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69"/>
  </p:notesMasterIdLst>
  <p:sldIdLst>
    <p:sldId id="289" r:id="rId2"/>
    <p:sldId id="304" r:id="rId3"/>
    <p:sldId id="375" r:id="rId4"/>
    <p:sldId id="305" r:id="rId5"/>
    <p:sldId id="308" r:id="rId6"/>
    <p:sldId id="306" r:id="rId7"/>
    <p:sldId id="307" r:id="rId8"/>
    <p:sldId id="309" r:id="rId9"/>
    <p:sldId id="310" r:id="rId10"/>
    <p:sldId id="311" r:id="rId11"/>
    <p:sldId id="312" r:id="rId12"/>
    <p:sldId id="313" r:id="rId13"/>
    <p:sldId id="315" r:id="rId14"/>
    <p:sldId id="314" r:id="rId15"/>
    <p:sldId id="316" r:id="rId16"/>
    <p:sldId id="317" r:id="rId17"/>
    <p:sldId id="376" r:id="rId18"/>
    <p:sldId id="320" r:id="rId19"/>
    <p:sldId id="374" r:id="rId20"/>
    <p:sldId id="318" r:id="rId21"/>
    <p:sldId id="325" r:id="rId22"/>
    <p:sldId id="377" r:id="rId23"/>
    <p:sldId id="331" r:id="rId24"/>
    <p:sldId id="378" r:id="rId25"/>
    <p:sldId id="379" r:id="rId26"/>
    <p:sldId id="380" r:id="rId27"/>
    <p:sldId id="328" r:id="rId28"/>
    <p:sldId id="381" r:id="rId29"/>
    <p:sldId id="330" r:id="rId30"/>
    <p:sldId id="329" r:id="rId31"/>
    <p:sldId id="334" r:id="rId32"/>
    <p:sldId id="355" r:id="rId33"/>
    <p:sldId id="335" r:id="rId34"/>
    <p:sldId id="336" r:id="rId35"/>
    <p:sldId id="337" r:id="rId36"/>
    <p:sldId id="338" r:id="rId37"/>
    <p:sldId id="340" r:id="rId38"/>
    <p:sldId id="339" r:id="rId39"/>
    <p:sldId id="341" r:id="rId40"/>
    <p:sldId id="358" r:id="rId41"/>
    <p:sldId id="342" r:id="rId42"/>
    <p:sldId id="343" r:id="rId43"/>
    <p:sldId id="344" r:id="rId44"/>
    <p:sldId id="347" r:id="rId45"/>
    <p:sldId id="345" r:id="rId46"/>
    <p:sldId id="349" r:id="rId47"/>
    <p:sldId id="348" r:id="rId48"/>
    <p:sldId id="350" r:id="rId49"/>
    <p:sldId id="353" r:id="rId50"/>
    <p:sldId id="359" r:id="rId51"/>
    <p:sldId id="351" r:id="rId52"/>
    <p:sldId id="356" r:id="rId53"/>
    <p:sldId id="357" r:id="rId54"/>
    <p:sldId id="366" r:id="rId55"/>
    <p:sldId id="368" r:id="rId56"/>
    <p:sldId id="367" r:id="rId57"/>
    <p:sldId id="369" r:id="rId58"/>
    <p:sldId id="364" r:id="rId59"/>
    <p:sldId id="365" r:id="rId60"/>
    <p:sldId id="370" r:id="rId61"/>
    <p:sldId id="382" r:id="rId62"/>
    <p:sldId id="383" r:id="rId63"/>
    <p:sldId id="384" r:id="rId64"/>
    <p:sldId id="385" r:id="rId65"/>
    <p:sldId id="386" r:id="rId66"/>
    <p:sldId id="387" r:id="rId67"/>
    <p:sldId id="388" r:id="rId6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6FDA5F3-ED81-21CA-C249-E41A7A6DBE18}" name="STEFANO POLITANÒ" initials="SP" userId="STEFANO POLITANÒ"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E85318"/>
    <a:srgbClr val="1F497D"/>
    <a:srgbClr val="64B3C8"/>
    <a:srgbClr val="FFCC00"/>
    <a:srgbClr val="FFFFFF"/>
    <a:srgbClr val="FFCC66"/>
    <a:srgbClr val="FFFF00"/>
    <a:srgbClr val="FFFF99"/>
    <a:srgbClr val="DB9F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2C8C85-51F0-491E-9774-3900AFEF0FD7}" styleName="Stile chiaro 2 - Colore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Stile medio 1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8FB837D-C827-4EFA-A057-4D05807E0F7C}" styleName="Stile con tema 1 - Color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85019" autoAdjust="0"/>
  </p:normalViewPr>
  <p:slideViewPr>
    <p:cSldViewPr snapToGrid="0">
      <p:cViewPr varScale="1">
        <p:scale>
          <a:sx n="58" d="100"/>
          <a:sy n="58" d="100"/>
        </p:scale>
        <p:origin x="1212" y="72"/>
      </p:cViewPr>
      <p:guideLst/>
    </p:cSldViewPr>
  </p:slideViewPr>
  <p:outlineViewPr>
    <p:cViewPr>
      <p:scale>
        <a:sx n="33" d="100"/>
        <a:sy n="33" d="100"/>
      </p:scale>
      <p:origin x="0" y="0"/>
    </p:cViewPr>
  </p:outlin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8/10/relationships/authors" Targe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EBB5C6-BC59-4AE5-A6E0-8DD141F892FA}" type="datetimeFigureOut">
              <a:rPr lang="en-US" smtClean="0"/>
              <a:t>12/24/2022</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E8C9FB-7FA1-4DCC-8035-36B8BC0E5FFB}" type="slidenum">
              <a:rPr lang="en-US" smtClean="0"/>
              <a:t>‹N›</a:t>
            </a:fld>
            <a:endParaRPr lang="en-US"/>
          </a:p>
        </p:txBody>
      </p:sp>
    </p:spTree>
    <p:extLst>
      <p:ext uri="{BB962C8B-B14F-4D97-AF65-F5344CB8AC3E}">
        <p14:creationId xmlns:p14="http://schemas.microsoft.com/office/powerpoint/2010/main" val="957429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27E8C9FB-7FA1-4DCC-8035-36B8BC0E5FFB}" type="slidenum">
              <a:rPr lang="en-US" smtClean="0"/>
              <a:t>1</a:t>
            </a:fld>
            <a:endParaRPr lang="en-US"/>
          </a:p>
        </p:txBody>
      </p:sp>
    </p:spTree>
    <p:extLst>
      <p:ext uri="{BB962C8B-B14F-4D97-AF65-F5344CB8AC3E}">
        <p14:creationId xmlns:p14="http://schemas.microsoft.com/office/powerpoint/2010/main" val="3708543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27E8C9FB-7FA1-4DCC-8035-36B8BC0E5FFB}" type="slidenum">
              <a:rPr lang="en-US" smtClean="0"/>
              <a:t>5</a:t>
            </a:fld>
            <a:endParaRPr lang="en-US"/>
          </a:p>
        </p:txBody>
      </p:sp>
    </p:spTree>
    <p:extLst>
      <p:ext uri="{BB962C8B-B14F-4D97-AF65-F5344CB8AC3E}">
        <p14:creationId xmlns:p14="http://schemas.microsoft.com/office/powerpoint/2010/main" val="3505721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27E8C9FB-7FA1-4DCC-8035-36B8BC0E5FFB}" type="slidenum">
              <a:rPr lang="en-US" smtClean="0"/>
              <a:t>21</a:t>
            </a:fld>
            <a:endParaRPr lang="en-US"/>
          </a:p>
        </p:txBody>
      </p:sp>
    </p:spTree>
    <p:extLst>
      <p:ext uri="{BB962C8B-B14F-4D97-AF65-F5344CB8AC3E}">
        <p14:creationId xmlns:p14="http://schemas.microsoft.com/office/powerpoint/2010/main" val="276923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27E8C9FB-7FA1-4DCC-8035-36B8BC0E5FFB}" type="slidenum">
              <a:rPr lang="en-US" smtClean="0"/>
              <a:t>24</a:t>
            </a:fld>
            <a:endParaRPr lang="en-US"/>
          </a:p>
        </p:txBody>
      </p:sp>
    </p:spTree>
    <p:extLst>
      <p:ext uri="{BB962C8B-B14F-4D97-AF65-F5344CB8AC3E}">
        <p14:creationId xmlns:p14="http://schemas.microsoft.com/office/powerpoint/2010/main" val="860254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27E8C9FB-7FA1-4DCC-8035-36B8BC0E5FFB}" type="slidenum">
              <a:rPr lang="en-US" smtClean="0"/>
              <a:t>52</a:t>
            </a:fld>
            <a:endParaRPr lang="en-US"/>
          </a:p>
        </p:txBody>
      </p:sp>
    </p:spTree>
    <p:extLst>
      <p:ext uri="{BB962C8B-B14F-4D97-AF65-F5344CB8AC3E}">
        <p14:creationId xmlns:p14="http://schemas.microsoft.com/office/powerpoint/2010/main" val="2857253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it-IT"/>
              <a:t>Fare clic per modificare lo stile del titolo dello schema</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75550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135535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spTree>
    <p:extLst>
      <p:ext uri="{BB962C8B-B14F-4D97-AF65-F5344CB8AC3E}">
        <p14:creationId xmlns:p14="http://schemas.microsoft.com/office/powerpoint/2010/main" val="773208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it-IT"/>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Click to edit Master subtitle style</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‹N›</a:t>
            </a:fld>
            <a:endParaRPr lang="it-IT" dirty="0"/>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29766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181832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it-IT"/>
              <a:t>Fare clic per modificare lo stile del titolo dello schema</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7" name="Straight Connector 6"/>
          <p:cNvCxnSpPr/>
          <p:nvPr/>
        </p:nvCxnSpPr>
        <p:spPr>
          <a:xfrm flipV="1">
            <a:off x="963085" y="4406900"/>
            <a:ext cx="11228916"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388039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8" name="Straight Connector 7"/>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714744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9" name="Slide Number Placeholder 8"/>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10" name="Straight Connector 9"/>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846086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5" name="Slide Number Placeholder 4"/>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6" name="Straight Connector 5"/>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975819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spTree>
    <p:extLst>
      <p:ext uri="{BB962C8B-B14F-4D97-AF65-F5344CB8AC3E}">
        <p14:creationId xmlns:p14="http://schemas.microsoft.com/office/powerpoint/2010/main" val="267094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it-IT"/>
              <a:t>Fare clic per modificare lo stile del titolo dello schema</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spTree>
    <p:extLst>
      <p:ext uri="{BB962C8B-B14F-4D97-AF65-F5344CB8AC3E}">
        <p14:creationId xmlns:p14="http://schemas.microsoft.com/office/powerpoint/2010/main" val="20236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it-IT"/>
              <a:t>Fare clic per modificare lo stile del titolo dello schema</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8" name="Straight Connector 7"/>
          <p:cNvCxnSpPr/>
          <p:nvPr/>
        </p:nvCxnSpPr>
        <p:spPr>
          <a:xfrm flipV="1">
            <a:off x="609600" y="4752218"/>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46025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pic>
        <p:nvPicPr>
          <p:cNvPr id="8" name="Picture 7" descr="ing-modena copy.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803" y="6021288"/>
            <a:ext cx="1533291" cy="899495"/>
          </a:xfrm>
          <a:prstGeom prst="rect">
            <a:avLst/>
          </a:prstGeom>
        </p:spPr>
      </p:pic>
      <p:sp>
        <p:nvSpPr>
          <p:cNvPr id="10" name="Slide Number Placeholder 5"/>
          <p:cNvSpPr>
            <a:spLocks noGrp="1"/>
          </p:cNvSpPr>
          <p:nvPr>
            <p:ph type="sldNum" sz="quarter" idx="4"/>
          </p:nvPr>
        </p:nvSpPr>
        <p:spPr>
          <a:xfrm>
            <a:off x="5115480" y="6362701"/>
            <a:ext cx="6466921" cy="365125"/>
          </a:xfrm>
          <a:prstGeom prst="rect">
            <a:avLst/>
          </a:prstGeom>
        </p:spPr>
        <p:txBody>
          <a:bodyPr/>
          <a:lstStyle/>
          <a:p>
            <a:fld id="{AFC7AE15-D3E8-437F-BF3F-7C19BF6AB181}" type="slidenum">
              <a:rPr lang="it-IT" smtClean="0"/>
              <a:t>‹N›</a:t>
            </a:fld>
            <a:endParaRPr lang="it-IT"/>
          </a:p>
        </p:txBody>
      </p:sp>
    </p:spTree>
    <p:extLst>
      <p:ext uri="{BB962C8B-B14F-4D97-AF65-F5344CB8AC3E}">
        <p14:creationId xmlns:p14="http://schemas.microsoft.com/office/powerpoint/2010/main" val="1264722761"/>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eveloper.android.com/reference/android/os/Environment#getExternalStorageStat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developer.android.com/reference/android/os/Environment#fields_1"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firebase.google.com/" TargetMode="Externa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sz="4800" dirty="0"/>
              <a:t>Managing Data</a:t>
            </a:r>
          </a:p>
        </p:txBody>
      </p:sp>
      <p:sp>
        <p:nvSpPr>
          <p:cNvPr id="4" name="CasellaDiTesto 3">
            <a:extLst>
              <a:ext uri="{FF2B5EF4-FFF2-40B4-BE49-F238E27FC236}">
                <a16:creationId xmlns:a16="http://schemas.microsoft.com/office/drawing/2014/main" id="{08DFE1AF-E40F-174E-4E26-729E47DEEB8B}"/>
              </a:ext>
            </a:extLst>
          </p:cNvPr>
          <p:cNvSpPr txBox="1"/>
          <p:nvPr/>
        </p:nvSpPr>
        <p:spPr>
          <a:xfrm>
            <a:off x="3000375" y="3736886"/>
            <a:ext cx="6191250" cy="1200329"/>
          </a:xfrm>
          <a:prstGeom prst="rect">
            <a:avLst/>
          </a:prstGeom>
          <a:noFill/>
        </p:spPr>
        <p:txBody>
          <a:bodyPr wrap="square">
            <a:spAutoFit/>
          </a:bodyPr>
          <a:lstStyle/>
          <a:p>
            <a:pPr algn="r"/>
            <a:r>
              <a:rPr lang="en-US" sz="1800" dirty="0" err="1"/>
              <a:t>Università</a:t>
            </a:r>
            <a:r>
              <a:rPr lang="en-US" sz="1800" dirty="0"/>
              <a:t> di Modena e Reggio Emilia</a:t>
            </a:r>
          </a:p>
          <a:p>
            <a:pPr algn="r"/>
            <a:r>
              <a:rPr lang="en-US" sz="1800" i="1" dirty="0"/>
              <a:t>Prof. Nicola </a:t>
            </a:r>
            <a:r>
              <a:rPr lang="en-US" sz="1800" i="1" dirty="0" err="1"/>
              <a:t>Bicocchi</a:t>
            </a:r>
            <a:r>
              <a:rPr lang="en-US" sz="1800" i="1" dirty="0"/>
              <a:t> (nicola.bicocchi@unimore.it)</a:t>
            </a:r>
          </a:p>
          <a:p>
            <a:pPr algn="r"/>
            <a:endParaRPr lang="en-US" sz="1800" dirty="0"/>
          </a:p>
          <a:p>
            <a:pPr algn="r"/>
            <a:endParaRPr lang="it-IT" sz="1800" dirty="0"/>
          </a:p>
        </p:txBody>
      </p:sp>
    </p:spTree>
    <p:extLst>
      <p:ext uri="{BB962C8B-B14F-4D97-AF65-F5344CB8AC3E}">
        <p14:creationId xmlns:p14="http://schemas.microsoft.com/office/powerpoint/2010/main" val="3878969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4283AA-6C6C-A47C-4EF5-E9A7AD69DFF5}"/>
              </a:ext>
            </a:extLst>
          </p:cNvPr>
          <p:cNvSpPr>
            <a:spLocks noGrp="1"/>
          </p:cNvSpPr>
          <p:nvPr>
            <p:ph type="title"/>
          </p:nvPr>
        </p:nvSpPr>
        <p:spPr/>
        <p:txBody>
          <a:bodyPr/>
          <a:lstStyle/>
          <a:p>
            <a:r>
              <a:rPr lang="en-US" dirty="0"/>
              <a:t>Save data with .apply()</a:t>
            </a:r>
          </a:p>
        </p:txBody>
      </p:sp>
      <p:sp>
        <p:nvSpPr>
          <p:cNvPr id="3" name="Segnaposto contenuto 2">
            <a:extLst>
              <a:ext uri="{FF2B5EF4-FFF2-40B4-BE49-F238E27FC236}">
                <a16:creationId xmlns:a16="http://schemas.microsoft.com/office/drawing/2014/main" id="{D952E9A7-9FD8-7F01-5FDC-E75C181BCDF0}"/>
              </a:ext>
            </a:extLst>
          </p:cNvPr>
          <p:cNvSpPr>
            <a:spLocks noGrp="1"/>
          </p:cNvSpPr>
          <p:nvPr>
            <p:ph idx="1"/>
          </p:nvPr>
        </p:nvSpPr>
        <p:spPr/>
        <p:txBody>
          <a:bodyPr>
            <a:normAutofit/>
          </a:bodyPr>
          <a:lstStyle/>
          <a:p>
            <a:r>
              <a:rPr lang="en-US" sz="2000" dirty="0"/>
              <a:t>Saves the data to in-memory storage first and then asynchronously writes it to disk. Main thread is not blocked and waiting for the disk operation anymore. Any read (get) after apply will return the latest saved value because of get operations are done through in-memory storage. </a:t>
            </a:r>
          </a:p>
          <a:p>
            <a:pPr marL="0" indent="0">
              <a:buNone/>
            </a:pPr>
            <a:r>
              <a:rPr lang="en-US" sz="2000" b="0" i="0" dirty="0">
                <a:solidFill>
                  <a:srgbClr val="292929"/>
                </a:solidFill>
                <a:effectLst/>
                <a:latin typeface="Menlo"/>
              </a:rPr>
              <a:t>	</a:t>
            </a:r>
            <a:r>
              <a:rPr lang="en-US" sz="2000" b="0" i="1" dirty="0" err="1">
                <a:solidFill>
                  <a:srgbClr val="292929"/>
                </a:solidFill>
                <a:effectLst/>
                <a:latin typeface="Menlo"/>
              </a:rPr>
              <a:t>pref.edit</a:t>
            </a:r>
            <a:r>
              <a:rPr lang="en-US" sz="2000" b="0" i="1" dirty="0">
                <a:solidFill>
                  <a:srgbClr val="292929"/>
                </a:solidFill>
                <a:effectLst/>
                <a:latin typeface="Menlo"/>
              </a:rPr>
              <a:t>().</a:t>
            </a:r>
            <a:r>
              <a:rPr lang="en-US" sz="2000" b="0" i="1" dirty="0" err="1">
                <a:solidFill>
                  <a:srgbClr val="292929"/>
                </a:solidFill>
                <a:effectLst/>
                <a:latin typeface="Menlo"/>
              </a:rPr>
              <a:t>putString</a:t>
            </a:r>
            <a:r>
              <a:rPr lang="en-US" sz="2000" b="0" i="1" dirty="0">
                <a:solidFill>
                  <a:srgbClr val="292929"/>
                </a:solidFill>
                <a:effectLst/>
                <a:latin typeface="Menlo"/>
              </a:rPr>
              <a:t>(key, "value").apply()</a:t>
            </a:r>
            <a:endParaRPr lang="en-US" sz="2000" dirty="0"/>
          </a:p>
          <a:p>
            <a:r>
              <a:rPr lang="en-US" sz="2000" dirty="0"/>
              <a:t>Since the disk write operation is asynchronous there is no return value as status. Therefore, you cannot check if the transaction is successful or not.</a:t>
            </a:r>
          </a:p>
        </p:txBody>
      </p:sp>
      <p:pic>
        <p:nvPicPr>
          <p:cNvPr id="5" name="Immagine 4">
            <a:extLst>
              <a:ext uri="{FF2B5EF4-FFF2-40B4-BE49-F238E27FC236}">
                <a16:creationId xmlns:a16="http://schemas.microsoft.com/office/drawing/2014/main" id="{B1F82A84-90C7-DD65-C296-866369DA2691}"/>
              </a:ext>
            </a:extLst>
          </p:cNvPr>
          <p:cNvPicPr>
            <a:picLocks noChangeAspect="1"/>
          </p:cNvPicPr>
          <p:nvPr/>
        </p:nvPicPr>
        <p:blipFill rotWithShape="1">
          <a:blip r:embed="rId2">
            <a:extLst>
              <a:ext uri="{28A0092B-C50C-407E-A947-70E740481C1C}">
                <a14:useLocalDpi xmlns:a14="http://schemas.microsoft.com/office/drawing/2010/main" val="0"/>
              </a:ext>
            </a:extLst>
          </a:blip>
          <a:srcRect t="4278"/>
          <a:stretch/>
        </p:blipFill>
        <p:spPr>
          <a:xfrm>
            <a:off x="1862318" y="3557116"/>
            <a:ext cx="8467363" cy="2866702"/>
          </a:xfrm>
          <a:prstGeom prst="rect">
            <a:avLst/>
          </a:prstGeom>
        </p:spPr>
      </p:pic>
    </p:spTree>
    <p:extLst>
      <p:ext uri="{BB962C8B-B14F-4D97-AF65-F5344CB8AC3E}">
        <p14:creationId xmlns:p14="http://schemas.microsoft.com/office/powerpoint/2010/main" val="3503687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ED4AD8-F334-A707-D903-E8AF63570149}"/>
              </a:ext>
            </a:extLst>
          </p:cNvPr>
          <p:cNvSpPr>
            <a:spLocks noGrp="1"/>
          </p:cNvSpPr>
          <p:nvPr>
            <p:ph type="title"/>
          </p:nvPr>
        </p:nvSpPr>
        <p:spPr/>
        <p:txBody>
          <a:bodyPr/>
          <a:lstStyle/>
          <a:p>
            <a:r>
              <a:rPr lang="en-US" dirty="0"/>
              <a:t>Get data</a:t>
            </a:r>
          </a:p>
        </p:txBody>
      </p:sp>
      <p:sp>
        <p:nvSpPr>
          <p:cNvPr id="3" name="Segnaposto contenuto 2">
            <a:extLst>
              <a:ext uri="{FF2B5EF4-FFF2-40B4-BE49-F238E27FC236}">
                <a16:creationId xmlns:a16="http://schemas.microsoft.com/office/drawing/2014/main" id="{FD3FFD41-05E8-8172-1577-38875A55B686}"/>
              </a:ext>
            </a:extLst>
          </p:cNvPr>
          <p:cNvSpPr>
            <a:spLocks noGrp="1"/>
          </p:cNvSpPr>
          <p:nvPr>
            <p:ph idx="1"/>
          </p:nvPr>
        </p:nvSpPr>
        <p:spPr>
          <a:xfrm>
            <a:off x="609600" y="1600201"/>
            <a:ext cx="10972800" cy="2651759"/>
          </a:xfrm>
        </p:spPr>
        <p:txBody>
          <a:bodyPr>
            <a:normAutofit/>
          </a:bodyPr>
          <a:lstStyle/>
          <a:p>
            <a:pPr marL="0" indent="0">
              <a:buNone/>
            </a:pPr>
            <a:r>
              <a:rPr lang="en-US" sz="2800" dirty="0"/>
              <a:t>All get operations are done through in-memory storage, which is immediate and IO operation is avoided. Because all operations go through memory first, it is guaranteed to return the last value.</a:t>
            </a:r>
          </a:p>
          <a:p>
            <a:pPr marL="0" indent="0">
              <a:buNone/>
            </a:pPr>
            <a:r>
              <a:rPr lang="en-US" sz="2800" i="1" dirty="0">
                <a:solidFill>
                  <a:srgbClr val="292929"/>
                </a:solidFill>
                <a:latin typeface="+mj-lt"/>
              </a:rPr>
              <a:t>String</a:t>
            </a:r>
            <a:r>
              <a:rPr lang="en-US" sz="2800" b="0" i="1" dirty="0">
                <a:solidFill>
                  <a:srgbClr val="292929"/>
                </a:solidFill>
                <a:effectLst/>
                <a:latin typeface="+mj-lt"/>
              </a:rPr>
              <a:t> value = </a:t>
            </a:r>
            <a:r>
              <a:rPr lang="en-US" sz="2800" b="0" i="1" dirty="0" err="1">
                <a:solidFill>
                  <a:srgbClr val="292929"/>
                </a:solidFill>
                <a:effectLst/>
                <a:latin typeface="+mj-lt"/>
              </a:rPr>
              <a:t>pref.getString</a:t>
            </a:r>
            <a:r>
              <a:rPr lang="en-US" sz="2800" b="0" i="1" dirty="0">
                <a:solidFill>
                  <a:srgbClr val="292929"/>
                </a:solidFill>
                <a:effectLst/>
                <a:latin typeface="+mj-lt"/>
              </a:rPr>
              <a:t>(key, </a:t>
            </a:r>
            <a:r>
              <a:rPr lang="en-US" sz="2800" i="1" dirty="0" err="1">
                <a:solidFill>
                  <a:srgbClr val="292929"/>
                </a:solidFill>
                <a:latin typeface="+mj-lt"/>
              </a:rPr>
              <a:t>default_value</a:t>
            </a:r>
            <a:r>
              <a:rPr lang="en-US" sz="2800" b="0" i="1" dirty="0">
                <a:solidFill>
                  <a:srgbClr val="292929"/>
                </a:solidFill>
                <a:effectLst/>
                <a:latin typeface="+mj-lt"/>
              </a:rPr>
              <a:t>) </a:t>
            </a:r>
          </a:p>
          <a:p>
            <a:pPr marL="0" indent="0">
              <a:buNone/>
            </a:pPr>
            <a:r>
              <a:rPr lang="en-US" sz="2400" dirty="0">
                <a:solidFill>
                  <a:srgbClr val="292929"/>
                </a:solidFill>
                <a:latin typeface="+mj-lt"/>
              </a:rPr>
              <a:t>Get preference method require a string to return in case of error in reading</a:t>
            </a:r>
            <a:endParaRPr lang="en-US" sz="2400" dirty="0">
              <a:latin typeface="+mj-lt"/>
            </a:endParaRPr>
          </a:p>
          <a:p>
            <a:pPr marL="0" indent="0">
              <a:buNone/>
            </a:pPr>
            <a:endParaRPr lang="en-US" sz="2800" dirty="0"/>
          </a:p>
          <a:p>
            <a:pPr marL="0" indent="0">
              <a:buNone/>
            </a:pPr>
            <a:endParaRPr lang="en-US" sz="2800" dirty="0"/>
          </a:p>
        </p:txBody>
      </p:sp>
      <p:pic>
        <p:nvPicPr>
          <p:cNvPr id="7" name="Immagine 6">
            <a:extLst>
              <a:ext uri="{FF2B5EF4-FFF2-40B4-BE49-F238E27FC236}">
                <a16:creationId xmlns:a16="http://schemas.microsoft.com/office/drawing/2014/main" id="{B0BDFF48-71B0-A2CB-8286-BFC53B6A3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6769" y="4079535"/>
            <a:ext cx="8630901" cy="2514601"/>
          </a:xfrm>
          <a:prstGeom prst="rect">
            <a:avLst/>
          </a:prstGeom>
        </p:spPr>
      </p:pic>
    </p:spTree>
    <p:extLst>
      <p:ext uri="{BB962C8B-B14F-4D97-AF65-F5344CB8AC3E}">
        <p14:creationId xmlns:p14="http://schemas.microsoft.com/office/powerpoint/2010/main" val="3540781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306F96-51CD-25AD-A3A5-CAC2089F7E07}"/>
              </a:ext>
            </a:extLst>
          </p:cNvPr>
          <p:cNvSpPr>
            <a:spLocks noGrp="1"/>
          </p:cNvSpPr>
          <p:nvPr>
            <p:ph type="title"/>
          </p:nvPr>
        </p:nvSpPr>
        <p:spPr/>
        <p:txBody>
          <a:bodyPr/>
          <a:lstStyle/>
          <a:p>
            <a:r>
              <a:rPr lang="en-US" dirty="0"/>
              <a:t>Example</a:t>
            </a:r>
          </a:p>
        </p:txBody>
      </p:sp>
      <p:sp>
        <p:nvSpPr>
          <p:cNvPr id="3" name="Segnaposto contenuto 2">
            <a:extLst>
              <a:ext uri="{FF2B5EF4-FFF2-40B4-BE49-F238E27FC236}">
                <a16:creationId xmlns:a16="http://schemas.microsoft.com/office/drawing/2014/main" id="{D16654EC-D493-D2E5-9BA1-A3C50EA4BADD}"/>
              </a:ext>
            </a:extLst>
          </p:cNvPr>
          <p:cNvSpPr>
            <a:spLocks noGrp="1"/>
          </p:cNvSpPr>
          <p:nvPr>
            <p:ph idx="1"/>
          </p:nvPr>
        </p:nvSpPr>
        <p:spPr>
          <a:xfrm>
            <a:off x="609600" y="1492777"/>
            <a:ext cx="11430000" cy="973459"/>
          </a:xfrm>
        </p:spPr>
        <p:txBody>
          <a:bodyPr>
            <a:normAutofit/>
          </a:bodyPr>
          <a:lstStyle/>
          <a:p>
            <a:pPr marL="0" indent="0">
              <a:buNone/>
            </a:pPr>
            <a:r>
              <a:rPr lang="en-US" sz="2800" dirty="0"/>
              <a:t>Suppose to have an application with two activities: one that allows the storage of user credentials and one that allows you to view them</a:t>
            </a:r>
          </a:p>
        </p:txBody>
      </p:sp>
      <p:grpSp>
        <p:nvGrpSpPr>
          <p:cNvPr id="4" name="Gruppo 3">
            <a:extLst>
              <a:ext uri="{FF2B5EF4-FFF2-40B4-BE49-F238E27FC236}">
                <a16:creationId xmlns:a16="http://schemas.microsoft.com/office/drawing/2014/main" id="{CB5D58F8-24F1-EDAC-0CE8-2EC1D102B1B7}"/>
              </a:ext>
            </a:extLst>
          </p:cNvPr>
          <p:cNvGrpSpPr/>
          <p:nvPr/>
        </p:nvGrpSpPr>
        <p:grpSpPr>
          <a:xfrm>
            <a:off x="3172461" y="2546717"/>
            <a:ext cx="5856603" cy="4246240"/>
            <a:chOff x="3172461" y="2546717"/>
            <a:chExt cx="5856603" cy="4246240"/>
          </a:xfrm>
        </p:grpSpPr>
        <p:pic>
          <p:nvPicPr>
            <p:cNvPr id="5" name="Immagine 4">
              <a:extLst>
                <a:ext uri="{FF2B5EF4-FFF2-40B4-BE49-F238E27FC236}">
                  <a16:creationId xmlns:a16="http://schemas.microsoft.com/office/drawing/2014/main" id="{9F601199-2192-52E0-1576-16E60AD33CA2}"/>
                </a:ext>
              </a:extLst>
            </p:cNvPr>
            <p:cNvPicPr>
              <a:picLocks noChangeAspect="1"/>
            </p:cNvPicPr>
            <p:nvPr/>
          </p:nvPicPr>
          <p:blipFill rotWithShape="1">
            <a:blip r:embed="rId2">
              <a:extLst>
                <a:ext uri="{28A0092B-C50C-407E-A947-70E740481C1C}">
                  <a14:useLocalDpi xmlns:a14="http://schemas.microsoft.com/office/drawing/2010/main" val="0"/>
                </a:ext>
              </a:extLst>
            </a:blip>
            <a:srcRect t="3711"/>
            <a:stretch/>
          </p:blipFill>
          <p:spPr>
            <a:xfrm>
              <a:off x="3172461" y="2548260"/>
              <a:ext cx="1983740" cy="4244697"/>
            </a:xfrm>
            <a:prstGeom prst="rect">
              <a:avLst/>
            </a:prstGeom>
            <a:ln>
              <a:solidFill>
                <a:schemeClr val="tx1"/>
              </a:solidFill>
            </a:ln>
          </p:spPr>
        </p:pic>
        <p:sp>
          <p:nvSpPr>
            <p:cNvPr id="8" name="Freccia a destra 7">
              <a:extLst>
                <a:ext uri="{FF2B5EF4-FFF2-40B4-BE49-F238E27FC236}">
                  <a16:creationId xmlns:a16="http://schemas.microsoft.com/office/drawing/2014/main" id="{AF8CC95A-B0C7-5583-BF78-667EF7CFBEF5}"/>
                </a:ext>
              </a:extLst>
            </p:cNvPr>
            <p:cNvSpPr/>
            <p:nvPr/>
          </p:nvSpPr>
          <p:spPr>
            <a:xfrm>
              <a:off x="5476875" y="4114800"/>
              <a:ext cx="1247775" cy="609600"/>
            </a:xfrm>
            <a:prstGeom prst="righ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Immagine 8">
              <a:extLst>
                <a:ext uri="{FF2B5EF4-FFF2-40B4-BE49-F238E27FC236}">
                  <a16:creationId xmlns:a16="http://schemas.microsoft.com/office/drawing/2014/main" id="{E34D4913-F59B-9D2B-818F-2403047E2B28}"/>
                </a:ext>
              </a:extLst>
            </p:cNvPr>
            <p:cNvPicPr>
              <a:picLocks noChangeAspect="1"/>
            </p:cNvPicPr>
            <p:nvPr/>
          </p:nvPicPr>
          <p:blipFill rotWithShape="1">
            <a:blip r:embed="rId3">
              <a:extLst>
                <a:ext uri="{28A0092B-C50C-407E-A947-70E740481C1C}">
                  <a14:useLocalDpi xmlns:a14="http://schemas.microsoft.com/office/drawing/2010/main" val="0"/>
                </a:ext>
              </a:extLst>
            </a:blip>
            <a:srcRect t="3676"/>
            <a:stretch/>
          </p:blipFill>
          <p:spPr>
            <a:xfrm>
              <a:off x="7045324" y="2546717"/>
              <a:ext cx="1983740" cy="4246240"/>
            </a:xfrm>
            <a:prstGeom prst="rect">
              <a:avLst/>
            </a:prstGeom>
            <a:ln>
              <a:solidFill>
                <a:schemeClr val="tx1"/>
              </a:solidFill>
            </a:ln>
          </p:spPr>
        </p:pic>
      </p:grpSp>
    </p:spTree>
    <p:extLst>
      <p:ext uri="{BB962C8B-B14F-4D97-AF65-F5344CB8AC3E}">
        <p14:creationId xmlns:p14="http://schemas.microsoft.com/office/powerpoint/2010/main" val="2131402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6F5165-5CB9-51F7-E862-F45E1C5E31DF}"/>
              </a:ext>
            </a:extLst>
          </p:cNvPr>
          <p:cNvSpPr>
            <a:spLocks noGrp="1"/>
          </p:cNvSpPr>
          <p:nvPr>
            <p:ph type="title"/>
          </p:nvPr>
        </p:nvSpPr>
        <p:spPr/>
        <p:txBody>
          <a:bodyPr/>
          <a:lstStyle/>
          <a:p>
            <a:r>
              <a:rPr lang="en-US" dirty="0"/>
              <a:t>Implementation</a:t>
            </a:r>
          </a:p>
        </p:txBody>
      </p:sp>
      <p:sp>
        <p:nvSpPr>
          <p:cNvPr id="4" name="Rectangle 1">
            <a:extLst>
              <a:ext uri="{FF2B5EF4-FFF2-40B4-BE49-F238E27FC236}">
                <a16:creationId xmlns:a16="http://schemas.microsoft.com/office/drawing/2014/main" id="{ADBCCB4B-2761-D657-2867-DF2E187B9D7E}"/>
              </a:ext>
            </a:extLst>
          </p:cNvPr>
          <p:cNvSpPr>
            <a:spLocks noChangeArrowheads="1"/>
          </p:cNvSpPr>
          <p:nvPr/>
        </p:nvSpPr>
        <p:spPr bwMode="auto">
          <a:xfrm>
            <a:off x="609600" y="1705888"/>
            <a:ext cx="5217161" cy="4524315"/>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JetBrains Mono"/>
              </a:rPr>
              <a:t>public class </a:t>
            </a:r>
            <a:r>
              <a:rPr kumimoji="0" lang="en-US" altLang="en-US" sz="1200" b="1" i="0" u="none" strike="noStrike" cap="none" normalizeH="0" baseline="0" dirty="0" err="1">
                <a:ln>
                  <a:noFill/>
                </a:ln>
                <a:effectLst/>
                <a:latin typeface="JetBrains Mono"/>
              </a:rPr>
              <a:t>ActivityA</a:t>
            </a:r>
            <a:r>
              <a:rPr kumimoji="0" lang="en-US" altLang="en-US" sz="1200" b="1" i="0" u="none" strike="noStrike" cap="none" normalizeH="0" baseline="0" dirty="0">
                <a:ln>
                  <a:noFill/>
                </a:ln>
                <a:effectLst/>
                <a:latin typeface="JetBrains Mono"/>
              </a:rPr>
              <a:t> extends AppCompatActivity {</a:t>
            </a:r>
            <a:br>
              <a:rPr kumimoji="0" lang="en-US" altLang="en-US" sz="1200" b="1" i="0" u="none" strike="noStrike" cap="none" normalizeH="0" baseline="0" dirty="0">
                <a:ln>
                  <a:noFill/>
                </a:ln>
                <a:effectLst/>
                <a:latin typeface="JetBrains Mono"/>
              </a:rPr>
            </a:b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@Override</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protected void onCreate(Bundle savedInstanceState) {</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super.onCreate(savedInstanceState);</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setContentView(</a:t>
            </a:r>
            <a:r>
              <a:rPr kumimoji="0" lang="en-US" altLang="en-US" sz="1200" b="1" i="0" u="none" strike="noStrike" cap="none" normalizeH="0" baseline="0" dirty="0" err="1">
                <a:ln>
                  <a:noFill/>
                </a:ln>
                <a:effectLst/>
                <a:latin typeface="JetBrains Mono"/>
              </a:rPr>
              <a:t>R.layout.</a:t>
            </a:r>
            <a:r>
              <a:rPr kumimoji="0" lang="en-US" altLang="en-US" sz="1200" b="1" i="1" u="none" strike="noStrike" cap="none" normalizeH="0" baseline="0" dirty="0" err="1">
                <a:ln>
                  <a:noFill/>
                </a:ln>
                <a:effectLst/>
                <a:latin typeface="JetBrains Mono"/>
              </a:rPr>
              <a:t>activity_a</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username=findViewById(</a:t>
            </a:r>
            <a:r>
              <a:rPr kumimoji="0" lang="en-US" altLang="en-US" sz="1200" b="1" i="0" u="none" strike="noStrike" cap="none" normalizeH="0" baseline="0" dirty="0" err="1">
                <a:ln>
                  <a:noFill/>
                </a:ln>
                <a:effectLst/>
                <a:latin typeface="JetBrains Mono"/>
              </a:rPr>
              <a:t>R.id.</a:t>
            </a:r>
            <a:r>
              <a:rPr kumimoji="0" lang="en-US" altLang="en-US" sz="1200" b="1" i="1" u="none" strike="noStrike" cap="none" normalizeH="0" baseline="0" dirty="0" err="1">
                <a:ln>
                  <a:noFill/>
                </a:ln>
                <a:effectLst/>
                <a:latin typeface="JetBrains Mono"/>
              </a:rPr>
              <a:t>username_edit</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password=findViewById(</a:t>
            </a:r>
            <a:r>
              <a:rPr kumimoji="0" lang="en-US" altLang="en-US" sz="1200" b="1" i="0" u="none" strike="noStrike" cap="none" normalizeH="0" baseline="0" dirty="0" err="1">
                <a:ln>
                  <a:noFill/>
                </a:ln>
                <a:effectLst/>
                <a:latin typeface="JetBrains Mono"/>
              </a:rPr>
              <a:t>R.id.</a:t>
            </a:r>
            <a:r>
              <a:rPr kumimoji="0" lang="en-US" altLang="en-US" sz="1200" b="1" i="1" u="none" strike="noStrike" cap="none" normalizeH="0" baseline="0" dirty="0" err="1">
                <a:ln>
                  <a:noFill/>
                </a:ln>
                <a:effectLst/>
                <a:latin typeface="JetBrains Mono"/>
              </a:rPr>
              <a:t>pass_edit</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savebtn</a:t>
            </a:r>
            <a:r>
              <a:rPr kumimoji="0" lang="en-US" altLang="en-US" sz="1200" b="1" i="0" u="none" strike="noStrike" cap="none" normalizeH="0" baseline="0" dirty="0">
                <a:ln>
                  <a:noFill/>
                </a:ln>
                <a:effectLst/>
                <a:latin typeface="JetBrains Mono"/>
              </a:rPr>
              <a:t>=findViewById(</a:t>
            </a:r>
            <a:r>
              <a:rPr kumimoji="0" lang="en-US" altLang="en-US" sz="1200" b="1" i="0" u="none" strike="noStrike" cap="none" normalizeH="0" baseline="0" dirty="0" err="1">
                <a:ln>
                  <a:noFill/>
                </a:ln>
                <a:effectLst/>
                <a:latin typeface="JetBrains Mono"/>
              </a:rPr>
              <a:t>R.id.</a:t>
            </a:r>
            <a:r>
              <a:rPr kumimoji="0" lang="en-US" altLang="en-US" sz="1200" b="1" i="1" u="none" strike="noStrike" cap="none" normalizeH="0" baseline="0" dirty="0" err="1">
                <a:ln>
                  <a:noFill/>
                </a:ln>
                <a:effectLst/>
                <a:latin typeface="JetBrains Mono"/>
              </a:rPr>
              <a:t>save_button</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relativeLayout</a:t>
            </a:r>
            <a:r>
              <a:rPr kumimoji="0" lang="en-US" altLang="en-US" sz="1200" b="1" i="0" u="none" strike="noStrike" cap="none" normalizeH="0" baseline="0" dirty="0">
                <a:ln>
                  <a:noFill/>
                </a:ln>
                <a:effectLst/>
                <a:latin typeface="JetBrains Mono"/>
              </a:rPr>
              <a:t>=findViewById(</a:t>
            </a:r>
            <a:r>
              <a:rPr kumimoji="0" lang="en-US" altLang="en-US" sz="1200" b="1" i="0" u="none" strike="noStrike" cap="none" normalizeH="0" baseline="0" dirty="0" err="1">
                <a:ln>
                  <a:noFill/>
                </a:ln>
                <a:effectLst/>
                <a:latin typeface="JetBrains Mono"/>
              </a:rPr>
              <a:t>R.id.</a:t>
            </a:r>
            <a:r>
              <a:rPr kumimoji="0" lang="en-US" altLang="en-US" sz="1200" b="1" i="1" u="none" strike="noStrike" cap="none" normalizeH="0" baseline="0" dirty="0" err="1">
                <a:ln>
                  <a:noFill/>
                </a:ln>
                <a:effectLst/>
                <a:latin typeface="JetBrains Mono"/>
              </a:rPr>
              <a:t>relative_layoutA</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savebtn.setOnClickListener</a:t>
            </a:r>
            <a:r>
              <a:rPr kumimoji="0" lang="en-US" altLang="en-US" sz="1200" b="1" i="0" u="none" strike="noStrike" cap="none" normalizeH="0" baseline="0" dirty="0">
                <a:ln>
                  <a:noFill/>
                </a:ln>
                <a:effectLst/>
                <a:latin typeface="JetBrains Mono"/>
              </a:rPr>
              <a:t>(new </a:t>
            </a:r>
            <a:r>
              <a:rPr kumimoji="0" lang="en-US" altLang="en-US" sz="1200" b="1" i="0" u="none" strike="noStrike" cap="none" normalizeH="0" baseline="0" dirty="0" err="1">
                <a:ln>
                  <a:noFill/>
                </a:ln>
                <a:effectLst/>
                <a:latin typeface="JetBrains Mono"/>
              </a:rPr>
              <a:t>View.OnClickListener</a:t>
            </a:r>
            <a:r>
              <a:rPr kumimoji="0" lang="en-US" altLang="en-US" sz="1200" b="1" i="0" u="none" strike="noStrike" cap="none" normalizeH="0" baseline="0" dirty="0">
                <a:ln>
                  <a:noFill/>
                </a:ln>
                <a:effectLst/>
                <a:latin typeface="JetBrains Mono"/>
              </a:rPr>
              <a:t>() {</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@Override</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public void </a:t>
            </a:r>
            <a:r>
              <a:rPr kumimoji="0" lang="en-US" altLang="en-US" sz="1200" b="1" i="0" u="none" strike="noStrike" cap="none" normalizeH="0" baseline="0" dirty="0" err="1">
                <a:ln>
                  <a:noFill/>
                </a:ln>
                <a:effectLst/>
                <a:latin typeface="JetBrains Mono"/>
              </a:rPr>
              <a:t>onClick</a:t>
            </a:r>
            <a:r>
              <a:rPr kumimoji="0" lang="en-US" altLang="en-US" sz="1200" b="1" i="0" u="none" strike="noStrike" cap="none" normalizeH="0" baseline="0" dirty="0">
                <a:ln>
                  <a:noFill/>
                </a:ln>
                <a:effectLst/>
                <a:latin typeface="JetBrains Mono"/>
              </a:rPr>
              <a:t>(View v) {</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sharedPreferences</a:t>
            </a: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getSharedPreferences</a:t>
            </a:r>
            <a:r>
              <a:rPr kumimoji="0" lang="en-US" altLang="en-US" sz="1200" b="1" i="0" u="none" strike="noStrike" cap="none" normalizeH="0" baseline="0" dirty="0">
                <a:ln>
                  <a:noFill/>
                </a:ln>
                <a:effectLst/>
                <a:latin typeface="JetBrains Mono"/>
              </a:rPr>
              <a:t>("</a:t>
            </a:r>
            <a:r>
              <a:rPr kumimoji="0" lang="en-US" altLang="en-US" sz="1200" b="1" i="0" u="none" strike="noStrike" cap="none" normalizeH="0" baseline="0" dirty="0" err="1">
                <a:ln>
                  <a:noFill/>
                </a:ln>
                <a:effectLst/>
                <a:latin typeface="JetBrains Mono"/>
              </a:rPr>
              <a:t>MyData</a:t>
            </a:r>
            <a:r>
              <a:rPr kumimoji="0" lang="en-US" altLang="en-US" sz="1200" b="1" i="0" u="none" strike="noStrike" cap="none" normalizeH="0" baseline="0" dirty="0">
                <a:ln>
                  <a:noFill/>
                </a:ln>
                <a:effectLst/>
                <a:latin typeface="JetBrains Mono"/>
              </a:rPr>
              <a:t>", </a:t>
            </a:r>
            <a:r>
              <a:rPr kumimoji="0" lang="en-US" altLang="en-US" sz="1200" b="1" i="1" u="none" strike="noStrike" cap="none" normalizeH="0" baseline="0" dirty="0">
                <a:ln>
                  <a:noFill/>
                </a:ln>
                <a:effectLst/>
                <a:latin typeface="JetBrains Mono"/>
              </a:rPr>
              <a:t>MODE_PRIVATE</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SharedPreferences.Editor</a:t>
            </a:r>
            <a:r>
              <a:rPr kumimoji="0" lang="en-US" altLang="en-US" sz="1200" b="1" i="0" u="none" strike="noStrike" cap="none" normalizeH="0" baseline="0" dirty="0">
                <a:ln>
                  <a:noFill/>
                </a:ln>
                <a:effectLst/>
                <a:latin typeface="JetBrains Mono"/>
              </a:rPr>
              <a:t> editor = </a:t>
            </a:r>
            <a:r>
              <a:rPr kumimoji="0" lang="en-US" altLang="en-US" sz="1200" b="1" i="0" u="none" strike="noStrike" cap="none" normalizeH="0" baseline="0" dirty="0" err="1">
                <a:ln>
                  <a:noFill/>
                </a:ln>
                <a:effectLst/>
                <a:latin typeface="JetBrains Mono"/>
              </a:rPr>
              <a:t>sharedPreferences.edit</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editor.putString</a:t>
            </a:r>
            <a:r>
              <a:rPr kumimoji="0" lang="en-US" altLang="en-US" sz="1200" b="1" i="0" u="none" strike="noStrike" cap="none" normalizeH="0" baseline="0" dirty="0">
                <a:ln>
                  <a:noFill/>
                </a:ln>
                <a:effectLst/>
                <a:latin typeface="JetBrains Mono"/>
              </a:rPr>
              <a:t>("username", username.getText().toString());</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editor.putString</a:t>
            </a:r>
            <a:r>
              <a:rPr kumimoji="0" lang="en-US" altLang="en-US" sz="1200" b="1" i="0" u="none" strike="noStrike" cap="none" normalizeH="0" baseline="0" dirty="0">
                <a:ln>
                  <a:noFill/>
                </a:ln>
                <a:effectLst/>
                <a:latin typeface="JetBrains Mono"/>
              </a:rPr>
              <a:t>("password", </a:t>
            </a:r>
            <a:r>
              <a:rPr kumimoji="0" lang="en-US" altLang="en-US" sz="1200" b="1" i="0" u="none" strike="noStrike" cap="none" normalizeH="0" baseline="0" dirty="0" err="1">
                <a:ln>
                  <a:noFill/>
                </a:ln>
                <a:effectLst/>
                <a:latin typeface="JetBrains Mono"/>
              </a:rPr>
              <a:t>password.getText</a:t>
            </a:r>
            <a:r>
              <a:rPr kumimoji="0" lang="en-US" altLang="en-US" sz="1200" b="1" i="0" u="none" strike="noStrike" cap="none" normalizeH="0" baseline="0" dirty="0">
                <a:ln>
                  <a:noFill/>
                </a:ln>
                <a:effectLst/>
                <a:latin typeface="JetBrains Mono"/>
              </a:rPr>
              <a:t>().toString());</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editor.commit</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  </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a:t>
            </a:r>
            <a:endParaRPr kumimoji="0" lang="en-US" altLang="en-US" sz="2800" b="1" i="0" u="none" strike="noStrike" cap="none" normalizeH="0" baseline="0" dirty="0">
              <a:ln>
                <a:noFill/>
              </a:ln>
              <a:effectLst/>
              <a:latin typeface="Arial" panose="020B0604020202020204" pitchFamily="34" charset="0"/>
            </a:endParaRPr>
          </a:p>
        </p:txBody>
      </p:sp>
      <p:sp>
        <p:nvSpPr>
          <p:cNvPr id="5" name="Rectangle 2">
            <a:extLst>
              <a:ext uri="{FF2B5EF4-FFF2-40B4-BE49-F238E27FC236}">
                <a16:creationId xmlns:a16="http://schemas.microsoft.com/office/drawing/2014/main" id="{5F950F7B-87E9-1006-8665-5336400F4177}"/>
              </a:ext>
            </a:extLst>
          </p:cNvPr>
          <p:cNvSpPr>
            <a:spLocks noGrp="1" noChangeArrowheads="1"/>
          </p:cNvSpPr>
          <p:nvPr>
            <p:ph idx="1"/>
          </p:nvPr>
        </p:nvSpPr>
        <p:spPr bwMode="auto">
          <a:xfrm>
            <a:off x="6276340" y="1502688"/>
            <a:ext cx="5422900" cy="535531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dirty="0">
                <a:ln>
                  <a:noFill/>
                </a:ln>
                <a:effectLst/>
                <a:latin typeface="JetBrains Mono"/>
              </a:rPr>
              <a:t>public class </a:t>
            </a:r>
            <a:r>
              <a:rPr kumimoji="0" lang="en-US" altLang="en-US" sz="900" b="1" i="0" u="none" strike="noStrike" cap="none" normalizeH="0" dirty="0" err="1">
                <a:ln>
                  <a:noFill/>
                </a:ln>
                <a:effectLst/>
                <a:latin typeface="JetBrains Mono"/>
              </a:rPr>
              <a:t>ActivityB</a:t>
            </a:r>
            <a:r>
              <a:rPr kumimoji="0" lang="en-US" altLang="en-US" sz="900" b="1" i="0" u="none" strike="noStrike" cap="none" normalizeH="0" dirty="0">
                <a:ln>
                  <a:noFill/>
                </a:ln>
                <a:effectLst/>
                <a:latin typeface="JetBrains Mono"/>
              </a:rPr>
              <a:t> extends AppCompatActivity {</a:t>
            </a:r>
            <a:br>
              <a:rPr kumimoji="0" lang="en-US" altLang="en-US" sz="900" b="1" i="0" u="none" strike="noStrike" cap="none" normalizeH="0" dirty="0">
                <a:ln>
                  <a:noFill/>
                </a:ln>
                <a:effectLst/>
                <a:latin typeface="JetBrains Mono"/>
              </a:rPr>
            </a:b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public final static  String </a:t>
            </a:r>
            <a:r>
              <a:rPr kumimoji="0" lang="en-US" altLang="en-US" sz="900" b="1" i="1" u="none" strike="noStrike" cap="none" normalizeH="0" dirty="0">
                <a:ln>
                  <a:noFill/>
                </a:ln>
                <a:effectLst/>
                <a:latin typeface="JetBrains Mono"/>
              </a:rPr>
              <a:t>DEFAULT</a:t>
            </a:r>
            <a:r>
              <a:rPr kumimoji="0" lang="en-US" altLang="en-US" sz="900" b="1" i="0" u="none" strike="noStrike" cap="none" normalizeH="0" dirty="0">
                <a:ln>
                  <a:noFill/>
                </a:ln>
                <a:effectLst/>
                <a:latin typeface="JetBrains Mono"/>
              </a:rPr>
              <a:t>="N/A";</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Button  load</a:t>
            </a:r>
            <a:r>
              <a:rPr lang="en-US" altLang="en-US" sz="900" b="1" dirty="0">
                <a:latin typeface="JetBrains Mono"/>
              </a:rPr>
              <a:t>;</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EditText username,password;</a:t>
            </a:r>
            <a:br>
              <a:rPr kumimoji="0" lang="en-US" altLang="en-US" sz="900" b="1" i="0" u="none" strike="noStrike" cap="none" normalizeH="0" dirty="0">
                <a:ln>
                  <a:noFill/>
                </a:ln>
                <a:effectLst/>
                <a:latin typeface="JetBrains Mono"/>
              </a:rPr>
            </a:b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@Override</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protected void onCreate(Bundle savedInstanceState) {</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super.onCreate(savedInstanceState);</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setContentView(</a:t>
            </a:r>
            <a:r>
              <a:rPr kumimoji="0" lang="en-US" altLang="en-US" sz="900" b="1" i="0" u="none" strike="noStrike" cap="none" normalizeH="0" dirty="0" err="1">
                <a:ln>
                  <a:noFill/>
                </a:ln>
                <a:effectLst/>
                <a:latin typeface="JetBrains Mono"/>
              </a:rPr>
              <a:t>R.layout.</a:t>
            </a:r>
            <a:r>
              <a:rPr kumimoji="0" lang="en-US" altLang="en-US" sz="900" b="1" i="1" u="none" strike="noStrike" cap="none" normalizeH="0" dirty="0" err="1">
                <a:ln>
                  <a:noFill/>
                </a:ln>
                <a:effectLst/>
                <a:latin typeface="JetBrains Mono"/>
              </a:rPr>
              <a:t>activity_b</a:t>
            </a:r>
            <a:r>
              <a:rPr kumimoji="0" lang="en-US" altLang="en-US" sz="900" b="1" i="0" u="none" strike="noStrike" cap="none" normalizeH="0" dirty="0">
                <a:ln>
                  <a:noFill/>
                </a:ln>
                <a:effectLst/>
                <a:latin typeface="JetBrains Mono"/>
              </a:rPr>
              <a:t>);</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username=findViewById(</a:t>
            </a:r>
            <a:r>
              <a:rPr kumimoji="0" lang="en-US" altLang="en-US" sz="900" b="1" i="0" u="none" strike="noStrike" cap="none" normalizeH="0" dirty="0" err="1">
                <a:ln>
                  <a:noFill/>
                </a:ln>
                <a:effectLst/>
                <a:latin typeface="JetBrains Mono"/>
              </a:rPr>
              <a:t>R.id.</a:t>
            </a:r>
            <a:r>
              <a:rPr kumimoji="0" lang="en-US" altLang="en-US" sz="900" b="1" i="1" u="none" strike="noStrike" cap="none" normalizeH="0" dirty="0" err="1">
                <a:ln>
                  <a:noFill/>
                </a:ln>
                <a:effectLst/>
                <a:latin typeface="JetBrains Mono"/>
              </a:rPr>
              <a:t>username_edit</a:t>
            </a:r>
            <a:r>
              <a:rPr kumimoji="0" lang="en-US" altLang="en-US" sz="900" b="1" i="0" u="none" strike="noStrike" cap="none" normalizeH="0" dirty="0">
                <a:ln>
                  <a:noFill/>
                </a:ln>
                <a:effectLst/>
                <a:latin typeface="JetBrains Mono"/>
              </a:rPr>
              <a:t>);</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password=findViewById(</a:t>
            </a:r>
            <a:r>
              <a:rPr kumimoji="0" lang="en-US" altLang="en-US" sz="900" b="1" i="0" u="none" strike="noStrike" cap="none" normalizeH="0" dirty="0" err="1">
                <a:ln>
                  <a:noFill/>
                </a:ln>
                <a:effectLst/>
                <a:latin typeface="JetBrains Mono"/>
              </a:rPr>
              <a:t>R.id.</a:t>
            </a:r>
            <a:r>
              <a:rPr kumimoji="0" lang="en-US" altLang="en-US" sz="900" b="1" i="1" u="none" strike="noStrike" cap="none" normalizeH="0" dirty="0" err="1">
                <a:ln>
                  <a:noFill/>
                </a:ln>
                <a:effectLst/>
                <a:latin typeface="JetBrains Mono"/>
              </a:rPr>
              <a:t>pass_edit</a:t>
            </a:r>
            <a:r>
              <a:rPr kumimoji="0" lang="en-US" altLang="en-US" sz="900" b="1" i="0" u="none" strike="noStrike" cap="none" normalizeH="0" dirty="0">
                <a:ln>
                  <a:noFill/>
                </a:ln>
                <a:effectLst/>
                <a:latin typeface="JetBrains Mono"/>
              </a:rPr>
              <a:t>);</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load=findViewById(</a:t>
            </a:r>
            <a:r>
              <a:rPr kumimoji="0" lang="en-US" altLang="en-US" sz="900" b="1" i="0" u="none" strike="noStrike" cap="none" normalizeH="0" dirty="0" err="1">
                <a:ln>
                  <a:noFill/>
                </a:ln>
                <a:effectLst/>
                <a:latin typeface="JetBrains Mono"/>
              </a:rPr>
              <a:t>R.id.</a:t>
            </a:r>
            <a:r>
              <a:rPr kumimoji="0" lang="en-US" altLang="en-US" sz="900" b="1" i="1" u="none" strike="noStrike" cap="none" normalizeH="0" dirty="0" err="1">
                <a:ln>
                  <a:noFill/>
                </a:ln>
                <a:effectLst/>
                <a:latin typeface="JetBrains Mono"/>
              </a:rPr>
              <a:t>load_button</a:t>
            </a:r>
            <a:r>
              <a:rPr kumimoji="0" lang="en-US" altLang="en-US" sz="900" b="1" i="0" u="none" strike="noStrike" cap="none" normalizeH="0" dirty="0">
                <a:ln>
                  <a:noFill/>
                </a:ln>
                <a:effectLst/>
                <a:latin typeface="JetBrains Mono"/>
              </a:rPr>
              <a:t>);</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br>
              <a:rPr kumimoji="0" lang="en-US" altLang="en-US" sz="900" b="1" i="0" u="none" strike="noStrike" cap="none" normalizeH="0" dirty="0">
                <a:ln>
                  <a:noFill/>
                </a:ln>
                <a:effectLst/>
                <a:latin typeface="JetBrains Mono"/>
              </a:rPr>
            </a:b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r>
              <a:rPr kumimoji="0" lang="en-US" altLang="en-US" sz="900" b="1" i="0" u="none" strike="noStrike" cap="none" normalizeH="0" dirty="0" err="1">
                <a:ln>
                  <a:noFill/>
                </a:ln>
                <a:effectLst/>
                <a:latin typeface="JetBrains Mono"/>
              </a:rPr>
              <a:t>load.setOnClickListener</a:t>
            </a:r>
            <a:r>
              <a:rPr kumimoji="0" lang="en-US" altLang="en-US" sz="900" b="1" i="0" u="none" strike="noStrike" cap="none" normalizeH="0" dirty="0">
                <a:ln>
                  <a:noFill/>
                </a:ln>
                <a:effectLst/>
                <a:latin typeface="JetBrains Mono"/>
              </a:rPr>
              <a:t>(new </a:t>
            </a:r>
            <a:r>
              <a:rPr kumimoji="0" lang="en-US" altLang="en-US" sz="900" b="1" i="0" u="none" strike="noStrike" cap="none" normalizeH="0" dirty="0" err="1">
                <a:ln>
                  <a:noFill/>
                </a:ln>
                <a:effectLst/>
                <a:latin typeface="JetBrains Mono"/>
              </a:rPr>
              <a:t>View.OnClickListener</a:t>
            </a:r>
            <a:r>
              <a:rPr kumimoji="0" lang="en-US" altLang="en-US" sz="900" b="1" i="0" u="none" strike="noStrike" cap="none" normalizeH="0" dirty="0">
                <a:ln>
                  <a:noFill/>
                </a:ln>
                <a:effectLst/>
                <a:latin typeface="JetBrains Mono"/>
              </a:rPr>
              <a:t>() {</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@Override</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public void </a:t>
            </a:r>
            <a:r>
              <a:rPr kumimoji="0" lang="en-US" altLang="en-US" sz="900" b="1" i="0" u="none" strike="noStrike" cap="none" normalizeH="0" dirty="0" err="1">
                <a:ln>
                  <a:noFill/>
                </a:ln>
                <a:effectLst/>
                <a:latin typeface="JetBrains Mono"/>
              </a:rPr>
              <a:t>onClick</a:t>
            </a:r>
            <a:r>
              <a:rPr kumimoji="0" lang="en-US" altLang="en-US" sz="900" b="1" i="0" u="none" strike="noStrike" cap="none" normalizeH="0" dirty="0">
                <a:ln>
                  <a:noFill/>
                </a:ln>
                <a:effectLst/>
                <a:latin typeface="JetBrains Mono"/>
              </a:rPr>
              <a:t>(View v)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dirty="0">
                <a:ln>
                  <a:noFill/>
                </a:ln>
                <a:effectLst/>
                <a:latin typeface="JetBrains Mono"/>
              </a:rPr>
              <a:t>        </a:t>
            </a:r>
            <a:r>
              <a:rPr kumimoji="0" lang="en-US" altLang="en-US" sz="900" b="1" i="0" u="none" strike="noStrike" cap="none" normalizeH="0" dirty="0" err="1">
                <a:ln>
                  <a:noFill/>
                </a:ln>
                <a:effectLst/>
                <a:latin typeface="JetBrains Mono"/>
              </a:rPr>
              <a:t>SharedPreferences</a:t>
            </a:r>
            <a:r>
              <a:rPr kumimoji="0" lang="en-US" altLang="en-US" sz="900" b="1" i="0" u="none" strike="noStrike" cap="none" normalizeH="0" dirty="0">
                <a:ln>
                  <a:noFill/>
                </a:ln>
                <a:effectLst/>
                <a:latin typeface="JetBrains Mono"/>
              </a:rPr>
              <a:t> </a:t>
            </a:r>
            <a:r>
              <a:rPr kumimoji="0" lang="en-US" altLang="en-US" sz="900" b="1" i="0" u="none" strike="noStrike" cap="none" normalizeH="0" dirty="0" err="1">
                <a:ln>
                  <a:noFill/>
                </a:ln>
                <a:effectLst/>
                <a:latin typeface="JetBrains Mono"/>
              </a:rPr>
              <a:t>sharedPreferences</a:t>
            </a:r>
            <a:r>
              <a:rPr kumimoji="0" lang="en-US" altLang="en-US" sz="900" b="1" i="0" u="none" strike="noStrike" cap="none" normalizeH="0" dirty="0">
                <a:ln>
                  <a:noFill/>
                </a:ln>
                <a:effectLst/>
                <a:latin typeface="JetBrains Mono"/>
              </a:rPr>
              <a:t>=</a:t>
            </a:r>
            <a:r>
              <a:rPr kumimoji="0" lang="en-US" altLang="en-US" sz="900" b="1" i="0" u="none" strike="noStrike" cap="none" normalizeH="0" dirty="0" err="1">
                <a:ln>
                  <a:noFill/>
                </a:ln>
                <a:effectLst/>
                <a:latin typeface="JetBrains Mono"/>
              </a:rPr>
              <a:t>getSharedPreferences</a:t>
            </a:r>
            <a:r>
              <a:rPr kumimoji="0" lang="en-US" altLang="en-US" sz="900" b="1" i="0" u="none" strike="noStrike" cap="none" normalizeH="0" dirty="0">
                <a:ln>
                  <a:noFill/>
                </a:ln>
                <a:effectLst/>
                <a:latin typeface="JetBrains Mono"/>
              </a:rPr>
              <a:t>("</a:t>
            </a:r>
            <a:r>
              <a:rPr kumimoji="0" lang="en-US" altLang="en-US" sz="900" b="1" i="0" u="none" strike="noStrike" cap="none" normalizeH="0" dirty="0" err="1">
                <a:ln>
                  <a:noFill/>
                </a:ln>
                <a:effectLst/>
                <a:latin typeface="JetBrains Mono"/>
              </a:rPr>
              <a:t>MyData</a:t>
            </a:r>
            <a:r>
              <a:rPr kumimoji="0" lang="en-US" altLang="en-US" sz="900" b="1" i="0" u="none" strike="noStrike" cap="none" normalizeH="0" dirty="0">
                <a:ln>
                  <a:noFill/>
                </a:ln>
                <a:effectLst/>
                <a:latin typeface="JetBrains Mono"/>
              </a:rPr>
              <a:t>", MODE_PRIVATE);</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String name=</a:t>
            </a:r>
            <a:r>
              <a:rPr kumimoji="0" lang="en-US" altLang="en-US" sz="900" b="1" i="0" u="none" strike="noStrike" cap="none" normalizeH="0" dirty="0" err="1">
                <a:ln>
                  <a:noFill/>
                </a:ln>
                <a:effectLst/>
                <a:latin typeface="JetBrains Mono"/>
              </a:rPr>
              <a:t>sharedPreferences.getString</a:t>
            </a:r>
            <a:r>
              <a:rPr kumimoji="0" lang="en-US" altLang="en-US" sz="900" b="1" i="0" u="none" strike="noStrike" cap="none" normalizeH="0" dirty="0">
                <a:ln>
                  <a:noFill/>
                </a:ln>
                <a:effectLst/>
                <a:latin typeface="JetBrains Mono"/>
              </a:rPr>
              <a:t>("</a:t>
            </a:r>
            <a:r>
              <a:rPr kumimoji="0" lang="en-US" altLang="en-US" sz="900" b="1" i="0" u="none" strike="noStrike" cap="none" normalizeH="0" dirty="0" err="1">
                <a:ln>
                  <a:noFill/>
                </a:ln>
                <a:effectLst/>
                <a:latin typeface="JetBrains Mono"/>
              </a:rPr>
              <a:t>username",DEFAULT</a:t>
            </a:r>
            <a:r>
              <a:rPr kumimoji="0" lang="en-US" altLang="en-US" sz="900" b="1" i="0" u="none" strike="noStrike" cap="none" normalizeH="0" dirty="0">
                <a:ln>
                  <a:noFill/>
                </a:ln>
                <a:effectLst/>
                <a:latin typeface="JetBrains Mono"/>
              </a:rPr>
              <a:t>);</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String pass=</a:t>
            </a:r>
            <a:r>
              <a:rPr kumimoji="0" lang="en-US" altLang="en-US" sz="900" b="1" i="0" u="none" strike="noStrike" cap="none" normalizeH="0" dirty="0" err="1">
                <a:ln>
                  <a:noFill/>
                </a:ln>
                <a:effectLst/>
                <a:latin typeface="JetBrains Mono"/>
              </a:rPr>
              <a:t>sharedPreferences.getString</a:t>
            </a:r>
            <a:r>
              <a:rPr kumimoji="0" lang="en-US" altLang="en-US" sz="900" b="1" i="0" u="none" strike="noStrike" cap="none" normalizeH="0" dirty="0">
                <a:ln>
                  <a:noFill/>
                </a:ln>
                <a:effectLst/>
                <a:latin typeface="JetBrains Mono"/>
              </a:rPr>
              <a:t>("</a:t>
            </a:r>
            <a:r>
              <a:rPr kumimoji="0" lang="en-US" altLang="en-US" sz="900" b="1" i="0" u="none" strike="noStrike" cap="none" normalizeH="0" dirty="0" err="1">
                <a:ln>
                  <a:noFill/>
                </a:ln>
                <a:effectLst/>
                <a:latin typeface="JetBrains Mono"/>
              </a:rPr>
              <a:t>password",DEFAULT</a:t>
            </a:r>
            <a:r>
              <a:rPr kumimoji="0" lang="en-US" altLang="en-US" sz="900" b="1" i="0" u="none" strike="noStrike" cap="none" normalizeH="0" dirty="0">
                <a:ln>
                  <a:noFill/>
                </a:ln>
                <a:effectLst/>
                <a:latin typeface="JetBrains Mono"/>
              </a:rPr>
              <a:t>);</a:t>
            </a:r>
            <a:br>
              <a:rPr kumimoji="0" lang="en-US" altLang="en-US" sz="900" b="1" i="0" u="none" strike="noStrike" cap="none" normalizeH="0" dirty="0">
                <a:ln>
                  <a:noFill/>
                </a:ln>
                <a:effectLst/>
                <a:latin typeface="JetBrains Mono"/>
              </a:rPr>
            </a:br>
            <a:br>
              <a:rPr kumimoji="0" lang="en-US" altLang="en-US" sz="900" b="1" i="0" u="none" strike="noStrike" cap="none" normalizeH="0" dirty="0">
                <a:ln>
                  <a:noFill/>
                </a:ln>
                <a:effectLst/>
                <a:latin typeface="JetBrains Mono"/>
              </a:rPr>
            </a:b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if(</a:t>
            </a:r>
            <a:r>
              <a:rPr kumimoji="0" lang="en-US" altLang="en-US" sz="900" b="1" i="0" u="none" strike="noStrike" cap="none" normalizeH="0" dirty="0" err="1">
                <a:ln>
                  <a:noFill/>
                </a:ln>
                <a:effectLst/>
                <a:latin typeface="JetBrains Mono"/>
              </a:rPr>
              <a:t>name.equals</a:t>
            </a:r>
            <a:r>
              <a:rPr kumimoji="0" lang="en-US" altLang="en-US" sz="900" b="1" i="0" u="none" strike="noStrike" cap="none" normalizeH="0" dirty="0">
                <a:ln>
                  <a:noFill/>
                </a:ln>
                <a:effectLst/>
                <a:latin typeface="JetBrains Mono"/>
              </a:rPr>
              <a:t>(DEFAULT) || </a:t>
            </a:r>
            <a:r>
              <a:rPr kumimoji="0" lang="en-US" altLang="en-US" sz="900" b="1" i="0" u="none" strike="noStrike" cap="none" normalizeH="0" dirty="0" err="1">
                <a:ln>
                  <a:noFill/>
                </a:ln>
                <a:effectLst/>
                <a:latin typeface="JetBrains Mono"/>
              </a:rPr>
              <a:t>pass.equals</a:t>
            </a:r>
            <a:r>
              <a:rPr kumimoji="0" lang="en-US" altLang="en-US" sz="900" b="1" i="0" u="none" strike="noStrike" cap="none" normalizeH="0" dirty="0">
                <a:ln>
                  <a:noFill/>
                </a:ln>
                <a:effectLst/>
                <a:latin typeface="JetBrains Mono"/>
              </a:rPr>
              <a:t>(DEFAULT))</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r>
              <a:rPr kumimoji="0" lang="en-US" altLang="en-US" sz="900" b="1" i="0" u="none" strike="noStrike" cap="none" normalizeH="0" dirty="0" err="1">
                <a:ln>
                  <a:noFill/>
                </a:ln>
                <a:effectLst/>
                <a:latin typeface="JetBrains Mono"/>
              </a:rPr>
              <a:t>Snackbar.make</a:t>
            </a:r>
            <a:r>
              <a:rPr kumimoji="0" lang="en-US" altLang="en-US" sz="900" b="1" i="0" u="none" strike="noStrike" cap="none" normalizeH="0" dirty="0">
                <a:ln>
                  <a:noFill/>
                </a:ln>
                <a:effectLst/>
                <a:latin typeface="JetBrains Mono"/>
              </a:rPr>
              <a:t>(</a:t>
            </a:r>
            <a:r>
              <a:rPr kumimoji="0" lang="en-US" altLang="en-US" sz="900" b="1" i="0" u="none" strike="noStrike" cap="none" normalizeH="0" dirty="0" err="1">
                <a:ln>
                  <a:noFill/>
                </a:ln>
                <a:effectLst/>
                <a:latin typeface="JetBrains Mono"/>
              </a:rPr>
              <a:t>relativeLayout</a:t>
            </a:r>
            <a:r>
              <a:rPr kumimoji="0" lang="en-US" altLang="en-US" sz="900" b="1" i="0" u="none" strike="noStrike" cap="none" normalizeH="0" dirty="0">
                <a:ln>
                  <a:noFill/>
                </a:ln>
                <a:effectLst/>
                <a:latin typeface="JetBrains Mono"/>
              </a:rPr>
              <a:t>,"No data was found",</a:t>
            </a:r>
            <a:r>
              <a:rPr kumimoji="0" lang="en-US" altLang="en-US" sz="900" b="1" i="0" u="none" strike="noStrike" cap="none" normalizeH="0" dirty="0" err="1">
                <a:ln>
                  <a:noFill/>
                </a:ln>
                <a:effectLst/>
                <a:latin typeface="JetBrains Mono"/>
              </a:rPr>
              <a:t>Snackbar.LENGTH_SHORT</a:t>
            </a:r>
            <a:r>
              <a:rPr kumimoji="0" lang="en-US" altLang="en-US" sz="900" b="1" i="0" u="none" strike="noStrike" cap="none" normalizeH="0" dirty="0">
                <a:ln>
                  <a:noFill/>
                </a:ln>
                <a:effectLst/>
                <a:latin typeface="JetBrains Mono"/>
              </a:rPr>
              <a:t>).show();</a:t>
            </a:r>
            <a:br>
              <a:rPr kumimoji="0" lang="en-US" altLang="en-US" sz="900" b="1" i="0" u="none" strike="noStrike" cap="none" normalizeH="0" dirty="0">
                <a:ln>
                  <a:noFill/>
                </a:ln>
                <a:effectLst/>
                <a:latin typeface="JetBrains Mono"/>
              </a:rPr>
            </a:b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else</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r>
              <a:rPr kumimoji="0" lang="en-US" altLang="en-US" sz="900" b="1" i="0" u="none" strike="noStrike" cap="none" normalizeH="0" dirty="0" err="1">
                <a:ln>
                  <a:noFill/>
                </a:ln>
                <a:effectLst/>
                <a:latin typeface="JetBrains Mono"/>
              </a:rPr>
              <a:t>Snackbar.make</a:t>
            </a:r>
            <a:r>
              <a:rPr kumimoji="0" lang="en-US" altLang="en-US" sz="900" b="1" i="0" u="none" strike="noStrike" cap="none" normalizeH="0" dirty="0">
                <a:ln>
                  <a:noFill/>
                </a:ln>
                <a:effectLst/>
                <a:latin typeface="JetBrains Mono"/>
              </a:rPr>
              <a:t>(</a:t>
            </a:r>
            <a:r>
              <a:rPr kumimoji="0" lang="en-US" altLang="en-US" sz="900" b="1" i="0" u="none" strike="noStrike" cap="none" normalizeH="0" dirty="0" err="1">
                <a:ln>
                  <a:noFill/>
                </a:ln>
                <a:effectLst/>
                <a:latin typeface="JetBrains Mono"/>
              </a:rPr>
              <a:t>relativeLayout</a:t>
            </a:r>
            <a:r>
              <a:rPr kumimoji="0" lang="en-US" altLang="en-US" sz="900" b="1" i="0" u="none" strike="noStrike" cap="none" normalizeH="0" dirty="0">
                <a:ln>
                  <a:noFill/>
                </a:ln>
                <a:effectLst/>
                <a:latin typeface="JetBrains Mono"/>
              </a:rPr>
              <a:t>,"Data loaded successfully",</a:t>
            </a:r>
            <a:r>
              <a:rPr kumimoji="0" lang="en-US" altLang="en-US" sz="900" b="1" i="0" u="none" strike="noStrike" cap="none" normalizeH="0" dirty="0" err="1">
                <a:ln>
                  <a:noFill/>
                </a:ln>
                <a:effectLst/>
                <a:latin typeface="JetBrains Mono"/>
              </a:rPr>
              <a:t>Snackbar.LENGTH_SHORT</a:t>
            </a:r>
            <a:r>
              <a:rPr kumimoji="0" lang="en-US" altLang="en-US" sz="900" b="1" i="0" u="none" strike="noStrike" cap="none" normalizeH="0" dirty="0">
                <a:ln>
                  <a:noFill/>
                </a:ln>
                <a:effectLst/>
                <a:latin typeface="JetBrains Mono"/>
              </a:rPr>
              <a:t>).show();</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r>
              <a:rPr kumimoji="0" lang="en-US" altLang="en-US" sz="900" b="1" i="0" u="none" strike="noStrike" cap="none" normalizeH="0" dirty="0" err="1">
                <a:ln>
                  <a:noFill/>
                </a:ln>
                <a:effectLst/>
                <a:latin typeface="JetBrains Mono"/>
              </a:rPr>
              <a:t>username.setText</a:t>
            </a:r>
            <a:r>
              <a:rPr kumimoji="0" lang="en-US" altLang="en-US" sz="900" b="1" i="0" u="none" strike="noStrike" cap="none" normalizeH="0" dirty="0">
                <a:ln>
                  <a:noFill/>
                </a:ln>
                <a:effectLst/>
                <a:latin typeface="JetBrains Mono"/>
              </a:rPr>
              <a:t>(name);</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r>
              <a:rPr kumimoji="0" lang="en-US" altLang="en-US" sz="900" b="1" i="0" u="none" strike="noStrike" cap="none" normalizeH="0" dirty="0" err="1">
                <a:ln>
                  <a:noFill/>
                </a:ln>
                <a:effectLst/>
                <a:latin typeface="JetBrains Mono"/>
              </a:rPr>
              <a:t>password.setText</a:t>
            </a:r>
            <a:r>
              <a:rPr kumimoji="0" lang="en-US" altLang="en-US" sz="900" b="1" i="0" u="none" strike="noStrike" cap="none" normalizeH="0" dirty="0">
                <a:ln>
                  <a:noFill/>
                </a:ln>
                <a:effectLst/>
                <a:latin typeface="JetBrains Mono"/>
              </a:rPr>
              <a:t>(pass);</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br>
              <a:rPr kumimoji="0" lang="en-US" altLang="en-US" sz="900" b="1" i="0" u="none" strike="noStrike" cap="none" normalizeH="0" dirty="0">
                <a:ln>
                  <a:noFill/>
                </a:ln>
                <a:effectLst/>
                <a:latin typeface="JetBrains Mono"/>
              </a:rPr>
            </a:br>
            <a:r>
              <a:rPr kumimoji="0" lang="en-US" altLang="en-US" sz="900" b="1" i="0" u="none" strike="noStrike" cap="none" normalizeH="0" dirty="0">
                <a:ln>
                  <a:noFill/>
                </a:ln>
                <a:effectLst/>
                <a:latin typeface="JetBrains Mono"/>
              </a:rPr>
              <a:t>        });</a:t>
            </a:r>
            <a:r>
              <a:rPr lang="en-US" altLang="en-US" sz="900" b="1" dirty="0">
                <a:latin typeface="JetBrains Mono"/>
              </a:rPr>
              <a:t>   </a:t>
            </a:r>
            <a:r>
              <a:rPr kumimoji="0" lang="en-US" altLang="en-US" sz="900" b="1" i="0" u="none" strike="noStrike" cap="none" normalizeH="0" dirty="0">
                <a:ln>
                  <a:noFill/>
                </a:ln>
                <a:effectLst/>
                <a:latin typeface="JetBrains Mono"/>
              </a:rPr>
              <a:t>} }</a:t>
            </a:r>
            <a:endParaRPr kumimoji="0" lang="en-US" altLang="en-US" sz="1600" b="1" i="0" u="none" strike="noStrike" cap="none" normalizeH="0" dirty="0">
              <a:ln>
                <a:noFill/>
              </a:ln>
              <a:effectLst/>
              <a:latin typeface="Arial" panose="020B0604020202020204" pitchFamily="34" charset="0"/>
            </a:endParaRPr>
          </a:p>
        </p:txBody>
      </p:sp>
    </p:spTree>
    <p:extLst>
      <p:ext uri="{BB962C8B-B14F-4D97-AF65-F5344CB8AC3E}">
        <p14:creationId xmlns:p14="http://schemas.microsoft.com/office/powerpoint/2010/main" val="1711447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967231-9A02-2A18-54F2-E1D89DD7B18D}"/>
              </a:ext>
            </a:extLst>
          </p:cNvPr>
          <p:cNvSpPr>
            <a:spLocks noGrp="1"/>
          </p:cNvSpPr>
          <p:nvPr>
            <p:ph type="title"/>
          </p:nvPr>
        </p:nvSpPr>
        <p:spPr/>
        <p:txBody>
          <a:bodyPr/>
          <a:lstStyle/>
          <a:p>
            <a:r>
              <a:rPr lang="en-US" dirty="0"/>
              <a:t>At runtime</a:t>
            </a:r>
          </a:p>
        </p:txBody>
      </p:sp>
      <p:sp>
        <p:nvSpPr>
          <p:cNvPr id="3" name="Segnaposto contenuto 2">
            <a:extLst>
              <a:ext uri="{FF2B5EF4-FFF2-40B4-BE49-F238E27FC236}">
                <a16:creationId xmlns:a16="http://schemas.microsoft.com/office/drawing/2014/main" id="{AE3BA691-2D72-9CB2-DA3E-CC6A1B47D8A2}"/>
              </a:ext>
            </a:extLst>
          </p:cNvPr>
          <p:cNvSpPr>
            <a:spLocks noGrp="1"/>
          </p:cNvSpPr>
          <p:nvPr>
            <p:ph idx="1"/>
          </p:nvPr>
        </p:nvSpPr>
        <p:spPr>
          <a:xfrm>
            <a:off x="609600" y="1600201"/>
            <a:ext cx="10972800" cy="1456939"/>
          </a:xfrm>
        </p:spPr>
        <p:txBody>
          <a:bodyPr>
            <a:normAutofit lnSpcReduction="10000"/>
          </a:bodyPr>
          <a:lstStyle/>
          <a:p>
            <a:pPr marL="0" indent="0">
              <a:buNone/>
            </a:pPr>
            <a:r>
              <a:rPr lang="en-US" sz="2400" dirty="0"/>
              <a:t>When your App is running on the emulator/ physical device,  go on device manager Android studio window, select device file explorer action (icon folder button), </a:t>
            </a:r>
            <a:r>
              <a:rPr lang="en-US" sz="2400" i="1" dirty="0"/>
              <a:t>browse data/data/</a:t>
            </a:r>
            <a:r>
              <a:rPr lang="en-US" sz="2400" i="1" dirty="0" err="1"/>
              <a:t>com.package_name</a:t>
            </a:r>
            <a:r>
              <a:rPr lang="en-US" sz="2400" i="1" dirty="0"/>
              <a:t>/</a:t>
            </a:r>
            <a:r>
              <a:rPr lang="en-US" sz="2400" dirty="0" err="1"/>
              <a:t>shared_preferences</a:t>
            </a:r>
            <a:r>
              <a:rPr lang="en-US" sz="2400" dirty="0"/>
              <a:t>. Inside is created a file and if we open it we can find data saved.</a:t>
            </a:r>
            <a:endParaRPr lang="en-US" sz="2400" i="1" dirty="0"/>
          </a:p>
        </p:txBody>
      </p:sp>
      <p:pic>
        <p:nvPicPr>
          <p:cNvPr id="5" name="Immagine 4">
            <a:extLst>
              <a:ext uri="{FF2B5EF4-FFF2-40B4-BE49-F238E27FC236}">
                <a16:creationId xmlns:a16="http://schemas.microsoft.com/office/drawing/2014/main" id="{27FD77AD-CB22-8D6E-45D8-7253053A665A}"/>
              </a:ext>
            </a:extLst>
          </p:cNvPr>
          <p:cNvPicPr>
            <a:picLocks noChangeAspect="1"/>
          </p:cNvPicPr>
          <p:nvPr/>
        </p:nvPicPr>
        <p:blipFill>
          <a:blip r:embed="rId2"/>
          <a:stretch>
            <a:fillRect/>
          </a:stretch>
        </p:blipFill>
        <p:spPr>
          <a:xfrm>
            <a:off x="1408373" y="3124200"/>
            <a:ext cx="6186358" cy="3640412"/>
          </a:xfrm>
          <a:prstGeom prst="rect">
            <a:avLst/>
          </a:prstGeom>
        </p:spPr>
      </p:pic>
      <p:pic>
        <p:nvPicPr>
          <p:cNvPr id="7" name="Immagine 6">
            <a:extLst>
              <a:ext uri="{FF2B5EF4-FFF2-40B4-BE49-F238E27FC236}">
                <a16:creationId xmlns:a16="http://schemas.microsoft.com/office/drawing/2014/main" id="{D23DD7E4-D2E8-075B-B799-133868CB69F7}"/>
              </a:ext>
            </a:extLst>
          </p:cNvPr>
          <p:cNvPicPr>
            <a:picLocks noChangeAspect="1"/>
          </p:cNvPicPr>
          <p:nvPr/>
        </p:nvPicPr>
        <p:blipFill>
          <a:blip r:embed="rId3"/>
          <a:stretch>
            <a:fillRect/>
          </a:stretch>
        </p:blipFill>
        <p:spPr>
          <a:xfrm>
            <a:off x="7841923" y="4529330"/>
            <a:ext cx="4096077" cy="1456938"/>
          </a:xfrm>
          <a:prstGeom prst="rect">
            <a:avLst/>
          </a:prstGeom>
        </p:spPr>
      </p:pic>
    </p:spTree>
    <p:extLst>
      <p:ext uri="{BB962C8B-B14F-4D97-AF65-F5344CB8AC3E}">
        <p14:creationId xmlns:p14="http://schemas.microsoft.com/office/powerpoint/2010/main" val="1113840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E85BF-1D4C-57C7-505C-9737127DC123}"/>
              </a:ext>
            </a:extLst>
          </p:cNvPr>
          <p:cNvSpPr>
            <a:spLocks noGrp="1"/>
          </p:cNvSpPr>
          <p:nvPr>
            <p:ph type="title"/>
          </p:nvPr>
        </p:nvSpPr>
        <p:spPr/>
        <p:txBody>
          <a:bodyPr/>
          <a:lstStyle/>
          <a:p>
            <a:r>
              <a:rPr lang="en-US" dirty="0"/>
              <a:t>What happens if?</a:t>
            </a:r>
          </a:p>
        </p:txBody>
      </p:sp>
      <p:sp>
        <p:nvSpPr>
          <p:cNvPr id="3" name="Segnaposto contenuto 2">
            <a:extLst>
              <a:ext uri="{FF2B5EF4-FFF2-40B4-BE49-F238E27FC236}">
                <a16:creationId xmlns:a16="http://schemas.microsoft.com/office/drawing/2014/main" id="{42039F14-8131-DD47-F527-F984783D0E5F}"/>
              </a:ext>
            </a:extLst>
          </p:cNvPr>
          <p:cNvSpPr>
            <a:spLocks noGrp="1"/>
          </p:cNvSpPr>
          <p:nvPr>
            <p:ph idx="1"/>
          </p:nvPr>
        </p:nvSpPr>
        <p:spPr>
          <a:xfrm>
            <a:off x="609600" y="1600201"/>
            <a:ext cx="10972800" cy="1572098"/>
          </a:xfrm>
        </p:spPr>
        <p:txBody>
          <a:bodyPr>
            <a:normAutofit fontScale="92500" lnSpcReduction="20000"/>
          </a:bodyPr>
          <a:lstStyle/>
          <a:p>
            <a:pPr marL="0" indent="0">
              <a:buNone/>
            </a:pPr>
            <a:r>
              <a:rPr lang="en-US" sz="2400" dirty="0"/>
              <a:t>One of the reasons why although extremely simple saving data , but strongly discouraged the use of </a:t>
            </a:r>
            <a:r>
              <a:rPr lang="en-US" sz="2400" dirty="0" err="1"/>
              <a:t>SharedPreferences</a:t>
            </a:r>
            <a:r>
              <a:rPr lang="en-US" sz="2400" dirty="0"/>
              <a:t> is due to the fact that users with a simple action of erasing data through the application section of their smartphones  can erase all the data contained in the file. at last, if we uninstall the application all the data contained in it will be lost and no longer recoverable.</a:t>
            </a:r>
          </a:p>
        </p:txBody>
      </p:sp>
      <p:grpSp>
        <p:nvGrpSpPr>
          <p:cNvPr id="5" name="Gruppo 4">
            <a:extLst>
              <a:ext uri="{FF2B5EF4-FFF2-40B4-BE49-F238E27FC236}">
                <a16:creationId xmlns:a16="http://schemas.microsoft.com/office/drawing/2014/main" id="{0D7A694C-259A-E2EB-E299-DDC19F682E4A}"/>
              </a:ext>
            </a:extLst>
          </p:cNvPr>
          <p:cNvGrpSpPr/>
          <p:nvPr/>
        </p:nvGrpSpPr>
        <p:grpSpPr>
          <a:xfrm>
            <a:off x="3342162" y="2946400"/>
            <a:ext cx="7245907" cy="3756499"/>
            <a:chOff x="3342162" y="2946400"/>
            <a:chExt cx="7245907" cy="3756499"/>
          </a:xfrm>
        </p:grpSpPr>
        <p:pic>
          <p:nvPicPr>
            <p:cNvPr id="4" name="Immagine 3">
              <a:extLst>
                <a:ext uri="{FF2B5EF4-FFF2-40B4-BE49-F238E27FC236}">
                  <a16:creationId xmlns:a16="http://schemas.microsoft.com/office/drawing/2014/main" id="{3259BE07-0CB9-A9A5-BB04-01C09D6C7BB8}"/>
                </a:ext>
              </a:extLst>
            </p:cNvPr>
            <p:cNvPicPr>
              <a:picLocks noChangeAspect="1"/>
            </p:cNvPicPr>
            <p:nvPr/>
          </p:nvPicPr>
          <p:blipFill rotWithShape="1">
            <a:blip r:embed="rId2"/>
            <a:srcRect t="52661" b="22853"/>
            <a:stretch/>
          </p:blipFill>
          <p:spPr>
            <a:xfrm>
              <a:off x="6910984" y="4236719"/>
              <a:ext cx="3677085" cy="1021080"/>
            </a:xfrm>
            <a:prstGeom prst="rect">
              <a:avLst/>
            </a:prstGeom>
          </p:spPr>
        </p:pic>
        <p:pic>
          <p:nvPicPr>
            <p:cNvPr id="6" name="Immagine 5">
              <a:extLst>
                <a:ext uri="{FF2B5EF4-FFF2-40B4-BE49-F238E27FC236}">
                  <a16:creationId xmlns:a16="http://schemas.microsoft.com/office/drawing/2014/main" id="{AF88E1C9-344D-9B35-70EF-C392464B5ED4}"/>
                </a:ext>
              </a:extLst>
            </p:cNvPr>
            <p:cNvPicPr>
              <a:picLocks noChangeAspect="1"/>
            </p:cNvPicPr>
            <p:nvPr/>
          </p:nvPicPr>
          <p:blipFill rotWithShape="1">
            <a:blip r:embed="rId3">
              <a:extLst>
                <a:ext uri="{28A0092B-C50C-407E-A947-70E740481C1C}">
                  <a14:useLocalDpi xmlns:a14="http://schemas.microsoft.com/office/drawing/2010/main" val="0"/>
                </a:ext>
              </a:extLst>
            </a:blip>
            <a:srcRect t="11506" b="6551"/>
            <a:stretch/>
          </p:blipFill>
          <p:spPr>
            <a:xfrm>
              <a:off x="3342162" y="2946400"/>
              <a:ext cx="2062907" cy="3756499"/>
            </a:xfrm>
            <a:prstGeom prst="rect">
              <a:avLst/>
            </a:prstGeom>
            <a:ln>
              <a:solidFill>
                <a:schemeClr val="tx1"/>
              </a:solidFill>
            </a:ln>
          </p:spPr>
        </p:pic>
        <p:sp>
          <p:nvSpPr>
            <p:cNvPr id="7" name="Freccia a destra 6">
              <a:extLst>
                <a:ext uri="{FF2B5EF4-FFF2-40B4-BE49-F238E27FC236}">
                  <a16:creationId xmlns:a16="http://schemas.microsoft.com/office/drawing/2014/main" id="{2D191537-C339-0546-078B-BBE707C51C3B}"/>
                </a:ext>
              </a:extLst>
            </p:cNvPr>
            <p:cNvSpPr/>
            <p:nvPr/>
          </p:nvSpPr>
          <p:spPr>
            <a:xfrm>
              <a:off x="5515428" y="4479371"/>
              <a:ext cx="1161143" cy="561178"/>
            </a:xfrm>
            <a:prstGeom prst="righ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13882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662E92-F4D8-AB11-3AD6-CF6BEC1F0CA4}"/>
              </a:ext>
            </a:extLst>
          </p:cNvPr>
          <p:cNvSpPr>
            <a:spLocks noGrp="1"/>
          </p:cNvSpPr>
          <p:nvPr>
            <p:ph type="title"/>
          </p:nvPr>
        </p:nvSpPr>
        <p:spPr/>
        <p:txBody>
          <a:bodyPr/>
          <a:lstStyle/>
          <a:p>
            <a:r>
              <a:rPr lang="en-US" dirty="0"/>
              <a:t>Pros and cons</a:t>
            </a:r>
          </a:p>
        </p:txBody>
      </p:sp>
      <p:sp>
        <p:nvSpPr>
          <p:cNvPr id="3" name="Segnaposto contenuto 2">
            <a:extLst>
              <a:ext uri="{FF2B5EF4-FFF2-40B4-BE49-F238E27FC236}">
                <a16:creationId xmlns:a16="http://schemas.microsoft.com/office/drawing/2014/main" id="{310429EC-AE07-8239-A5DE-3AE9F6E7B966}"/>
              </a:ext>
            </a:extLst>
          </p:cNvPr>
          <p:cNvSpPr>
            <a:spLocks noGrp="1"/>
          </p:cNvSpPr>
          <p:nvPr>
            <p:ph idx="1"/>
          </p:nvPr>
        </p:nvSpPr>
        <p:spPr/>
        <p:txBody>
          <a:bodyPr>
            <a:normAutofit/>
          </a:bodyPr>
          <a:lstStyle/>
          <a:p>
            <a:r>
              <a:rPr lang="en-US" sz="2800" dirty="0" err="1"/>
              <a:t>SharedPreferences</a:t>
            </a:r>
            <a:r>
              <a:rPr lang="en-US" sz="2800" dirty="0"/>
              <a:t> are a simple way  to access fast to data loaded in memory, allow us to share data between two applications.</a:t>
            </a:r>
          </a:p>
          <a:p>
            <a:r>
              <a:rPr lang="en-US" sz="2800" dirty="0" err="1"/>
              <a:t>SharedPreferences</a:t>
            </a:r>
            <a:r>
              <a:rPr lang="en-US" sz="2800" dirty="0"/>
              <a:t> are used to store small bits of data related to user configuration, we can’t store any multimedia files.</a:t>
            </a:r>
          </a:p>
          <a:p>
            <a:r>
              <a:rPr lang="en-US" sz="2800" dirty="0"/>
              <a:t> It can only store basic data types, so if you have more complex bits of information, we should probably switch to another mechanism.</a:t>
            </a:r>
          </a:p>
          <a:p>
            <a:r>
              <a:rPr lang="en-US" sz="2800" dirty="0"/>
              <a:t>unfortunately, do not represent an optimal solution, since the information read may be incorrect and there is no way to keep the data history</a:t>
            </a:r>
          </a:p>
          <a:p>
            <a:endParaRPr lang="en-US" sz="2800" dirty="0"/>
          </a:p>
        </p:txBody>
      </p:sp>
    </p:spTree>
    <p:extLst>
      <p:ext uri="{BB962C8B-B14F-4D97-AF65-F5344CB8AC3E}">
        <p14:creationId xmlns:p14="http://schemas.microsoft.com/office/powerpoint/2010/main" val="4021260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968EB-EFC7-7DB5-16F7-17EFBEB63070}"/>
              </a:ext>
            </a:extLst>
          </p:cNvPr>
          <p:cNvSpPr>
            <a:spLocks noGrp="1"/>
          </p:cNvSpPr>
          <p:nvPr>
            <p:ph type="ctrTitle"/>
          </p:nvPr>
        </p:nvSpPr>
        <p:spPr/>
        <p:txBody>
          <a:bodyPr>
            <a:normAutofit/>
          </a:bodyPr>
          <a:lstStyle/>
          <a:p>
            <a:r>
              <a:rPr lang="en-US" sz="4800" dirty="0"/>
              <a:t>Internal &amp; External Storage</a:t>
            </a:r>
          </a:p>
        </p:txBody>
      </p:sp>
      <p:sp>
        <p:nvSpPr>
          <p:cNvPr id="3" name="Sottotitolo 2">
            <a:extLst>
              <a:ext uri="{FF2B5EF4-FFF2-40B4-BE49-F238E27FC236}">
                <a16:creationId xmlns:a16="http://schemas.microsoft.com/office/drawing/2014/main" id="{801E2408-80E5-4EC3-BD1F-4701DB23EA3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87910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A5C9B8-591A-6F36-4351-F202C6F391B4}"/>
              </a:ext>
            </a:extLst>
          </p:cNvPr>
          <p:cNvSpPr>
            <a:spLocks noGrp="1"/>
          </p:cNvSpPr>
          <p:nvPr>
            <p:ph type="title"/>
          </p:nvPr>
        </p:nvSpPr>
        <p:spPr/>
        <p:txBody>
          <a:bodyPr/>
          <a:lstStyle/>
          <a:p>
            <a:r>
              <a:rPr lang="en-US" dirty="0"/>
              <a:t>InputFileStream &amp; OutputFileStream</a:t>
            </a:r>
          </a:p>
        </p:txBody>
      </p:sp>
      <p:sp>
        <p:nvSpPr>
          <p:cNvPr id="3" name="Segnaposto contenuto 2">
            <a:extLst>
              <a:ext uri="{FF2B5EF4-FFF2-40B4-BE49-F238E27FC236}">
                <a16:creationId xmlns:a16="http://schemas.microsoft.com/office/drawing/2014/main" id="{2D563B6F-B724-8E1C-1FAE-C80B1C0E8368}"/>
              </a:ext>
            </a:extLst>
          </p:cNvPr>
          <p:cNvSpPr>
            <a:spLocks noGrp="1"/>
          </p:cNvSpPr>
          <p:nvPr>
            <p:ph idx="1"/>
          </p:nvPr>
        </p:nvSpPr>
        <p:spPr>
          <a:xfrm>
            <a:off x="609600" y="1547446"/>
            <a:ext cx="10972800" cy="1698369"/>
          </a:xfrm>
        </p:spPr>
        <p:txBody>
          <a:bodyPr>
            <a:normAutofit fontScale="55000" lnSpcReduction="20000"/>
          </a:bodyPr>
          <a:lstStyle/>
          <a:p>
            <a:pPr marL="0" indent="0">
              <a:buNone/>
            </a:pPr>
            <a:r>
              <a:rPr lang="en-US" sz="2900" dirty="0">
                <a:latin typeface="+mj-lt"/>
              </a:rPr>
              <a:t>To save data you can resort to simple and already known mechanisms such as reading and writing to files. This practice is not recommended because the operation is done at runtime introducing more overhead affecting the performance of our application. For completeness we will see how you can save the data in this way, but we will see below better tools to overcome this practice.</a:t>
            </a:r>
          </a:p>
          <a:p>
            <a:pPr marL="0" indent="0">
              <a:buNone/>
            </a:pPr>
            <a:r>
              <a:rPr lang="en-US" sz="2900" dirty="0">
                <a:latin typeface="+mj-lt"/>
              </a:rPr>
              <a:t>As we saw on java-oriented object part of this course, to read and write data we use method from Stream Java Class:  </a:t>
            </a:r>
          </a:p>
          <a:p>
            <a:pPr marL="0" indent="0">
              <a:buNone/>
            </a:pPr>
            <a:endParaRPr lang="en-US" sz="2900" dirty="0">
              <a:latin typeface="+mj-lt"/>
            </a:endParaRPr>
          </a:p>
          <a:p>
            <a:r>
              <a:rPr lang="en-US" sz="2900" b="1" i="1" dirty="0">
                <a:latin typeface="+mj-lt"/>
              </a:rPr>
              <a:t>openFileOutput(String filename, int Mode)</a:t>
            </a:r>
          </a:p>
          <a:p>
            <a:r>
              <a:rPr lang="en-US" sz="2900" b="1" i="1" dirty="0" err="1">
                <a:latin typeface="+mj-lt"/>
              </a:rPr>
              <a:t>openFileInput</a:t>
            </a:r>
            <a:r>
              <a:rPr lang="en-US" sz="2900" b="1" i="1" dirty="0">
                <a:latin typeface="+mj-lt"/>
              </a:rPr>
              <a:t>(String filename, int Mode)</a:t>
            </a:r>
            <a:endParaRPr lang="en-US" sz="5900" dirty="0">
              <a:latin typeface="+mj-lt"/>
            </a:endParaRPr>
          </a:p>
          <a:p>
            <a:pPr marL="0" indent="0">
              <a:buNone/>
            </a:pPr>
            <a:endParaRPr lang="en-US" dirty="0"/>
          </a:p>
        </p:txBody>
      </p:sp>
      <p:sp>
        <p:nvSpPr>
          <p:cNvPr id="5" name="CasellaDiTesto 4">
            <a:extLst>
              <a:ext uri="{FF2B5EF4-FFF2-40B4-BE49-F238E27FC236}">
                <a16:creationId xmlns:a16="http://schemas.microsoft.com/office/drawing/2014/main" id="{F50E918D-E565-D1E5-F4F4-508F8F16A0F6}"/>
              </a:ext>
            </a:extLst>
          </p:cNvPr>
          <p:cNvSpPr txBox="1"/>
          <p:nvPr/>
        </p:nvSpPr>
        <p:spPr>
          <a:xfrm>
            <a:off x="609598" y="3245815"/>
            <a:ext cx="10353773" cy="1323439"/>
          </a:xfrm>
          <a:prstGeom prst="rect">
            <a:avLst/>
          </a:prstGeom>
          <a:noFill/>
        </p:spPr>
        <p:txBody>
          <a:bodyPr wrap="square">
            <a:spAutoFit/>
          </a:bodyPr>
          <a:lstStyle/>
          <a:p>
            <a:pPr marL="0" indent="0" rtl="0">
              <a:spcBef>
                <a:spcPts val="0"/>
              </a:spcBef>
              <a:spcAft>
                <a:spcPts val="0"/>
              </a:spcAft>
              <a:buNone/>
            </a:pPr>
            <a:r>
              <a:rPr lang="en-US" sz="1600" b="1" i="0" u="none" strike="noStrike" dirty="0">
                <a:solidFill>
                  <a:schemeClr val="accent6">
                    <a:lumMod val="75000"/>
                  </a:schemeClr>
                </a:solidFill>
                <a:effectLst/>
                <a:latin typeface="+mj-lt"/>
              </a:rPr>
              <a:t>Type of mode:</a:t>
            </a:r>
            <a:endParaRPr lang="en-US" sz="1600" b="0" dirty="0">
              <a:solidFill>
                <a:schemeClr val="accent6">
                  <a:lumMod val="75000"/>
                </a:schemeClr>
              </a:solidFill>
              <a:effectLst/>
              <a:latin typeface="+mj-lt"/>
            </a:endParaRPr>
          </a:p>
          <a:p>
            <a:pPr rtl="0" fontAlgn="base">
              <a:spcBef>
                <a:spcPts val="0"/>
              </a:spcBef>
              <a:spcAft>
                <a:spcPts val="0"/>
              </a:spcAft>
              <a:buFont typeface="Arial" panose="020B0604020202020204" pitchFamily="34" charset="0"/>
              <a:buChar char="•"/>
            </a:pPr>
            <a:r>
              <a:rPr lang="en-US" sz="1600" b="1" i="0" u="none" strike="noStrike" dirty="0">
                <a:solidFill>
                  <a:srgbClr val="000000"/>
                </a:solidFill>
                <a:effectLst/>
                <a:latin typeface="+mj-lt"/>
              </a:rPr>
              <a:t>MODE_PRIVATE</a:t>
            </a:r>
            <a:r>
              <a:rPr lang="en-US" sz="1600" b="0" i="0" u="none" strike="noStrike" dirty="0">
                <a:solidFill>
                  <a:srgbClr val="000000"/>
                </a:solidFill>
                <a:effectLst/>
                <a:latin typeface="+mj-lt"/>
              </a:rPr>
              <a:t>: only our app can access the file</a:t>
            </a:r>
          </a:p>
          <a:p>
            <a:pPr rtl="0" fontAlgn="base">
              <a:spcBef>
                <a:spcPts val="0"/>
              </a:spcBef>
              <a:spcAft>
                <a:spcPts val="0"/>
              </a:spcAft>
              <a:buFont typeface="Arial" panose="020B0604020202020204" pitchFamily="34" charset="0"/>
              <a:buChar char="•"/>
            </a:pPr>
            <a:r>
              <a:rPr lang="en-US" sz="1600" b="1" i="0" u="none" strike="noStrike" dirty="0">
                <a:solidFill>
                  <a:srgbClr val="000000"/>
                </a:solidFill>
                <a:effectLst/>
                <a:latin typeface="+mj-lt"/>
              </a:rPr>
              <a:t>MODE_WORD_READABLE</a:t>
            </a:r>
            <a:r>
              <a:rPr lang="en-US" sz="1600" b="0" i="0" u="none" strike="noStrike" dirty="0">
                <a:solidFill>
                  <a:srgbClr val="000000"/>
                </a:solidFill>
                <a:effectLst/>
                <a:latin typeface="+mj-lt"/>
              </a:rPr>
              <a:t>: All apps can read the file (deprecated)</a:t>
            </a:r>
          </a:p>
          <a:p>
            <a:pPr rtl="0" fontAlgn="base">
              <a:spcBef>
                <a:spcPts val="0"/>
              </a:spcBef>
              <a:spcAft>
                <a:spcPts val="0"/>
              </a:spcAft>
              <a:buFont typeface="Arial" panose="020B0604020202020204" pitchFamily="34" charset="0"/>
              <a:buChar char="•"/>
            </a:pPr>
            <a:r>
              <a:rPr lang="en-US" sz="1600" b="1" i="0" u="none" strike="noStrike" dirty="0">
                <a:solidFill>
                  <a:srgbClr val="000000"/>
                </a:solidFill>
                <a:effectLst/>
                <a:latin typeface="+mj-lt"/>
              </a:rPr>
              <a:t>MODE_WORD_WRITABLE</a:t>
            </a:r>
            <a:r>
              <a:rPr lang="en-US" sz="1600" b="0" i="0" u="none" strike="noStrike" dirty="0">
                <a:solidFill>
                  <a:srgbClr val="000000"/>
                </a:solidFill>
                <a:effectLst/>
                <a:latin typeface="+mj-lt"/>
              </a:rPr>
              <a:t>: All apps can write on the file (deprecated)</a:t>
            </a:r>
          </a:p>
          <a:p>
            <a:pPr rtl="0" fontAlgn="base">
              <a:spcBef>
                <a:spcPts val="0"/>
              </a:spcBef>
              <a:spcAft>
                <a:spcPts val="0"/>
              </a:spcAft>
              <a:buFont typeface="Arial" panose="020B0604020202020204" pitchFamily="34" charset="0"/>
              <a:buChar char="•"/>
            </a:pPr>
            <a:r>
              <a:rPr lang="en-US" sz="1600" b="1" i="0" u="none" strike="noStrike" dirty="0">
                <a:solidFill>
                  <a:srgbClr val="000000"/>
                </a:solidFill>
                <a:effectLst/>
                <a:latin typeface="+mj-lt"/>
              </a:rPr>
              <a:t>MODE_MULTI_PROCESS</a:t>
            </a:r>
            <a:r>
              <a:rPr lang="en-US" sz="1600" b="0" i="0" u="none" strike="noStrike" dirty="0">
                <a:solidFill>
                  <a:srgbClr val="000000"/>
                </a:solidFill>
                <a:effectLst/>
                <a:latin typeface="+mj-lt"/>
              </a:rPr>
              <a:t>: Multiple processes can modify the same file</a:t>
            </a:r>
            <a:r>
              <a:rPr lang="en-US" sz="1600" b="0" i="0" u="none" strike="noStrike" dirty="0">
                <a:solidFill>
                  <a:srgbClr val="000000"/>
                </a:solidFill>
                <a:effectLst/>
                <a:latin typeface="Arial" panose="020B0604020202020204" pitchFamily="34" charset="0"/>
              </a:rPr>
              <a:t>.</a:t>
            </a:r>
          </a:p>
        </p:txBody>
      </p:sp>
      <p:pic>
        <p:nvPicPr>
          <p:cNvPr id="19" name="Immagine 18" descr="Immagine che contiene testo&#10;&#10;Descrizione generata automaticamente">
            <a:extLst>
              <a:ext uri="{FF2B5EF4-FFF2-40B4-BE49-F238E27FC236}">
                <a16:creationId xmlns:a16="http://schemas.microsoft.com/office/drawing/2014/main" id="{AECCFE75-4057-0CB7-6B28-4009E29FE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2372" y="4761429"/>
            <a:ext cx="8368227" cy="1670874"/>
          </a:xfrm>
          <a:prstGeom prst="rect">
            <a:avLst/>
          </a:prstGeom>
        </p:spPr>
      </p:pic>
    </p:spTree>
    <p:extLst>
      <p:ext uri="{BB962C8B-B14F-4D97-AF65-F5344CB8AC3E}">
        <p14:creationId xmlns:p14="http://schemas.microsoft.com/office/powerpoint/2010/main" val="2767833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D5C5B1-B451-3B6D-8D1E-9D1945271FBE}"/>
              </a:ext>
            </a:extLst>
          </p:cNvPr>
          <p:cNvSpPr>
            <a:spLocks noGrp="1"/>
          </p:cNvSpPr>
          <p:nvPr>
            <p:ph type="title"/>
          </p:nvPr>
        </p:nvSpPr>
        <p:spPr>
          <a:xfrm>
            <a:off x="609600" y="304783"/>
            <a:ext cx="10972800" cy="1143000"/>
          </a:xfrm>
        </p:spPr>
        <p:txBody>
          <a:bodyPr/>
          <a:lstStyle/>
          <a:p>
            <a:r>
              <a:rPr lang="en-US" dirty="0"/>
              <a:t>Read &amp; Write</a:t>
            </a:r>
          </a:p>
        </p:txBody>
      </p:sp>
      <p:grpSp>
        <p:nvGrpSpPr>
          <p:cNvPr id="4" name="Gruppo 3">
            <a:extLst>
              <a:ext uri="{FF2B5EF4-FFF2-40B4-BE49-F238E27FC236}">
                <a16:creationId xmlns:a16="http://schemas.microsoft.com/office/drawing/2014/main" id="{829B259F-4BA5-6D4D-5B31-3409268EEE26}"/>
              </a:ext>
            </a:extLst>
          </p:cNvPr>
          <p:cNvGrpSpPr/>
          <p:nvPr/>
        </p:nvGrpSpPr>
        <p:grpSpPr>
          <a:xfrm>
            <a:off x="533939" y="4275571"/>
            <a:ext cx="4992654" cy="1367046"/>
            <a:chOff x="786170" y="3656764"/>
            <a:chExt cx="9982847" cy="2714920"/>
          </a:xfrm>
        </p:grpSpPr>
        <p:sp>
          <p:nvSpPr>
            <p:cNvPr id="5" name="Ovale 4">
              <a:extLst>
                <a:ext uri="{FF2B5EF4-FFF2-40B4-BE49-F238E27FC236}">
                  <a16:creationId xmlns:a16="http://schemas.microsoft.com/office/drawing/2014/main" id="{BC62893F-DC57-B91B-2C02-0CB89A198C84}"/>
                </a:ext>
              </a:extLst>
            </p:cNvPr>
            <p:cNvSpPr/>
            <p:nvPr/>
          </p:nvSpPr>
          <p:spPr>
            <a:xfrm>
              <a:off x="786170" y="4041728"/>
              <a:ext cx="1780605" cy="1710862"/>
            </a:xfrm>
            <a:prstGeom prst="ellipse">
              <a:avLst/>
            </a:prstGeom>
            <a:solidFill>
              <a:srgbClr val="FC6A42"/>
            </a:solidFill>
            <a:ln>
              <a:solidFill>
                <a:srgbClr val="E85318"/>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App</a:t>
              </a:r>
            </a:p>
          </p:txBody>
        </p:sp>
        <p:sp>
          <p:nvSpPr>
            <p:cNvPr id="6" name="Cilindro 5">
              <a:extLst>
                <a:ext uri="{FF2B5EF4-FFF2-40B4-BE49-F238E27FC236}">
                  <a16:creationId xmlns:a16="http://schemas.microsoft.com/office/drawing/2014/main" id="{6A374C46-E414-9F22-326B-DD02B4B11D1E}"/>
                </a:ext>
              </a:extLst>
            </p:cNvPr>
            <p:cNvSpPr/>
            <p:nvPr/>
          </p:nvSpPr>
          <p:spPr>
            <a:xfrm>
              <a:off x="8607137" y="3656764"/>
              <a:ext cx="2161880" cy="2714920"/>
            </a:xfrm>
            <a:prstGeom prst="can">
              <a:avLst>
                <a:gd name="adj" fmla="val 41930"/>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File System</a:t>
              </a:r>
            </a:p>
          </p:txBody>
        </p:sp>
        <p:sp>
          <p:nvSpPr>
            <p:cNvPr id="7" name="Freccia a destra 6">
              <a:extLst>
                <a:ext uri="{FF2B5EF4-FFF2-40B4-BE49-F238E27FC236}">
                  <a16:creationId xmlns:a16="http://schemas.microsoft.com/office/drawing/2014/main" id="{A6ED8475-D5ED-04A1-F99E-90EB6EBF5022}"/>
                </a:ext>
              </a:extLst>
            </p:cNvPr>
            <p:cNvSpPr/>
            <p:nvPr/>
          </p:nvSpPr>
          <p:spPr>
            <a:xfrm>
              <a:off x="2739131" y="4303702"/>
              <a:ext cx="5695650" cy="593457"/>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err="1"/>
                <a:t>openFileInput</a:t>
              </a:r>
              <a:r>
                <a:rPr lang="en-US" sz="900" b="1" dirty="0"/>
                <a:t>(“mytext.txt”,</a:t>
              </a:r>
              <a:r>
                <a:rPr lang="en-US" sz="900" b="1" dirty="0" err="1"/>
                <a:t>Context.MODE_PRIVATE</a:t>
              </a:r>
              <a:r>
                <a:rPr lang="en-US" sz="900" b="1" dirty="0"/>
                <a:t>)</a:t>
              </a:r>
            </a:p>
          </p:txBody>
        </p:sp>
        <p:sp>
          <p:nvSpPr>
            <p:cNvPr id="8" name="Freccia a sinistra 7">
              <a:extLst>
                <a:ext uri="{FF2B5EF4-FFF2-40B4-BE49-F238E27FC236}">
                  <a16:creationId xmlns:a16="http://schemas.microsoft.com/office/drawing/2014/main" id="{62D29B6E-58A4-864B-640A-5D8A98C28641}"/>
                </a:ext>
              </a:extLst>
            </p:cNvPr>
            <p:cNvSpPr/>
            <p:nvPr/>
          </p:nvSpPr>
          <p:spPr>
            <a:xfrm>
              <a:off x="3267662" y="4912801"/>
              <a:ext cx="4839389" cy="593457"/>
            </a:xfrm>
            <a:prstGeom prst="leftArrow">
              <a:avLst/>
            </a:prstGeom>
            <a:solidFill>
              <a:srgbClr val="92D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0101010101010101</a:t>
              </a:r>
            </a:p>
          </p:txBody>
        </p:sp>
      </p:grpSp>
      <p:sp>
        <p:nvSpPr>
          <p:cNvPr id="10" name="CasellaDiTesto 9">
            <a:extLst>
              <a:ext uri="{FF2B5EF4-FFF2-40B4-BE49-F238E27FC236}">
                <a16:creationId xmlns:a16="http://schemas.microsoft.com/office/drawing/2014/main" id="{8655EC27-EAAB-683C-C04B-47EF87191625}"/>
              </a:ext>
            </a:extLst>
          </p:cNvPr>
          <p:cNvSpPr txBox="1"/>
          <p:nvPr/>
        </p:nvSpPr>
        <p:spPr>
          <a:xfrm>
            <a:off x="533939" y="1468930"/>
            <a:ext cx="4992654" cy="2677656"/>
          </a:xfrm>
          <a:prstGeom prst="rect">
            <a:avLst/>
          </a:prstGeom>
          <a:noFill/>
        </p:spPr>
        <p:txBody>
          <a:bodyPr wrap="square">
            <a:spAutoFit/>
          </a:bodyPr>
          <a:lstStyle/>
          <a:p>
            <a:pPr marL="0" indent="0" defTabSz="914400" eaLnBrk="0" fontAlgn="base" hangingPunct="0">
              <a:spcBef>
                <a:spcPct val="0"/>
              </a:spcBef>
              <a:spcAft>
                <a:spcPct val="0"/>
              </a:spcAft>
              <a:buNone/>
            </a:pPr>
            <a:r>
              <a:rPr kumimoji="0" lang="en-US" altLang="en-US" sz="1400" b="1" u="none" strike="noStrike" cap="none" normalizeH="0" baseline="0" dirty="0">
                <a:ln>
                  <a:noFill/>
                </a:ln>
                <a:solidFill>
                  <a:srgbClr val="FF0000"/>
                </a:solidFill>
                <a:effectLst/>
                <a:latin typeface="JetBrains Mono"/>
              </a:rPr>
              <a:t>READ</a:t>
            </a:r>
          </a:p>
          <a:p>
            <a:pPr marL="0" indent="0" defTabSz="914400" eaLnBrk="0" fontAlgn="base" hangingPunct="0">
              <a:spcBef>
                <a:spcPct val="0"/>
              </a:spcBef>
              <a:spcAft>
                <a:spcPct val="0"/>
              </a:spcAft>
              <a:buNone/>
            </a:pPr>
            <a:r>
              <a:rPr kumimoji="0" lang="en-US" altLang="en-US" sz="1400" b="1" i="1" u="none" strike="noStrike" cap="none" normalizeH="0" baseline="0" dirty="0">
                <a:ln>
                  <a:noFill/>
                </a:ln>
                <a:effectLst/>
                <a:latin typeface="JetBrains Mono"/>
              </a:rPr>
              <a:t>FileInputStream</a:t>
            </a:r>
            <a:endParaRPr lang="en-US" altLang="en-US" sz="1400" b="1" i="1" dirty="0">
              <a:latin typeface="JetBrains Mono"/>
            </a:endParaRPr>
          </a:p>
          <a:p>
            <a:pPr marL="0" indent="0" defTabSz="914400" eaLnBrk="0" fontAlgn="base" hangingPunct="0">
              <a:spcBef>
                <a:spcPct val="0"/>
              </a:spcBef>
              <a:spcAft>
                <a:spcPct val="0"/>
              </a:spcAft>
              <a:buNone/>
            </a:pPr>
            <a:r>
              <a:rPr kumimoji="0" lang="en-US" altLang="en-US" sz="1400" b="1" i="1" u="none" strike="noStrike" cap="none" normalizeH="0" baseline="0" dirty="0">
                <a:ln>
                  <a:noFill/>
                </a:ln>
                <a:effectLst/>
                <a:latin typeface="JetBrains Mono"/>
              </a:rPr>
              <a:t>input=</a:t>
            </a:r>
            <a:r>
              <a:rPr kumimoji="0" lang="en-US" altLang="en-US" sz="1400" b="1" i="1" u="none" strike="noStrike" cap="none" normalizeH="0" baseline="0" dirty="0" err="1">
                <a:ln>
                  <a:noFill/>
                </a:ln>
                <a:effectLst/>
                <a:latin typeface="JetBrains Mono"/>
              </a:rPr>
              <a:t>openFileInput</a:t>
            </a:r>
            <a:r>
              <a:rPr kumimoji="0" lang="en-US" altLang="en-US" sz="1400" b="1" i="1" u="none" strike="noStrike" cap="none" normalizeH="0" baseline="0" dirty="0">
                <a:ln>
                  <a:noFill/>
                </a:ln>
                <a:effectLst/>
                <a:latin typeface="JetBrains Mono"/>
              </a:rPr>
              <a:t>(“mytext.txt”,</a:t>
            </a:r>
            <a:r>
              <a:rPr kumimoji="0" lang="en-US" altLang="en-US" sz="1400" b="1" i="1" u="none" strike="noStrike" cap="none" normalizeH="0" baseline="0" dirty="0" err="1">
                <a:ln>
                  <a:noFill/>
                </a:ln>
                <a:effectLst/>
                <a:latin typeface="JetBrains Mono"/>
              </a:rPr>
              <a:t>Context.MODE_PRIVATE</a:t>
            </a:r>
            <a:r>
              <a:rPr kumimoji="0" lang="en-US" altLang="en-US" sz="1400" b="1" i="1" u="none" strike="noStrike" cap="none" normalizeH="0" baseline="0" dirty="0">
                <a:ln>
                  <a:noFill/>
                </a:ln>
                <a:effectLst/>
                <a:latin typeface="JetBrains Mono"/>
              </a:rPr>
              <a:t>); </a:t>
            </a:r>
            <a:br>
              <a:rPr kumimoji="0" lang="en-US" altLang="en-US" sz="1400" b="1" i="1" u="none" strike="noStrike" cap="none" normalizeH="0" baseline="0" dirty="0">
                <a:ln>
                  <a:noFill/>
                </a:ln>
                <a:effectLst/>
                <a:latin typeface="JetBrains Mono"/>
              </a:rPr>
            </a:br>
            <a:r>
              <a:rPr lang="en-US" altLang="en-US" sz="1400" b="1" i="1" dirty="0">
                <a:latin typeface="JetBrains Mono"/>
              </a:rPr>
              <a:t>//</a:t>
            </a:r>
            <a:r>
              <a:rPr kumimoji="0" lang="en-US" altLang="en-US" sz="1400" b="1" i="1" u="none" strike="noStrike" cap="none" normalizeH="0" baseline="0" dirty="0">
                <a:ln>
                  <a:noFill/>
                </a:ln>
                <a:effectLst/>
                <a:latin typeface="JetBrains Mono"/>
              </a:rPr>
              <a:t>If  file doesn’t exist, it will return and </a:t>
            </a:r>
            <a:r>
              <a:rPr kumimoji="0" lang="en-US" altLang="en-US" sz="1400" b="1" i="1" u="none" strike="noStrike" cap="none" normalizeH="0" baseline="0" dirty="0" err="1">
                <a:ln>
                  <a:noFill/>
                </a:ln>
                <a:effectLst/>
                <a:latin typeface="JetBrains Mono"/>
              </a:rPr>
              <a:t>IOException</a:t>
            </a:r>
            <a:br>
              <a:rPr kumimoji="0" lang="en-US" altLang="en-US" sz="1400" b="1" i="1" u="none" strike="noStrike" cap="none" normalizeH="0" baseline="0" dirty="0">
                <a:ln>
                  <a:noFill/>
                </a:ln>
                <a:effectLst/>
                <a:latin typeface="JetBrains Mono"/>
              </a:rPr>
            </a:br>
            <a:r>
              <a:rPr kumimoji="0" lang="en-US" altLang="en-US" sz="1400" b="1" i="1" u="none" strike="noStrike" cap="none" normalizeH="0" baseline="0" dirty="0" err="1">
                <a:ln>
                  <a:noFill/>
                </a:ln>
                <a:effectLst/>
                <a:latin typeface="JetBrains Mono"/>
              </a:rPr>
              <a:t>StringBuffer</a:t>
            </a:r>
            <a:r>
              <a:rPr kumimoji="0" lang="en-US" altLang="en-US" sz="1400" b="1" i="1" u="none" strike="noStrike" cap="none" normalizeH="0" baseline="0" dirty="0">
                <a:ln>
                  <a:noFill/>
                </a:ln>
                <a:effectLst/>
                <a:latin typeface="JetBrains Mono"/>
              </a:rPr>
              <a:t> buffer=new </a:t>
            </a:r>
            <a:r>
              <a:rPr kumimoji="0" lang="en-US" altLang="en-US" sz="1400" b="1" i="1" u="none" strike="noStrike" cap="none" normalizeH="0" baseline="0" dirty="0" err="1">
                <a:ln>
                  <a:noFill/>
                </a:ln>
                <a:effectLst/>
                <a:latin typeface="JetBrains Mono"/>
              </a:rPr>
              <a:t>StringBuffer</a:t>
            </a:r>
            <a:r>
              <a:rPr kumimoji="0" lang="en-US" altLang="en-US" sz="1400" b="1" i="1" u="none" strike="noStrike" cap="none" normalizeH="0" baseline="0" dirty="0">
                <a:ln>
                  <a:noFill/>
                </a:ln>
                <a:effectLst/>
                <a:latin typeface="JetBrains Mono"/>
              </a:rPr>
              <a:t>();</a:t>
            </a:r>
            <a:br>
              <a:rPr kumimoji="0" lang="en-US" altLang="en-US" sz="1400" b="1" i="1" u="none" strike="noStrike" cap="none" normalizeH="0" baseline="0" dirty="0">
                <a:ln>
                  <a:noFill/>
                </a:ln>
                <a:effectLst/>
                <a:latin typeface="JetBrains Mono"/>
              </a:rPr>
            </a:br>
            <a:r>
              <a:rPr kumimoji="0" lang="en-US" altLang="en-US" sz="1400" b="1" i="1" u="none" strike="noStrike" cap="none" normalizeH="0" baseline="0" dirty="0">
                <a:ln>
                  <a:noFill/>
                </a:ln>
                <a:effectLst/>
                <a:latin typeface="JetBrains Mono"/>
              </a:rPr>
              <a:t>int c;</a:t>
            </a:r>
            <a:br>
              <a:rPr kumimoji="0" lang="en-US" altLang="en-US" sz="1400" b="1" i="1" u="none" strike="noStrike" cap="none" normalizeH="0" baseline="0" dirty="0">
                <a:ln>
                  <a:noFill/>
                </a:ln>
                <a:effectLst/>
                <a:latin typeface="JetBrains Mono"/>
              </a:rPr>
            </a:br>
            <a:r>
              <a:rPr kumimoji="0" lang="en-US" altLang="en-US" sz="1400" b="1" i="1" u="none" strike="noStrike" cap="none" normalizeH="0" baseline="0" dirty="0">
                <a:ln>
                  <a:noFill/>
                </a:ln>
                <a:effectLst/>
                <a:latin typeface="JetBrains Mono"/>
              </a:rPr>
              <a:t>while((c=</a:t>
            </a:r>
            <a:r>
              <a:rPr kumimoji="0" lang="en-US" altLang="en-US" sz="1400" b="1" i="1" u="none" strike="noStrike" cap="none" normalizeH="0" baseline="0" dirty="0" err="1">
                <a:ln>
                  <a:noFill/>
                </a:ln>
                <a:effectLst/>
                <a:latin typeface="JetBrains Mono"/>
              </a:rPr>
              <a:t>input.read</a:t>
            </a:r>
            <a:r>
              <a:rPr kumimoji="0" lang="en-US" altLang="en-US" sz="1400" b="1" i="1" u="none" strike="noStrike" cap="none" normalizeH="0" baseline="0" dirty="0">
                <a:ln>
                  <a:noFill/>
                </a:ln>
                <a:effectLst/>
                <a:latin typeface="JetBrains Mono"/>
              </a:rPr>
              <a:t>())!=-1){</a:t>
            </a:r>
            <a:br>
              <a:rPr kumimoji="0" lang="en-US" altLang="en-US" sz="1400" b="1" i="1" u="none" strike="noStrike" cap="none" normalizeH="0" baseline="0" dirty="0">
                <a:ln>
                  <a:noFill/>
                </a:ln>
                <a:effectLst/>
                <a:latin typeface="JetBrains Mono"/>
              </a:rPr>
            </a:br>
            <a:br>
              <a:rPr kumimoji="0" lang="en-US" altLang="en-US" sz="1400" b="1" i="1" u="none" strike="noStrike" cap="none" normalizeH="0" baseline="0" dirty="0">
                <a:ln>
                  <a:noFill/>
                </a:ln>
                <a:effectLst/>
                <a:latin typeface="JetBrains Mono"/>
              </a:rPr>
            </a:br>
            <a:r>
              <a:rPr kumimoji="0" lang="en-US" altLang="en-US" sz="1400" b="1" i="1" u="none" strike="noStrike" cap="none" normalizeH="0" baseline="0" dirty="0">
                <a:ln>
                  <a:noFill/>
                </a:ln>
                <a:effectLst/>
                <a:latin typeface="JetBrains Mono"/>
              </a:rPr>
              <a:t>    </a:t>
            </a:r>
            <a:r>
              <a:rPr kumimoji="0" lang="en-US" altLang="en-US" sz="1400" b="1" i="1" u="none" strike="noStrike" cap="none" normalizeH="0" baseline="0" dirty="0" err="1">
                <a:ln>
                  <a:noFill/>
                </a:ln>
                <a:effectLst/>
                <a:latin typeface="JetBrains Mono"/>
              </a:rPr>
              <a:t>buffer.append</a:t>
            </a:r>
            <a:r>
              <a:rPr kumimoji="0" lang="en-US" altLang="en-US" sz="1400" b="1" i="1" u="none" strike="noStrike" cap="none" normalizeH="0" baseline="0" dirty="0">
                <a:ln>
                  <a:noFill/>
                </a:ln>
                <a:effectLst/>
                <a:latin typeface="JetBrains Mono"/>
              </a:rPr>
              <a:t>(((char) c));</a:t>
            </a:r>
            <a:br>
              <a:rPr kumimoji="0" lang="en-US" altLang="en-US" sz="1400" b="1" i="1" u="none" strike="noStrike" cap="none" normalizeH="0" baseline="0" dirty="0">
                <a:ln>
                  <a:noFill/>
                </a:ln>
                <a:effectLst/>
                <a:latin typeface="JetBrains Mono"/>
              </a:rPr>
            </a:br>
            <a:r>
              <a:rPr kumimoji="0" lang="en-US" altLang="en-US" sz="1400" b="1" i="1" u="none" strike="noStrike" cap="none" normalizeH="0" baseline="0" dirty="0">
                <a:ln>
                  <a:noFill/>
                </a:ln>
                <a:effectLst/>
                <a:latin typeface="JetBrains Mono"/>
              </a:rPr>
              <a:t>}</a:t>
            </a:r>
            <a:endParaRPr kumimoji="0" lang="en-US" altLang="en-US" sz="1400" b="1" i="1" u="none" strike="noStrike" cap="none" normalizeH="0" baseline="0" dirty="0">
              <a:ln>
                <a:noFill/>
              </a:ln>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latin typeface="+mj-lt"/>
              </a:rPr>
              <a:t>As we use a Stream, we will read binary data and it is our task to convert the data in the right format.</a:t>
            </a:r>
            <a:endParaRPr lang="en-US" altLang="en-US" sz="1600" dirty="0">
              <a:latin typeface="+mj-lt"/>
            </a:endParaRPr>
          </a:p>
        </p:txBody>
      </p:sp>
      <p:sp>
        <p:nvSpPr>
          <p:cNvPr id="11" name="Rectangle 1">
            <a:extLst>
              <a:ext uri="{FF2B5EF4-FFF2-40B4-BE49-F238E27FC236}">
                <a16:creationId xmlns:a16="http://schemas.microsoft.com/office/drawing/2014/main" id="{4729CBF9-7C30-A0C2-6350-6553ADDC7F48}"/>
              </a:ext>
            </a:extLst>
          </p:cNvPr>
          <p:cNvSpPr>
            <a:spLocks noGrp="1" noChangeArrowheads="1"/>
          </p:cNvSpPr>
          <p:nvPr>
            <p:ph idx="1"/>
          </p:nvPr>
        </p:nvSpPr>
        <p:spPr bwMode="auto">
          <a:xfrm>
            <a:off x="5989551" y="1501745"/>
            <a:ext cx="6181618" cy="267765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indent="0">
              <a:buNone/>
            </a:pPr>
            <a:r>
              <a:rPr lang="en-US" altLang="en-US" sz="1400" b="1" dirty="0">
                <a:solidFill>
                  <a:srgbClr val="00B050"/>
                </a:solidFill>
                <a:latin typeface="JetBrains Mono"/>
              </a:rPr>
              <a:t>WRITE</a:t>
            </a:r>
          </a:p>
          <a:p>
            <a:pPr marL="0" indent="0">
              <a:buNone/>
            </a:pPr>
            <a:r>
              <a:rPr kumimoji="0" lang="en-US" altLang="en-US" sz="1400" b="1" i="1" u="none" strike="noStrike" cap="none" normalizeH="0" baseline="0" dirty="0">
                <a:ln>
                  <a:noFill/>
                </a:ln>
                <a:effectLst/>
                <a:latin typeface="JetBrains Mono"/>
              </a:rPr>
              <a:t>FileOutputStream</a:t>
            </a:r>
            <a:r>
              <a:rPr lang="en-US" altLang="en-US" sz="1400" b="1" i="1" dirty="0">
                <a:latin typeface="JetBrains Mono"/>
              </a:rPr>
              <a:t> </a:t>
            </a:r>
          </a:p>
          <a:p>
            <a:pPr marL="0" indent="0">
              <a:buNone/>
            </a:pPr>
            <a:r>
              <a:rPr lang="en-US" altLang="en-US" sz="1400" b="1" i="1" dirty="0">
                <a:latin typeface="JetBrains Mono"/>
              </a:rPr>
              <a:t>String string=“hello World”;</a:t>
            </a:r>
          </a:p>
          <a:p>
            <a:pPr marL="0" indent="0">
              <a:buNone/>
            </a:pPr>
            <a:r>
              <a:rPr kumimoji="0" lang="en-US" altLang="en-US" sz="1400" b="1" i="1" u="none" strike="noStrike" cap="none" normalizeH="0" baseline="0" dirty="0">
                <a:ln>
                  <a:noFill/>
                </a:ln>
                <a:effectLst/>
                <a:latin typeface="JetBrains Mono"/>
              </a:rPr>
              <a:t>out=openFileOutput(“mytext.txt”,</a:t>
            </a:r>
            <a:r>
              <a:rPr kumimoji="0" lang="en-US" altLang="en-US" sz="1400" b="1" i="1" u="none" strike="noStrike" cap="none" normalizeH="0" baseline="0" dirty="0" err="1">
                <a:ln>
                  <a:noFill/>
                </a:ln>
                <a:effectLst/>
                <a:latin typeface="JetBrains Mono"/>
              </a:rPr>
              <a:t>Context.MODE_PRIVATE</a:t>
            </a:r>
            <a:r>
              <a:rPr kumimoji="0" lang="en-US" altLang="en-US" sz="1400" b="1" i="1" u="none" strike="noStrike" cap="none" normalizeH="0" baseline="0" dirty="0">
                <a:ln>
                  <a:noFill/>
                </a:ln>
                <a:effectLst/>
                <a:latin typeface="JetBrains Mono"/>
              </a:rPr>
              <a:t>); </a:t>
            </a:r>
          </a:p>
          <a:p>
            <a:pPr marL="0" indent="0">
              <a:buNone/>
            </a:pPr>
            <a:r>
              <a:rPr lang="en-US" altLang="en-US" sz="1400" b="1" i="1" dirty="0">
                <a:latin typeface="JetBrains Mono"/>
              </a:rPr>
              <a:t>//</a:t>
            </a:r>
            <a:r>
              <a:rPr kumimoji="0" lang="en-US" altLang="en-US" sz="1400" b="1" i="1" u="none" strike="noStrike" cap="none" normalizeH="0" baseline="0" dirty="0">
                <a:ln>
                  <a:noFill/>
                </a:ln>
                <a:effectLst/>
                <a:latin typeface="JetBrains Mono"/>
              </a:rPr>
              <a:t>If  file doesn’t exist, </a:t>
            </a:r>
            <a:r>
              <a:rPr lang="en-US" altLang="en-US" sz="1400" b="1" i="1" dirty="0">
                <a:latin typeface="JetBrains Mono"/>
              </a:rPr>
              <a:t>it will create and empty file</a:t>
            </a:r>
            <a:br>
              <a:rPr kumimoji="0" lang="en-US" altLang="en-US" sz="1400" b="1" i="1" u="none" strike="noStrike" cap="none" normalizeH="0" baseline="0" dirty="0">
                <a:ln>
                  <a:noFill/>
                </a:ln>
                <a:effectLst/>
                <a:latin typeface="JetBrains Mono"/>
              </a:rPr>
            </a:br>
            <a:r>
              <a:rPr kumimoji="0" lang="en-US" altLang="en-US" sz="1400" b="1" i="1" u="none" strike="noStrike" cap="none" normalizeH="0" baseline="0" dirty="0">
                <a:ln>
                  <a:noFill/>
                </a:ln>
                <a:effectLst/>
                <a:latin typeface="JetBrains Mono"/>
              </a:rPr>
              <a:t>byte[] buff=</a:t>
            </a:r>
            <a:r>
              <a:rPr kumimoji="0" lang="en-US" altLang="en-US" sz="1400" b="1" i="1" u="none" strike="noStrike" cap="none" normalizeH="0" baseline="0" dirty="0" err="1">
                <a:ln>
                  <a:noFill/>
                </a:ln>
                <a:effectLst/>
                <a:latin typeface="JetBrains Mono"/>
              </a:rPr>
              <a:t>string.getBytes</a:t>
            </a:r>
            <a:r>
              <a:rPr kumimoji="0" lang="en-US" altLang="en-US" sz="1400" b="1" i="1" u="none" strike="noStrike" cap="none" normalizeH="0" baseline="0" dirty="0">
                <a:ln>
                  <a:noFill/>
                </a:ln>
                <a:effectLst/>
                <a:latin typeface="JetBrains Mono"/>
              </a:rPr>
              <a:t>();</a:t>
            </a:r>
            <a:br>
              <a:rPr kumimoji="0" lang="en-US" altLang="en-US" sz="1400" b="1" i="1" u="none" strike="noStrike" cap="none" normalizeH="0" baseline="0" dirty="0">
                <a:ln>
                  <a:noFill/>
                </a:ln>
                <a:effectLst/>
                <a:latin typeface="JetBrains Mono"/>
              </a:rPr>
            </a:br>
            <a:r>
              <a:rPr lang="en-US" altLang="en-US" sz="1400" b="1" i="1" dirty="0" err="1">
                <a:latin typeface="JetBrains Mono"/>
              </a:rPr>
              <a:t>out</a:t>
            </a:r>
            <a:r>
              <a:rPr kumimoji="0" lang="en-US" altLang="en-US" sz="1400" b="1" i="1" u="none" strike="noStrike" cap="none" normalizeH="0" baseline="0" dirty="0" err="1">
                <a:ln>
                  <a:noFill/>
                </a:ln>
                <a:effectLst/>
                <a:latin typeface="JetBrains Mono"/>
              </a:rPr>
              <a:t>.write</a:t>
            </a:r>
            <a:r>
              <a:rPr kumimoji="0" lang="en-US" altLang="en-US" sz="1400" b="1" i="1" u="none" strike="noStrike" cap="none" normalizeH="0" baseline="0" dirty="0">
                <a:ln>
                  <a:noFill/>
                </a:ln>
                <a:effectLst/>
                <a:latin typeface="JetBrains Mono"/>
              </a:rPr>
              <a:t>(buff);</a:t>
            </a:r>
            <a:br>
              <a:rPr kumimoji="0" lang="en-US" altLang="en-US" sz="1400" b="1" i="1" u="none" strike="noStrike" cap="none" normalizeH="0" baseline="0" dirty="0">
                <a:ln>
                  <a:noFill/>
                </a:ln>
                <a:effectLst/>
                <a:latin typeface="JetBrains Mono"/>
              </a:rPr>
            </a:br>
            <a:r>
              <a:rPr lang="en-US" altLang="en-US" sz="1400" b="1" i="1" dirty="0" err="1">
                <a:latin typeface="JetBrains Mono"/>
              </a:rPr>
              <a:t>out</a:t>
            </a:r>
            <a:r>
              <a:rPr kumimoji="0" lang="en-US" altLang="en-US" sz="1400" b="1" i="1" u="none" strike="noStrike" cap="none" normalizeH="0" baseline="0" dirty="0" err="1">
                <a:ln>
                  <a:noFill/>
                </a:ln>
                <a:effectLst/>
                <a:latin typeface="JetBrains Mono"/>
              </a:rPr>
              <a:t>.close</a:t>
            </a:r>
            <a:r>
              <a:rPr kumimoji="0" lang="en-US" altLang="en-US" sz="1400" b="1" i="1" u="none" strike="noStrike" cap="none" normalizeH="0" baseline="0" dirty="0">
                <a:ln>
                  <a:noFill/>
                </a:ln>
                <a:effectLst/>
                <a:latin typeface="JetBrains Mono"/>
              </a:rPr>
              <a:t>();</a:t>
            </a:r>
          </a:p>
          <a:p>
            <a:pPr marL="0" indent="0">
              <a:buNone/>
            </a:pPr>
            <a:r>
              <a:rPr kumimoji="0" lang="en-US" altLang="en-US" sz="1400" b="0" i="0" u="none" strike="noStrike" cap="none" normalizeH="0" baseline="0" dirty="0">
                <a:ln>
                  <a:noFill/>
                </a:ln>
                <a:effectLst/>
                <a:latin typeface="+mj-lt"/>
              </a:rPr>
              <a:t>Exclusive use of the FileInputStream may require very long and complicated controls and operations, we recommend using specialized superclasses ex: </a:t>
            </a:r>
            <a:r>
              <a:rPr kumimoji="0" lang="en-US" altLang="en-US" sz="1400" b="0" i="0" u="none" strike="noStrike" cap="none" normalizeH="0" baseline="0" dirty="0">
                <a:ln>
                  <a:noFill/>
                </a:ln>
                <a:effectLst/>
                <a:latin typeface="JetBrains Mono"/>
              </a:rPr>
              <a:t>BufferedReader.</a:t>
            </a:r>
            <a:endParaRPr kumimoji="0" lang="en-US" altLang="en-US" sz="1400" b="0" i="0" u="none" strike="noStrike" cap="none" normalizeH="0" baseline="0" dirty="0">
              <a:ln>
                <a:noFill/>
              </a:ln>
              <a:effectLst/>
              <a:latin typeface="Arial" panose="020B0604020202020204" pitchFamily="34" charset="0"/>
            </a:endParaRPr>
          </a:p>
        </p:txBody>
      </p:sp>
      <p:grpSp>
        <p:nvGrpSpPr>
          <p:cNvPr id="12" name="Gruppo 11">
            <a:extLst>
              <a:ext uri="{FF2B5EF4-FFF2-40B4-BE49-F238E27FC236}">
                <a16:creationId xmlns:a16="http://schemas.microsoft.com/office/drawing/2014/main" id="{F2B586F2-8189-A203-7F42-DF751F1C2CBB}"/>
              </a:ext>
            </a:extLst>
          </p:cNvPr>
          <p:cNvGrpSpPr/>
          <p:nvPr/>
        </p:nvGrpSpPr>
        <p:grpSpPr>
          <a:xfrm>
            <a:off x="5989551" y="4373912"/>
            <a:ext cx="5496957" cy="1574825"/>
            <a:chOff x="912392" y="3656764"/>
            <a:chExt cx="9856625" cy="2714920"/>
          </a:xfrm>
        </p:grpSpPr>
        <p:sp>
          <p:nvSpPr>
            <p:cNvPr id="13" name="Cilindro 12">
              <a:extLst>
                <a:ext uri="{FF2B5EF4-FFF2-40B4-BE49-F238E27FC236}">
                  <a16:creationId xmlns:a16="http://schemas.microsoft.com/office/drawing/2014/main" id="{52379FDA-E04D-BC35-837D-AC2424CB91E9}"/>
                </a:ext>
              </a:extLst>
            </p:cNvPr>
            <p:cNvSpPr/>
            <p:nvPr/>
          </p:nvSpPr>
          <p:spPr>
            <a:xfrm>
              <a:off x="8607137" y="3656764"/>
              <a:ext cx="2161880" cy="2714920"/>
            </a:xfrm>
            <a:prstGeom prst="can">
              <a:avLst>
                <a:gd name="adj" fmla="val 41930"/>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File System</a:t>
              </a:r>
            </a:p>
          </p:txBody>
        </p:sp>
        <p:sp>
          <p:nvSpPr>
            <p:cNvPr id="14" name="Freccia a destra 13">
              <a:extLst>
                <a:ext uri="{FF2B5EF4-FFF2-40B4-BE49-F238E27FC236}">
                  <a16:creationId xmlns:a16="http://schemas.microsoft.com/office/drawing/2014/main" id="{421E3DBC-EAB9-9F11-07CA-D934BEBB6CD2}"/>
                </a:ext>
              </a:extLst>
            </p:cNvPr>
            <p:cNvSpPr/>
            <p:nvPr/>
          </p:nvSpPr>
          <p:spPr>
            <a:xfrm>
              <a:off x="2986926" y="4060386"/>
              <a:ext cx="5361676" cy="593457"/>
            </a:xfrm>
            <a:prstGeom prst="rightArrow">
              <a:avLst/>
            </a:prstGeom>
            <a:solidFill>
              <a:srgbClr val="FF0000"/>
            </a:solidFill>
            <a:ln>
              <a:solidFill>
                <a:srgbClr val="E85318"/>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t>openFileOutput(“mytext.txt”,</a:t>
              </a:r>
              <a:r>
                <a:rPr lang="en-US" sz="900" b="1" dirty="0" err="1"/>
                <a:t>Context.MODE_PRIVATE</a:t>
              </a:r>
              <a:r>
                <a:rPr lang="en-US" sz="900" b="1" dirty="0"/>
                <a:t>)</a:t>
              </a:r>
            </a:p>
          </p:txBody>
        </p:sp>
        <p:sp>
          <p:nvSpPr>
            <p:cNvPr id="15" name="Freccia a destra 14">
              <a:extLst>
                <a:ext uri="{FF2B5EF4-FFF2-40B4-BE49-F238E27FC236}">
                  <a16:creationId xmlns:a16="http://schemas.microsoft.com/office/drawing/2014/main" id="{6F8A93BE-1009-6831-E9D6-D69C2BD18955}"/>
                </a:ext>
              </a:extLst>
            </p:cNvPr>
            <p:cNvSpPr/>
            <p:nvPr/>
          </p:nvSpPr>
          <p:spPr>
            <a:xfrm>
              <a:off x="2986926" y="4533215"/>
              <a:ext cx="4177445" cy="593457"/>
            </a:xfrm>
            <a:prstGeom prst="rightArrow">
              <a:avLst/>
            </a:prstGeom>
            <a:solidFill>
              <a:srgbClr val="92D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0101010101010101</a:t>
              </a:r>
            </a:p>
          </p:txBody>
        </p:sp>
        <p:sp>
          <p:nvSpPr>
            <p:cNvPr id="16" name="Ovale 15">
              <a:extLst>
                <a:ext uri="{FF2B5EF4-FFF2-40B4-BE49-F238E27FC236}">
                  <a16:creationId xmlns:a16="http://schemas.microsoft.com/office/drawing/2014/main" id="{868D069C-A04E-0279-1F96-481CB9CB741C}"/>
                </a:ext>
              </a:extLst>
            </p:cNvPr>
            <p:cNvSpPr/>
            <p:nvPr/>
          </p:nvSpPr>
          <p:spPr>
            <a:xfrm>
              <a:off x="912392" y="3798412"/>
              <a:ext cx="1780605" cy="1710862"/>
            </a:xfrm>
            <a:prstGeom prst="ellipse">
              <a:avLst/>
            </a:prstGeom>
            <a:solidFill>
              <a:srgbClr val="FC6A42"/>
            </a:solidFill>
            <a:ln>
              <a:solidFill>
                <a:srgbClr val="E85318"/>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App</a:t>
              </a:r>
            </a:p>
          </p:txBody>
        </p:sp>
      </p:grpSp>
    </p:spTree>
    <p:extLst>
      <p:ext uri="{BB962C8B-B14F-4D97-AF65-F5344CB8AC3E}">
        <p14:creationId xmlns:p14="http://schemas.microsoft.com/office/powerpoint/2010/main" val="2833422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B9ABF2-3965-7763-ED22-F58DD3E8FBD2}"/>
              </a:ext>
            </a:extLst>
          </p:cNvPr>
          <p:cNvSpPr>
            <a:spLocks noGrp="1"/>
          </p:cNvSpPr>
          <p:nvPr>
            <p:ph type="title"/>
          </p:nvPr>
        </p:nvSpPr>
        <p:spPr/>
        <p:txBody>
          <a:bodyPr/>
          <a:lstStyle/>
          <a:p>
            <a:r>
              <a:rPr lang="en-US" dirty="0"/>
              <a:t>Storing Data</a:t>
            </a:r>
          </a:p>
        </p:txBody>
      </p:sp>
      <p:sp>
        <p:nvSpPr>
          <p:cNvPr id="3" name="Segnaposto contenuto 2">
            <a:extLst>
              <a:ext uri="{FF2B5EF4-FFF2-40B4-BE49-F238E27FC236}">
                <a16:creationId xmlns:a16="http://schemas.microsoft.com/office/drawing/2014/main" id="{51CF772F-1EBD-B478-0E02-D63958C6FAF1}"/>
              </a:ext>
            </a:extLst>
          </p:cNvPr>
          <p:cNvSpPr>
            <a:spLocks noGrp="1"/>
          </p:cNvSpPr>
          <p:nvPr>
            <p:ph idx="1"/>
          </p:nvPr>
        </p:nvSpPr>
        <p:spPr>
          <a:xfrm>
            <a:off x="609600" y="1600201"/>
            <a:ext cx="4947481" cy="4983162"/>
          </a:xfrm>
        </p:spPr>
        <p:txBody>
          <a:bodyPr>
            <a:normAutofit lnSpcReduction="10000"/>
          </a:bodyPr>
          <a:lstStyle/>
          <a:p>
            <a:pPr marL="0" indent="0">
              <a:buNone/>
            </a:pPr>
            <a:r>
              <a:rPr lang="en-US" sz="2400" dirty="0"/>
              <a:t>In this module we will explore the various tools available to save the data of our application. We have several options:</a:t>
            </a:r>
          </a:p>
          <a:p>
            <a:pPr marL="0" indent="0">
              <a:buNone/>
            </a:pPr>
            <a:endParaRPr lang="en-US" sz="2800" dirty="0"/>
          </a:p>
          <a:p>
            <a:pPr rtl="0" fontAlgn="base">
              <a:spcBef>
                <a:spcPts val="0"/>
              </a:spcBef>
              <a:spcAft>
                <a:spcPts val="0"/>
              </a:spcAft>
              <a:buClr>
                <a:schemeClr val="accent6"/>
              </a:buClr>
              <a:buFont typeface="Wingdings" panose="05000000000000000000" pitchFamily="2" charset="2"/>
              <a:buChar char="Ø"/>
            </a:pPr>
            <a:r>
              <a:rPr lang="en-US" sz="2400" b="1" i="0" u="none" strike="noStrike" dirty="0" err="1">
                <a:solidFill>
                  <a:schemeClr val="accent6">
                    <a:lumMod val="75000"/>
                  </a:schemeClr>
                </a:solidFill>
                <a:effectLst/>
              </a:rPr>
              <a:t>SharePreferences</a:t>
            </a:r>
            <a:r>
              <a:rPr lang="en-US" sz="2400" b="0" i="0" u="none" strike="noStrike" dirty="0">
                <a:solidFill>
                  <a:srgbClr val="000000"/>
                </a:solidFill>
                <a:effectLst/>
              </a:rPr>
              <a:t>: store data in key value pairs</a:t>
            </a:r>
          </a:p>
          <a:p>
            <a:pPr rtl="0" fontAlgn="base">
              <a:spcBef>
                <a:spcPts val="0"/>
              </a:spcBef>
              <a:spcAft>
                <a:spcPts val="0"/>
              </a:spcAft>
              <a:buClr>
                <a:schemeClr val="accent6"/>
              </a:buClr>
              <a:buFont typeface="Wingdings" panose="05000000000000000000" pitchFamily="2" charset="2"/>
              <a:buChar char="Ø"/>
            </a:pPr>
            <a:r>
              <a:rPr lang="en-US" sz="2400" b="1" i="0" u="none" strike="noStrike" dirty="0">
                <a:solidFill>
                  <a:schemeClr val="accent6">
                    <a:lumMod val="75000"/>
                  </a:schemeClr>
                </a:solidFill>
                <a:effectLst/>
              </a:rPr>
              <a:t>File Storage</a:t>
            </a:r>
            <a:r>
              <a:rPr lang="en-US" sz="2400" b="0" i="0" u="none" strike="noStrike" dirty="0">
                <a:solidFill>
                  <a:srgbClr val="000000"/>
                </a:solidFill>
                <a:effectLst/>
              </a:rPr>
              <a:t>: store raw files on the phone memory SD card</a:t>
            </a:r>
          </a:p>
          <a:p>
            <a:pPr fontAlgn="base">
              <a:spcBef>
                <a:spcPts val="0"/>
              </a:spcBef>
              <a:buClr>
                <a:schemeClr val="accent6"/>
              </a:buClr>
              <a:buFont typeface="Wingdings" panose="05000000000000000000" pitchFamily="2" charset="2"/>
              <a:buChar char="Ø"/>
            </a:pPr>
            <a:r>
              <a:rPr lang="en-US" sz="2400" b="1" i="0" u="none" strike="noStrike" dirty="0">
                <a:solidFill>
                  <a:schemeClr val="accent6">
                    <a:lumMod val="75000"/>
                  </a:schemeClr>
                </a:solidFill>
                <a:effectLst/>
              </a:rPr>
              <a:t>Local Database</a:t>
            </a:r>
            <a:r>
              <a:rPr lang="en-US" sz="2400" b="0" i="0" u="none" strike="noStrike" dirty="0">
                <a:solidFill>
                  <a:srgbClr val="000000"/>
                </a:solidFill>
                <a:effectLst/>
              </a:rPr>
              <a:t>: store structured private app data</a:t>
            </a:r>
          </a:p>
          <a:p>
            <a:pPr rtl="0" fontAlgn="base">
              <a:spcBef>
                <a:spcPts val="0"/>
              </a:spcBef>
              <a:spcAft>
                <a:spcPts val="0"/>
              </a:spcAft>
              <a:buClr>
                <a:schemeClr val="accent6"/>
              </a:buClr>
              <a:buFont typeface="Wingdings" panose="05000000000000000000" pitchFamily="2" charset="2"/>
              <a:buChar char="Ø"/>
            </a:pPr>
            <a:r>
              <a:rPr lang="en-US" sz="2400" b="1" i="0" u="none" strike="noStrike" dirty="0">
                <a:solidFill>
                  <a:schemeClr val="accent6">
                    <a:lumMod val="75000"/>
                  </a:schemeClr>
                </a:solidFill>
                <a:effectLst/>
              </a:rPr>
              <a:t>Remote Database</a:t>
            </a:r>
            <a:r>
              <a:rPr lang="en-US" sz="2400" b="0" i="0" u="none" strike="noStrike" dirty="0">
                <a:solidFill>
                  <a:srgbClr val="000000"/>
                </a:solidFill>
                <a:effectLst/>
              </a:rPr>
              <a:t>: use third part or custom-made external data storage APIs</a:t>
            </a:r>
          </a:p>
          <a:p>
            <a:pPr marL="0" indent="0">
              <a:buNone/>
            </a:pPr>
            <a:endParaRPr lang="en-US" sz="2400" dirty="0"/>
          </a:p>
        </p:txBody>
      </p:sp>
      <p:grpSp>
        <p:nvGrpSpPr>
          <p:cNvPr id="88" name="Gruppo 87">
            <a:extLst>
              <a:ext uri="{FF2B5EF4-FFF2-40B4-BE49-F238E27FC236}">
                <a16:creationId xmlns:a16="http://schemas.microsoft.com/office/drawing/2014/main" id="{066940AB-3301-B34B-AFA8-4DD28759748E}"/>
              </a:ext>
            </a:extLst>
          </p:cNvPr>
          <p:cNvGrpSpPr/>
          <p:nvPr/>
        </p:nvGrpSpPr>
        <p:grpSpPr>
          <a:xfrm>
            <a:off x="5557081" y="1661537"/>
            <a:ext cx="6469399" cy="4141604"/>
            <a:chOff x="5557081" y="1661537"/>
            <a:chExt cx="6469399" cy="4141604"/>
          </a:xfrm>
        </p:grpSpPr>
        <p:cxnSp>
          <p:nvCxnSpPr>
            <p:cNvPr id="82" name="Connettore curvo 81">
              <a:extLst>
                <a:ext uri="{FF2B5EF4-FFF2-40B4-BE49-F238E27FC236}">
                  <a16:creationId xmlns:a16="http://schemas.microsoft.com/office/drawing/2014/main" id="{3A5B9650-86DF-391A-AA20-47E040CFD59C}"/>
                </a:ext>
              </a:extLst>
            </p:cNvPr>
            <p:cNvCxnSpPr>
              <a:cxnSpLocks/>
              <a:endCxn id="8" idx="0"/>
            </p:cNvCxnSpPr>
            <p:nvPr/>
          </p:nvCxnSpPr>
          <p:spPr>
            <a:xfrm rot="5400000">
              <a:off x="6928570" y="2447610"/>
              <a:ext cx="2623663" cy="1051966"/>
            </a:xfrm>
            <a:prstGeom prst="curvedConnector3">
              <a:avLst>
                <a:gd name="adj1" fmla="val 36595"/>
              </a:avLst>
            </a:prstGeom>
            <a:ln>
              <a:tailEnd type="triangle"/>
            </a:ln>
          </p:spPr>
          <p:style>
            <a:lnRef idx="2">
              <a:schemeClr val="accent6"/>
            </a:lnRef>
            <a:fillRef idx="0">
              <a:schemeClr val="accent6"/>
            </a:fillRef>
            <a:effectRef idx="1">
              <a:schemeClr val="accent6"/>
            </a:effectRef>
            <a:fontRef idx="minor">
              <a:schemeClr val="tx1"/>
            </a:fontRef>
          </p:style>
        </p:cxnSp>
        <p:sp>
          <p:nvSpPr>
            <p:cNvPr id="5" name="Ovale 4">
              <a:extLst>
                <a:ext uri="{FF2B5EF4-FFF2-40B4-BE49-F238E27FC236}">
                  <a16:creationId xmlns:a16="http://schemas.microsoft.com/office/drawing/2014/main" id="{40A400A0-2698-10E6-63B2-3644D3AA288F}"/>
                </a:ext>
              </a:extLst>
            </p:cNvPr>
            <p:cNvSpPr/>
            <p:nvPr/>
          </p:nvSpPr>
          <p:spPr>
            <a:xfrm>
              <a:off x="5557081" y="3061730"/>
              <a:ext cx="1694080" cy="1350245"/>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b="1" dirty="0"/>
                <a:t>Shared Preferences</a:t>
              </a:r>
            </a:p>
          </p:txBody>
        </p:sp>
        <p:sp>
          <p:nvSpPr>
            <p:cNvPr id="6" name="Ovale 5">
              <a:extLst>
                <a:ext uri="{FF2B5EF4-FFF2-40B4-BE49-F238E27FC236}">
                  <a16:creationId xmlns:a16="http://schemas.microsoft.com/office/drawing/2014/main" id="{B9FE2BD6-2876-4D98-8E0A-4863AFF40321}"/>
                </a:ext>
              </a:extLst>
            </p:cNvPr>
            <p:cNvSpPr/>
            <p:nvPr/>
          </p:nvSpPr>
          <p:spPr>
            <a:xfrm>
              <a:off x="9086648" y="4392627"/>
              <a:ext cx="1541043" cy="1356036"/>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Local Database</a:t>
              </a:r>
            </a:p>
          </p:txBody>
        </p:sp>
        <p:sp>
          <p:nvSpPr>
            <p:cNvPr id="8" name="Ovale 7">
              <a:extLst>
                <a:ext uri="{FF2B5EF4-FFF2-40B4-BE49-F238E27FC236}">
                  <a16:creationId xmlns:a16="http://schemas.microsoft.com/office/drawing/2014/main" id="{43B7C6FD-7BAC-9D9B-41E3-A21FA29FA934}"/>
                </a:ext>
              </a:extLst>
            </p:cNvPr>
            <p:cNvSpPr/>
            <p:nvPr/>
          </p:nvSpPr>
          <p:spPr>
            <a:xfrm>
              <a:off x="6888234" y="4285425"/>
              <a:ext cx="1652368" cy="1517716"/>
            </a:xfrm>
            <a:prstGeom prst="ellipse">
              <a:avLst/>
            </a:prstGeom>
            <a:solidFill>
              <a:srgbClr val="FFCC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File storage</a:t>
              </a:r>
            </a:p>
          </p:txBody>
        </p:sp>
        <p:sp>
          <p:nvSpPr>
            <p:cNvPr id="9" name="Ovale 8">
              <a:extLst>
                <a:ext uri="{FF2B5EF4-FFF2-40B4-BE49-F238E27FC236}">
                  <a16:creationId xmlns:a16="http://schemas.microsoft.com/office/drawing/2014/main" id="{B9B33DB1-ED80-93AD-5B59-7B1020EA597B}"/>
                </a:ext>
              </a:extLst>
            </p:cNvPr>
            <p:cNvSpPr/>
            <p:nvPr/>
          </p:nvSpPr>
          <p:spPr>
            <a:xfrm>
              <a:off x="10374111" y="3127101"/>
              <a:ext cx="1652369" cy="1517717"/>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Remote Database</a:t>
              </a:r>
            </a:p>
          </p:txBody>
        </p:sp>
        <p:cxnSp>
          <p:nvCxnSpPr>
            <p:cNvPr id="54" name="Connettore curvo 53">
              <a:extLst>
                <a:ext uri="{FF2B5EF4-FFF2-40B4-BE49-F238E27FC236}">
                  <a16:creationId xmlns:a16="http://schemas.microsoft.com/office/drawing/2014/main" id="{C3309F1D-EA25-AFF9-1980-049CF7878440}"/>
                </a:ext>
              </a:extLst>
            </p:cNvPr>
            <p:cNvCxnSpPr>
              <a:cxnSpLocks/>
              <a:stCxn id="4" idx="6"/>
              <a:endCxn id="9" idx="0"/>
            </p:cNvCxnSpPr>
            <p:nvPr/>
          </p:nvCxnSpPr>
          <p:spPr>
            <a:xfrm>
              <a:off x="9393913" y="2384127"/>
              <a:ext cx="1806383" cy="742974"/>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Connettore curvo 65">
              <a:extLst>
                <a:ext uri="{FF2B5EF4-FFF2-40B4-BE49-F238E27FC236}">
                  <a16:creationId xmlns:a16="http://schemas.microsoft.com/office/drawing/2014/main" id="{408FFEEE-FA71-D098-3B54-D4D8C3753CEB}"/>
                </a:ext>
              </a:extLst>
            </p:cNvPr>
            <p:cNvCxnSpPr>
              <a:cxnSpLocks/>
              <a:stCxn id="4" idx="0"/>
              <a:endCxn id="6" idx="0"/>
            </p:cNvCxnSpPr>
            <p:nvPr/>
          </p:nvCxnSpPr>
          <p:spPr>
            <a:xfrm rot="16200000" flipH="1">
              <a:off x="7874736" y="2410193"/>
              <a:ext cx="2731089" cy="1233778"/>
            </a:xfrm>
            <a:prstGeom prst="curvedConnector3">
              <a:avLst>
                <a:gd name="adj1" fmla="val 3026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3" name="Connettore curvo 72">
              <a:extLst>
                <a:ext uri="{FF2B5EF4-FFF2-40B4-BE49-F238E27FC236}">
                  <a16:creationId xmlns:a16="http://schemas.microsoft.com/office/drawing/2014/main" id="{F915F642-2841-93E0-BF52-84ED02035FD8}"/>
                </a:ext>
              </a:extLst>
            </p:cNvPr>
            <p:cNvCxnSpPr>
              <a:cxnSpLocks/>
              <a:stCxn id="4" idx="2"/>
              <a:endCxn id="5" idx="0"/>
            </p:cNvCxnSpPr>
            <p:nvPr/>
          </p:nvCxnSpPr>
          <p:spPr>
            <a:xfrm rot="10800000" flipV="1">
              <a:off x="6404122" y="2384126"/>
              <a:ext cx="1448749" cy="677603"/>
            </a:xfrm>
            <a:prstGeom prst="curvedConnector2">
              <a:avLst/>
            </a:prstGeom>
            <a:ln>
              <a:tailEnd type="triangle"/>
            </a:ln>
          </p:spPr>
          <p:style>
            <a:lnRef idx="2">
              <a:schemeClr val="accent5"/>
            </a:lnRef>
            <a:fillRef idx="0">
              <a:schemeClr val="accent5"/>
            </a:fillRef>
            <a:effectRef idx="1">
              <a:schemeClr val="accent5"/>
            </a:effectRef>
            <a:fontRef idx="minor">
              <a:schemeClr val="tx1"/>
            </a:fontRef>
          </p:style>
        </p:cxnSp>
        <p:sp>
          <p:nvSpPr>
            <p:cNvPr id="4" name="Ovale 3">
              <a:extLst>
                <a:ext uri="{FF2B5EF4-FFF2-40B4-BE49-F238E27FC236}">
                  <a16:creationId xmlns:a16="http://schemas.microsoft.com/office/drawing/2014/main" id="{5B5545AA-29B7-20D7-32F6-199849510BE5}"/>
                </a:ext>
              </a:extLst>
            </p:cNvPr>
            <p:cNvSpPr/>
            <p:nvPr/>
          </p:nvSpPr>
          <p:spPr>
            <a:xfrm>
              <a:off x="7852870" y="1661538"/>
              <a:ext cx="1541043" cy="144517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Data</a:t>
              </a:r>
            </a:p>
            <a:p>
              <a:pPr algn="ctr"/>
              <a:r>
                <a:rPr lang="en-US" b="1" dirty="0"/>
                <a:t>Storage</a:t>
              </a:r>
            </a:p>
          </p:txBody>
        </p:sp>
      </p:grpSp>
    </p:spTree>
    <p:extLst>
      <p:ext uri="{BB962C8B-B14F-4D97-AF65-F5344CB8AC3E}">
        <p14:creationId xmlns:p14="http://schemas.microsoft.com/office/powerpoint/2010/main" val="192801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760796-46C7-79F3-2E26-8D64C5E38A8B}"/>
              </a:ext>
            </a:extLst>
          </p:cNvPr>
          <p:cNvSpPr>
            <a:spLocks noGrp="1"/>
          </p:cNvSpPr>
          <p:nvPr>
            <p:ph type="title"/>
          </p:nvPr>
        </p:nvSpPr>
        <p:spPr/>
        <p:txBody>
          <a:bodyPr/>
          <a:lstStyle/>
          <a:p>
            <a:r>
              <a:rPr lang="en-US" dirty="0"/>
              <a:t>Type of Storage</a:t>
            </a:r>
          </a:p>
        </p:txBody>
      </p:sp>
      <p:sp>
        <p:nvSpPr>
          <p:cNvPr id="3" name="Segnaposto contenuto 2">
            <a:extLst>
              <a:ext uri="{FF2B5EF4-FFF2-40B4-BE49-F238E27FC236}">
                <a16:creationId xmlns:a16="http://schemas.microsoft.com/office/drawing/2014/main" id="{0DD5E381-7D79-D0F8-6784-B7FF9FAAB9FE}"/>
              </a:ext>
            </a:extLst>
          </p:cNvPr>
          <p:cNvSpPr>
            <a:spLocks noGrp="1"/>
          </p:cNvSpPr>
          <p:nvPr>
            <p:ph idx="1"/>
          </p:nvPr>
        </p:nvSpPr>
        <p:spPr>
          <a:xfrm>
            <a:off x="609600" y="2024114"/>
            <a:ext cx="5138057" cy="4026875"/>
          </a:xfrm>
        </p:spPr>
        <p:txBody>
          <a:bodyPr>
            <a:normAutofit/>
          </a:bodyPr>
          <a:lstStyle/>
          <a:p>
            <a:pPr marL="0" indent="0">
              <a:buNone/>
            </a:pPr>
            <a:r>
              <a:rPr lang="en-US" sz="1600" b="1" dirty="0"/>
              <a:t>Internal storage</a:t>
            </a:r>
            <a:r>
              <a:rPr lang="en-US" sz="1600" dirty="0"/>
              <a:t> allow us to read and write files that can only be accessed by the application and not from other applications or users. </a:t>
            </a:r>
          </a:p>
          <a:p>
            <a:r>
              <a:rPr lang="en-US" sz="1600" dirty="0"/>
              <a:t>When app is uninstalled, these files are automatically removed as well </a:t>
            </a:r>
          </a:p>
          <a:p>
            <a:r>
              <a:rPr lang="en-US" sz="1600" dirty="0"/>
              <a:t>Data are saved in internal storage directory is specified by our app’s package name in a specific location of the Android file system. </a:t>
            </a:r>
            <a:r>
              <a:rPr lang="en-US" sz="1600" i="1" dirty="0"/>
              <a:t>data/data/&lt;package-name&gt;/files</a:t>
            </a:r>
          </a:p>
          <a:p>
            <a:r>
              <a:rPr lang="en-US" sz="1600" dirty="0"/>
              <a:t>Other apps and users can’t browse our internal directories and read or write our file, unless we explicitly set those to be readable or writable. </a:t>
            </a:r>
          </a:p>
          <a:p>
            <a:r>
              <a:rPr lang="en-US" sz="1600" dirty="0"/>
              <a:t>Internal Storage is the best solution when we want to make sure that neither user or other apps can access files.</a:t>
            </a:r>
          </a:p>
        </p:txBody>
      </p:sp>
      <p:sp>
        <p:nvSpPr>
          <p:cNvPr id="6" name="CasellaDiTesto 5">
            <a:extLst>
              <a:ext uri="{FF2B5EF4-FFF2-40B4-BE49-F238E27FC236}">
                <a16:creationId xmlns:a16="http://schemas.microsoft.com/office/drawing/2014/main" id="{00507D95-8B8E-72D9-50A9-B048931DF61A}"/>
              </a:ext>
            </a:extLst>
          </p:cNvPr>
          <p:cNvSpPr txBox="1"/>
          <p:nvPr/>
        </p:nvSpPr>
        <p:spPr>
          <a:xfrm>
            <a:off x="5845628" y="2024114"/>
            <a:ext cx="6184760" cy="4031873"/>
          </a:xfrm>
          <a:prstGeom prst="rect">
            <a:avLst/>
          </a:prstGeom>
          <a:noFill/>
        </p:spPr>
        <p:txBody>
          <a:bodyPr wrap="square">
            <a:spAutoFit/>
          </a:bodyPr>
          <a:lstStyle/>
          <a:p>
            <a:pPr algn="l"/>
            <a:r>
              <a:rPr lang="en-US" sz="1600" b="1" i="0" dirty="0">
                <a:solidFill>
                  <a:srgbClr val="14161E"/>
                </a:solidFill>
                <a:effectLst/>
                <a:latin typeface="+mj-lt"/>
              </a:rPr>
              <a:t>External storage </a:t>
            </a:r>
            <a:r>
              <a:rPr lang="en-US" sz="1600" b="0" i="0" dirty="0">
                <a:solidFill>
                  <a:srgbClr val="14161E"/>
                </a:solidFill>
                <a:effectLst/>
                <a:latin typeface="+mj-lt"/>
              </a:rPr>
              <a:t>is appropriate for data you want to make accessible to the user or other apps. </a:t>
            </a:r>
          </a:p>
          <a:p>
            <a:pPr algn="l"/>
            <a:endParaRPr lang="en-US" sz="1600" dirty="0">
              <a:solidFill>
                <a:srgbClr val="14161E"/>
              </a:solidFill>
              <a:latin typeface="+mj-lt"/>
            </a:endParaRPr>
          </a:p>
          <a:p>
            <a:pPr algn="l"/>
            <a:endParaRPr lang="en-US" sz="1600" b="0" i="0" dirty="0">
              <a:solidFill>
                <a:srgbClr val="14161E"/>
              </a:solidFill>
              <a:effectLst/>
              <a:latin typeface="+mj-lt"/>
            </a:endParaRPr>
          </a:p>
          <a:p>
            <a:pPr marL="285750" indent="-285750" algn="l">
              <a:buFont typeface="Arial" panose="020B0604020202020204" pitchFamily="34" charset="0"/>
              <a:buChar char="•"/>
            </a:pPr>
            <a:r>
              <a:rPr lang="en-US" sz="1600" b="0" i="0" dirty="0">
                <a:solidFill>
                  <a:srgbClr val="14161E"/>
                </a:solidFill>
                <a:effectLst/>
                <a:latin typeface="+mj-lt"/>
              </a:rPr>
              <a:t>Data saved on the external storage system aren’t deleted after uninstalling the app. The external storage is made up of standard public directories. </a:t>
            </a:r>
            <a:r>
              <a:rPr lang="en-US" sz="1600" dirty="0">
                <a:solidFill>
                  <a:srgbClr val="14161E"/>
                </a:solidFill>
                <a:latin typeface="+mj-lt"/>
              </a:rPr>
              <a:t>Data saved on </a:t>
            </a:r>
            <a:r>
              <a:rPr lang="en-US" sz="1600" b="0" i="0" dirty="0">
                <a:solidFill>
                  <a:srgbClr val="14161E"/>
                </a:solidFill>
                <a:effectLst/>
                <a:latin typeface="+mj-lt"/>
              </a:rPr>
              <a:t> external storage are world-readable and can be modified by enabling mass storage and transferring the files to the computer via USB.</a:t>
            </a:r>
          </a:p>
          <a:p>
            <a:pPr marL="285750" indent="-285750" algn="l">
              <a:buFont typeface="Arial" panose="020B0604020202020204" pitchFamily="34" charset="0"/>
              <a:buChar char="•"/>
            </a:pPr>
            <a:endParaRPr lang="en-US" sz="1600" dirty="0">
              <a:solidFill>
                <a:srgbClr val="14161E"/>
              </a:solidFill>
              <a:latin typeface="+mj-lt"/>
            </a:endParaRPr>
          </a:p>
          <a:p>
            <a:pPr algn="l"/>
            <a:endParaRPr lang="en-US" sz="1600" b="0" i="0" dirty="0">
              <a:solidFill>
                <a:srgbClr val="14161E"/>
              </a:solidFill>
              <a:effectLst/>
              <a:latin typeface="+mj-lt"/>
            </a:endParaRPr>
          </a:p>
          <a:p>
            <a:pPr marL="285750" indent="-285750" algn="l">
              <a:buFont typeface="Arial" panose="020B0604020202020204" pitchFamily="34" charset="0"/>
              <a:buChar char="•"/>
            </a:pPr>
            <a:r>
              <a:rPr lang="en-US" sz="1600" b="0" i="0" dirty="0">
                <a:solidFill>
                  <a:srgbClr val="14161E"/>
                </a:solidFill>
                <a:effectLst/>
                <a:latin typeface="+mj-lt"/>
              </a:rPr>
              <a:t>External storage isn’t guaranteed to be accessible at all times; sometimes it exists on a physically removable SD card. Before attempting to access a file, you must check for the availability of the external storage directories, as well as the files. </a:t>
            </a:r>
          </a:p>
          <a:p>
            <a:pPr algn="l"/>
            <a:endParaRPr lang="en-US" sz="1600" dirty="0">
              <a:solidFill>
                <a:srgbClr val="14161E"/>
              </a:solidFill>
              <a:latin typeface="+mj-lt"/>
            </a:endParaRPr>
          </a:p>
        </p:txBody>
      </p:sp>
    </p:spTree>
    <p:extLst>
      <p:ext uri="{BB962C8B-B14F-4D97-AF65-F5344CB8AC3E}">
        <p14:creationId xmlns:p14="http://schemas.microsoft.com/office/powerpoint/2010/main" val="1226058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044B37-54D0-982B-1F2C-12FC74380D0A}"/>
              </a:ext>
            </a:extLst>
          </p:cNvPr>
          <p:cNvSpPr>
            <a:spLocks noGrp="1"/>
          </p:cNvSpPr>
          <p:nvPr>
            <p:ph type="title"/>
          </p:nvPr>
        </p:nvSpPr>
        <p:spPr/>
        <p:txBody>
          <a:bodyPr/>
          <a:lstStyle/>
          <a:p>
            <a:r>
              <a:rPr lang="en-US" dirty="0"/>
              <a:t>Deeping on External Storage</a:t>
            </a:r>
          </a:p>
        </p:txBody>
      </p:sp>
      <p:sp>
        <p:nvSpPr>
          <p:cNvPr id="3" name="Segnaposto contenuto 2">
            <a:extLst>
              <a:ext uri="{FF2B5EF4-FFF2-40B4-BE49-F238E27FC236}">
                <a16:creationId xmlns:a16="http://schemas.microsoft.com/office/drawing/2014/main" id="{8FE30710-1749-4E56-009D-1A9E90257FA5}"/>
              </a:ext>
            </a:extLst>
          </p:cNvPr>
          <p:cNvSpPr>
            <a:spLocks noGrp="1"/>
          </p:cNvSpPr>
          <p:nvPr>
            <p:ph idx="1"/>
          </p:nvPr>
        </p:nvSpPr>
        <p:spPr>
          <a:xfrm>
            <a:off x="609600" y="1544776"/>
            <a:ext cx="10972800" cy="4574669"/>
          </a:xfrm>
        </p:spPr>
        <p:txBody>
          <a:bodyPr>
            <a:normAutofit fontScale="62500" lnSpcReduction="20000"/>
          </a:bodyPr>
          <a:lstStyle/>
          <a:p>
            <a:pPr marL="0" indent="0">
              <a:buNone/>
            </a:pPr>
            <a:r>
              <a:rPr lang="en-US" sz="2400" dirty="0">
                <a:solidFill>
                  <a:srgbClr val="000000"/>
                </a:solidFill>
                <a:latin typeface="+mj-lt"/>
              </a:rPr>
              <a:t>The external storage stores two types of files:</a:t>
            </a:r>
          </a:p>
          <a:p>
            <a:pPr marL="0" indent="0">
              <a:buNone/>
            </a:pPr>
            <a:endParaRPr lang="en-US" sz="2400" dirty="0">
              <a:solidFill>
                <a:srgbClr val="000000"/>
              </a:solidFill>
              <a:latin typeface="+mj-lt"/>
            </a:endParaRPr>
          </a:p>
          <a:p>
            <a:r>
              <a:rPr lang="en-US" sz="2400" b="1" dirty="0">
                <a:solidFill>
                  <a:srgbClr val="000000"/>
                </a:solidFill>
                <a:latin typeface="+mj-lt"/>
              </a:rPr>
              <a:t>P</a:t>
            </a:r>
            <a:r>
              <a:rPr lang="en-US" sz="2400" b="1" i="0" u="none" strike="noStrike" dirty="0">
                <a:solidFill>
                  <a:srgbClr val="000000"/>
                </a:solidFill>
                <a:effectLst/>
                <a:latin typeface="+mj-lt"/>
              </a:rPr>
              <a:t>rivate files</a:t>
            </a:r>
            <a:r>
              <a:rPr lang="en-US" sz="2400" i="0" u="none" strike="noStrike" dirty="0">
                <a:solidFill>
                  <a:srgbClr val="000000"/>
                </a:solidFill>
                <a:effectLst/>
                <a:latin typeface="+mj-lt"/>
              </a:rPr>
              <a:t>: files rightfully belong to our app and should be deleted together when the user uninstalls the app. They don’t provide value to user outside our app. ex: settings of our application.</a:t>
            </a:r>
          </a:p>
          <a:p>
            <a:pPr fontAlgn="base">
              <a:spcBef>
                <a:spcPts val="0"/>
              </a:spcBef>
            </a:pPr>
            <a:endParaRPr lang="en-US" sz="2400" i="0" u="none" strike="noStrike" dirty="0">
              <a:solidFill>
                <a:srgbClr val="000000"/>
              </a:solidFill>
              <a:effectLst/>
              <a:latin typeface="+mj-lt"/>
            </a:endParaRPr>
          </a:p>
          <a:p>
            <a:pPr fontAlgn="base">
              <a:spcBef>
                <a:spcPts val="0"/>
              </a:spcBef>
            </a:pPr>
            <a:r>
              <a:rPr lang="en-US" sz="2400" b="1" dirty="0">
                <a:solidFill>
                  <a:srgbClr val="000000"/>
                </a:solidFill>
                <a:latin typeface="+mj-lt"/>
              </a:rPr>
              <a:t>P</a:t>
            </a:r>
            <a:r>
              <a:rPr lang="en-US" sz="2400" b="1" i="0" u="none" strike="noStrike" dirty="0">
                <a:solidFill>
                  <a:srgbClr val="000000"/>
                </a:solidFill>
                <a:effectLst/>
                <a:latin typeface="+mj-lt"/>
              </a:rPr>
              <a:t>ublic files</a:t>
            </a:r>
            <a:r>
              <a:rPr lang="en-US" sz="2400" i="0" u="none" strike="noStrike" dirty="0">
                <a:solidFill>
                  <a:srgbClr val="000000"/>
                </a:solidFill>
                <a:effectLst/>
                <a:latin typeface="+mj-lt"/>
              </a:rPr>
              <a:t>: files that should be freely available to other apps and users. ex: photo, videos</a:t>
            </a:r>
            <a:r>
              <a:rPr lang="en-US" sz="2400" dirty="0">
                <a:latin typeface="+mj-lt"/>
              </a:rPr>
              <a:t>.</a:t>
            </a:r>
          </a:p>
          <a:p>
            <a:pPr marL="0" indent="0" fontAlgn="base">
              <a:spcBef>
                <a:spcPts val="0"/>
              </a:spcBef>
              <a:buNone/>
            </a:pPr>
            <a:endParaRPr lang="en-US" sz="2400" dirty="0">
              <a:latin typeface="+mj-lt"/>
            </a:endParaRPr>
          </a:p>
          <a:p>
            <a:pPr marL="0" indent="0" rtl="0" fontAlgn="base">
              <a:spcBef>
                <a:spcPts val="0"/>
              </a:spcBef>
              <a:spcAft>
                <a:spcPts val="0"/>
              </a:spcAft>
              <a:buNone/>
            </a:pPr>
            <a:r>
              <a:rPr lang="en-US" sz="2200" b="0" i="0" u="none" strike="noStrike" dirty="0">
                <a:solidFill>
                  <a:srgbClr val="000000"/>
                </a:solidFill>
                <a:effectLst/>
                <a:latin typeface="Arial" panose="020B0604020202020204" pitchFamily="34" charset="0"/>
              </a:rPr>
              <a:t>Read/Write </a:t>
            </a:r>
            <a:r>
              <a:rPr lang="en-US" sz="2200" dirty="0">
                <a:solidFill>
                  <a:srgbClr val="000000"/>
                </a:solidFill>
                <a:latin typeface="Arial" panose="020B0604020202020204" pitchFamily="34" charset="0"/>
              </a:rPr>
              <a:t>operation require permission, we must add it into Manifest.xml : </a:t>
            </a:r>
            <a:r>
              <a:rPr lang="en-US" sz="2200" b="0" i="1" u="none" strike="noStrike" dirty="0">
                <a:solidFill>
                  <a:srgbClr val="000000"/>
                </a:solidFill>
                <a:effectLst/>
                <a:latin typeface="+mj-lt"/>
              </a:rPr>
              <a:t>WRITE_EXTERNAL_STORAGE | READ_EXTERNAL_STORAGE</a:t>
            </a:r>
          </a:p>
          <a:p>
            <a:pPr marL="0" indent="0" fontAlgn="base">
              <a:spcBef>
                <a:spcPts val="0"/>
              </a:spcBef>
              <a:buNone/>
            </a:pPr>
            <a:endParaRPr lang="en-US" sz="2400" dirty="0">
              <a:latin typeface="+mj-lt"/>
            </a:endParaRPr>
          </a:p>
          <a:p>
            <a:pPr marL="0" indent="0" fontAlgn="base">
              <a:spcBef>
                <a:spcPts val="0"/>
              </a:spcBef>
              <a:buNone/>
            </a:pPr>
            <a:r>
              <a:rPr lang="en-US" sz="2400" dirty="0">
                <a:latin typeface="+mj-lt"/>
              </a:rPr>
              <a:t>Since writing and reading takes place on an external memory it is possible that these operations fail simply because the physical card is not mounted. Using the </a:t>
            </a:r>
            <a:r>
              <a:rPr lang="en-US" sz="2400" i="1" dirty="0" err="1">
                <a:latin typeface="+mj-lt"/>
              </a:rPr>
              <a:t>getExternalStorageState</a:t>
            </a:r>
            <a:r>
              <a:rPr lang="en-US" sz="2400" i="1" dirty="0">
                <a:latin typeface="+mj-lt"/>
              </a:rPr>
              <a:t>()  </a:t>
            </a:r>
            <a:r>
              <a:rPr lang="en-US" sz="2400" dirty="0">
                <a:latin typeface="+mj-lt"/>
              </a:rPr>
              <a:t>method we can check the memory status before performing IO operations. </a:t>
            </a:r>
            <a:r>
              <a:rPr lang="en-US" sz="2400" dirty="0">
                <a:latin typeface="+mj-lt"/>
                <a:hlinkClick r:id="rId3"/>
              </a:rPr>
              <a:t>see more documentation</a:t>
            </a:r>
            <a:endParaRPr lang="en-US" sz="2400" dirty="0">
              <a:latin typeface="+mj-lt"/>
            </a:endParaRPr>
          </a:p>
          <a:p>
            <a:pPr marL="0" indent="0" fontAlgn="base">
              <a:spcBef>
                <a:spcPts val="0"/>
              </a:spcBef>
              <a:buNone/>
            </a:pPr>
            <a:endParaRPr lang="en-US" sz="2400" dirty="0">
              <a:latin typeface="+mj-lt"/>
            </a:endParaRPr>
          </a:p>
          <a:p>
            <a:pPr marL="0" indent="0">
              <a:buNone/>
            </a:pPr>
            <a:r>
              <a:rPr lang="en-US" sz="2800" b="1" dirty="0"/>
              <a:t>Constants</a:t>
            </a:r>
            <a:endParaRPr lang="en-US" sz="2000" b="1" dirty="0"/>
          </a:p>
          <a:p>
            <a:pPr marL="285750" indent="-285750">
              <a:buFont typeface="Wingdings" panose="05000000000000000000" pitchFamily="2" charset="2"/>
              <a:buChar char="§"/>
            </a:pPr>
            <a:r>
              <a:rPr lang="en-US" sz="2400" b="1" i="1" dirty="0">
                <a:solidFill>
                  <a:schemeClr val="accent6">
                    <a:lumMod val="75000"/>
                  </a:schemeClr>
                </a:solidFill>
                <a:latin typeface="+mj-lt"/>
              </a:rPr>
              <a:t>MEDIA_BAD_REMOVAL</a:t>
            </a:r>
            <a:r>
              <a:rPr lang="en-US" sz="2400" dirty="0">
                <a:latin typeface="+mj-lt"/>
              </a:rPr>
              <a:t>: </a:t>
            </a:r>
            <a:r>
              <a:rPr lang="en-US" sz="2400" dirty="0">
                <a:solidFill>
                  <a:srgbClr val="202124"/>
                </a:solidFill>
                <a:latin typeface="+mj-lt"/>
              </a:rPr>
              <a:t>s</a:t>
            </a:r>
            <a:r>
              <a:rPr lang="en-US" sz="2400" b="0" i="0" dirty="0">
                <a:solidFill>
                  <a:srgbClr val="202124"/>
                </a:solidFill>
                <a:effectLst/>
                <a:latin typeface="+mj-lt"/>
              </a:rPr>
              <a:t>torage state if the media was removed before it was unmounted.</a:t>
            </a:r>
            <a:endParaRPr lang="en-US" sz="2400" dirty="0">
              <a:latin typeface="+mj-lt"/>
            </a:endParaRPr>
          </a:p>
          <a:p>
            <a:pPr marL="285750" indent="-285750">
              <a:buFont typeface="Wingdings" panose="05000000000000000000" pitchFamily="2" charset="2"/>
              <a:buChar char="§"/>
            </a:pPr>
            <a:r>
              <a:rPr lang="en-US" sz="2400" b="1" i="1" dirty="0">
                <a:solidFill>
                  <a:schemeClr val="accent6">
                    <a:lumMod val="75000"/>
                  </a:schemeClr>
                </a:solidFill>
                <a:latin typeface="+mj-lt"/>
              </a:rPr>
              <a:t>MEDIA_CHECKING</a:t>
            </a:r>
            <a:r>
              <a:rPr lang="en-US" sz="2400" dirty="0">
                <a:latin typeface="+mj-lt"/>
              </a:rPr>
              <a:t>: </a:t>
            </a:r>
            <a:r>
              <a:rPr lang="en-US" sz="2400" dirty="0">
                <a:solidFill>
                  <a:srgbClr val="202124"/>
                </a:solidFill>
                <a:latin typeface="+mj-lt"/>
              </a:rPr>
              <a:t>s</a:t>
            </a:r>
            <a:r>
              <a:rPr lang="en-US" sz="2400" b="0" i="0" dirty="0">
                <a:solidFill>
                  <a:srgbClr val="202124"/>
                </a:solidFill>
                <a:effectLst/>
                <a:latin typeface="+mj-lt"/>
              </a:rPr>
              <a:t>torage state if the media is present and being disk-checked.</a:t>
            </a:r>
            <a:endParaRPr lang="en-US" sz="2400" dirty="0">
              <a:latin typeface="+mj-lt"/>
            </a:endParaRPr>
          </a:p>
          <a:p>
            <a:pPr marL="285750" indent="-285750">
              <a:buFont typeface="Wingdings" panose="05000000000000000000" pitchFamily="2" charset="2"/>
              <a:buChar char="§"/>
            </a:pPr>
            <a:r>
              <a:rPr lang="en-US" sz="2400" b="1" i="1" dirty="0">
                <a:solidFill>
                  <a:schemeClr val="accent6">
                    <a:lumMod val="75000"/>
                  </a:schemeClr>
                </a:solidFill>
                <a:latin typeface="+mj-lt"/>
              </a:rPr>
              <a:t>MEDIA_EJECTING</a:t>
            </a:r>
            <a:r>
              <a:rPr lang="en-US" sz="2400" dirty="0">
                <a:latin typeface="+mj-lt"/>
              </a:rPr>
              <a:t>: </a:t>
            </a:r>
            <a:r>
              <a:rPr lang="en-US" sz="2400" dirty="0">
                <a:solidFill>
                  <a:srgbClr val="202124"/>
                </a:solidFill>
                <a:latin typeface="+mj-lt"/>
              </a:rPr>
              <a:t>s</a:t>
            </a:r>
            <a:r>
              <a:rPr lang="en-US" sz="2400" b="0" i="0" dirty="0">
                <a:solidFill>
                  <a:srgbClr val="202124"/>
                </a:solidFill>
                <a:effectLst/>
                <a:latin typeface="+mj-lt"/>
              </a:rPr>
              <a:t>torage state if the media is in the process of being ejected.</a:t>
            </a:r>
            <a:endParaRPr lang="en-US" sz="2400" dirty="0">
              <a:latin typeface="+mj-lt"/>
            </a:endParaRPr>
          </a:p>
          <a:p>
            <a:pPr marL="285750" indent="-285750">
              <a:buFont typeface="Wingdings" panose="05000000000000000000" pitchFamily="2" charset="2"/>
              <a:buChar char="§"/>
            </a:pPr>
            <a:r>
              <a:rPr lang="en-US" sz="2400" b="1" i="1" dirty="0">
                <a:solidFill>
                  <a:schemeClr val="accent6">
                    <a:lumMod val="75000"/>
                  </a:schemeClr>
                </a:solidFill>
                <a:latin typeface="+mj-lt"/>
              </a:rPr>
              <a:t>MEDIA_MOUNTED</a:t>
            </a:r>
            <a:r>
              <a:rPr lang="en-US" sz="2400" dirty="0">
                <a:latin typeface="+mj-lt"/>
              </a:rPr>
              <a:t>: </a:t>
            </a:r>
            <a:r>
              <a:rPr lang="en-US" sz="2400" dirty="0">
                <a:solidFill>
                  <a:srgbClr val="202124"/>
                </a:solidFill>
                <a:latin typeface="+mj-lt"/>
              </a:rPr>
              <a:t>s</a:t>
            </a:r>
            <a:r>
              <a:rPr lang="en-US" sz="2400" b="0" i="0" dirty="0">
                <a:solidFill>
                  <a:srgbClr val="202124"/>
                </a:solidFill>
                <a:effectLst/>
                <a:latin typeface="+mj-lt"/>
              </a:rPr>
              <a:t>torage state if the media is present and mounted at its mount point with read/write access.</a:t>
            </a:r>
            <a:endParaRPr lang="en-US" sz="2400" dirty="0">
              <a:latin typeface="+mj-lt"/>
            </a:endParaRPr>
          </a:p>
          <a:p>
            <a:pPr marL="285750" indent="-285750">
              <a:buFont typeface="Wingdings" panose="05000000000000000000" pitchFamily="2" charset="2"/>
              <a:buChar char="§"/>
            </a:pPr>
            <a:r>
              <a:rPr lang="en-US" sz="2400" b="1" i="1" dirty="0">
                <a:solidFill>
                  <a:schemeClr val="accent6">
                    <a:lumMod val="75000"/>
                  </a:schemeClr>
                </a:solidFill>
                <a:latin typeface="+mj-lt"/>
              </a:rPr>
              <a:t>MEDIA_MOUNTED_READ_ONLY</a:t>
            </a:r>
            <a:r>
              <a:rPr lang="en-US" sz="2400" dirty="0">
                <a:latin typeface="+mj-lt"/>
              </a:rPr>
              <a:t>: </a:t>
            </a:r>
            <a:r>
              <a:rPr lang="en-US" sz="2400" dirty="0">
                <a:solidFill>
                  <a:srgbClr val="202124"/>
                </a:solidFill>
                <a:latin typeface="+mj-lt"/>
              </a:rPr>
              <a:t>s</a:t>
            </a:r>
            <a:r>
              <a:rPr lang="en-US" sz="2400" b="0" i="0" dirty="0">
                <a:solidFill>
                  <a:srgbClr val="202124"/>
                </a:solidFill>
                <a:effectLst/>
                <a:latin typeface="+mj-lt"/>
              </a:rPr>
              <a:t>torage state if the media is present and mounted at its mount point with read-only access.</a:t>
            </a:r>
          </a:p>
          <a:p>
            <a:pPr marL="285750" indent="-285750">
              <a:buFont typeface="Wingdings" panose="05000000000000000000" pitchFamily="2" charset="2"/>
              <a:buChar char="§"/>
            </a:pPr>
            <a:r>
              <a:rPr lang="en-US" sz="2400" b="1" i="1" dirty="0">
                <a:solidFill>
                  <a:schemeClr val="accent6">
                    <a:lumMod val="75000"/>
                  </a:schemeClr>
                </a:solidFill>
                <a:latin typeface="+mj-lt"/>
              </a:rPr>
              <a:t>MEDIA_REMOVED</a:t>
            </a:r>
            <a:r>
              <a:rPr lang="en-US" sz="2400" dirty="0">
                <a:solidFill>
                  <a:srgbClr val="202124"/>
                </a:solidFill>
                <a:latin typeface="+mj-lt"/>
              </a:rPr>
              <a:t>:  s</a:t>
            </a:r>
            <a:r>
              <a:rPr lang="en-US" sz="2400" b="0" i="0" dirty="0">
                <a:solidFill>
                  <a:srgbClr val="202124"/>
                </a:solidFill>
                <a:effectLst/>
                <a:latin typeface="+mj-lt"/>
              </a:rPr>
              <a:t>torage state if the media is not present.</a:t>
            </a:r>
            <a:endParaRPr lang="en-US" sz="20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675453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50685B-86CF-FD19-1FCC-76FA1326A8E7}"/>
              </a:ext>
            </a:extLst>
          </p:cNvPr>
          <p:cNvSpPr>
            <a:spLocks noGrp="1"/>
          </p:cNvSpPr>
          <p:nvPr>
            <p:ph type="title"/>
          </p:nvPr>
        </p:nvSpPr>
        <p:spPr/>
        <p:txBody>
          <a:bodyPr/>
          <a:lstStyle/>
          <a:p>
            <a:r>
              <a:rPr lang="en-US" dirty="0"/>
              <a:t>Get Directory Reference </a:t>
            </a:r>
          </a:p>
        </p:txBody>
      </p:sp>
      <p:sp>
        <p:nvSpPr>
          <p:cNvPr id="3" name="Segnaposto contenuto 2">
            <a:extLst>
              <a:ext uri="{FF2B5EF4-FFF2-40B4-BE49-F238E27FC236}">
                <a16:creationId xmlns:a16="http://schemas.microsoft.com/office/drawing/2014/main" id="{DD058207-DD0F-8DC8-4B65-3E9BF5E222CE}"/>
              </a:ext>
            </a:extLst>
          </p:cNvPr>
          <p:cNvSpPr>
            <a:spLocks noGrp="1"/>
          </p:cNvSpPr>
          <p:nvPr>
            <p:ph idx="1"/>
          </p:nvPr>
        </p:nvSpPr>
        <p:spPr>
          <a:xfrm>
            <a:off x="609600" y="1600201"/>
            <a:ext cx="10972800" cy="901839"/>
          </a:xfrm>
        </p:spPr>
        <p:txBody>
          <a:bodyPr>
            <a:normAutofit/>
          </a:bodyPr>
          <a:lstStyle/>
          <a:p>
            <a:pPr marL="0" indent="0">
              <a:buNone/>
            </a:pPr>
            <a:r>
              <a:rPr lang="en-US" sz="1800" dirty="0"/>
              <a:t>Both storage systems allow you to get a reference to a directory where the file will be saved in writing and where it will be recovered for reading by the following methods:</a:t>
            </a:r>
          </a:p>
          <a:p>
            <a:pPr marL="0" indent="0">
              <a:buNone/>
            </a:pPr>
            <a:endParaRPr lang="en-US" sz="2400" dirty="0"/>
          </a:p>
          <a:p>
            <a:endParaRPr lang="en-US" sz="2400" dirty="0"/>
          </a:p>
          <a:p>
            <a:pPr marL="0" indent="0">
              <a:buNone/>
            </a:pPr>
            <a:endParaRPr lang="en-US" sz="2400" dirty="0"/>
          </a:p>
        </p:txBody>
      </p:sp>
      <p:sp>
        <p:nvSpPr>
          <p:cNvPr id="4" name="Rectangle 1">
            <a:extLst>
              <a:ext uri="{FF2B5EF4-FFF2-40B4-BE49-F238E27FC236}">
                <a16:creationId xmlns:a16="http://schemas.microsoft.com/office/drawing/2014/main" id="{4F978B04-5A37-8CF1-B745-914BEB025D9A}"/>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CasellaDiTesto 5">
            <a:extLst>
              <a:ext uri="{FF2B5EF4-FFF2-40B4-BE49-F238E27FC236}">
                <a16:creationId xmlns:a16="http://schemas.microsoft.com/office/drawing/2014/main" id="{AB52FC3E-C3C3-7626-9170-235DA1E8CD49}"/>
              </a:ext>
            </a:extLst>
          </p:cNvPr>
          <p:cNvSpPr txBox="1"/>
          <p:nvPr/>
        </p:nvSpPr>
        <p:spPr>
          <a:xfrm>
            <a:off x="609600" y="2492240"/>
            <a:ext cx="5254451" cy="2554545"/>
          </a:xfrm>
          <a:prstGeom prst="rect">
            <a:avLst/>
          </a:prstGeom>
          <a:noFill/>
        </p:spPr>
        <p:txBody>
          <a:bodyPr wrap="square">
            <a:spAutoFit/>
          </a:bodyPr>
          <a:lstStyle/>
          <a:p>
            <a:r>
              <a:rPr lang="en-US" sz="1600" b="1" dirty="0"/>
              <a:t>Internal Storage </a:t>
            </a:r>
          </a:p>
          <a:p>
            <a:endParaRPr lang="en-US" sz="1600" b="1" dirty="0"/>
          </a:p>
          <a:p>
            <a:pPr marL="285750" indent="-285750">
              <a:buFont typeface="Arial" panose="020B0604020202020204" pitchFamily="34" charset="0"/>
              <a:buChar char="•"/>
            </a:pPr>
            <a:r>
              <a:rPr lang="en-US" sz="1600" b="1" i="1" dirty="0" err="1">
                <a:solidFill>
                  <a:schemeClr val="accent6">
                    <a:lumMod val="75000"/>
                  </a:schemeClr>
                </a:solidFill>
              </a:rPr>
              <a:t>getFilesDir</a:t>
            </a:r>
            <a:r>
              <a:rPr lang="en-US" sz="1600" b="1" i="1" dirty="0">
                <a:solidFill>
                  <a:schemeClr val="accent6">
                    <a:lumMod val="75000"/>
                  </a:schemeClr>
                </a:solidFill>
              </a:rPr>
              <a:t>()</a:t>
            </a:r>
            <a:r>
              <a:rPr lang="en-US" sz="1600" dirty="0">
                <a:solidFill>
                  <a:schemeClr val="accent6">
                    <a:lumMod val="75000"/>
                  </a:schemeClr>
                </a:solidFill>
              </a:rPr>
              <a:t>: </a:t>
            </a:r>
            <a:r>
              <a:rPr lang="en-US" sz="1600" dirty="0"/>
              <a:t>returns the absolute path to the directory on the filesystem where files created with openFileOutput(String, int) are stored. The returned path may change over time if the calling app is moved to an adopted storage device, so only relative paths should be persisted. No additional permissions are required for the calling app to read or write files under the returned path.</a:t>
            </a:r>
          </a:p>
        </p:txBody>
      </p:sp>
      <p:sp>
        <p:nvSpPr>
          <p:cNvPr id="8" name="CasellaDiTesto 7">
            <a:extLst>
              <a:ext uri="{FF2B5EF4-FFF2-40B4-BE49-F238E27FC236}">
                <a16:creationId xmlns:a16="http://schemas.microsoft.com/office/drawing/2014/main" id="{963F6CCD-CF21-1DDE-6EE9-56DF939FD432}"/>
              </a:ext>
            </a:extLst>
          </p:cNvPr>
          <p:cNvSpPr txBox="1"/>
          <p:nvPr/>
        </p:nvSpPr>
        <p:spPr>
          <a:xfrm>
            <a:off x="6096000" y="2492239"/>
            <a:ext cx="5254451" cy="2554545"/>
          </a:xfrm>
          <a:prstGeom prst="rect">
            <a:avLst/>
          </a:prstGeom>
          <a:noFill/>
        </p:spPr>
        <p:txBody>
          <a:bodyPr wrap="square">
            <a:spAutoFit/>
          </a:bodyPr>
          <a:lstStyle/>
          <a:p>
            <a:r>
              <a:rPr lang="en-US" sz="1600" b="1" i="0" u="none" strike="noStrike" dirty="0">
                <a:effectLst/>
              </a:rPr>
              <a:t>External Storage</a:t>
            </a:r>
          </a:p>
          <a:p>
            <a:endParaRPr lang="en-US" sz="1600" b="1" i="0" u="none" strike="noStrike" dirty="0">
              <a:effectLst/>
            </a:endParaRPr>
          </a:p>
          <a:p>
            <a:pPr marL="285750" indent="-285750">
              <a:buFont typeface="Arial" panose="020B0604020202020204" pitchFamily="34" charset="0"/>
              <a:buChar char="•"/>
            </a:pPr>
            <a:r>
              <a:rPr lang="en-US" sz="1600" b="1" i="1" u="none" strike="noStrike" dirty="0" err="1">
                <a:solidFill>
                  <a:schemeClr val="accent6">
                    <a:lumMod val="75000"/>
                  </a:schemeClr>
                </a:solidFill>
                <a:effectLst/>
              </a:rPr>
              <a:t>getExternalStorageDirectory</a:t>
            </a:r>
            <a:r>
              <a:rPr lang="en-US" sz="1600" b="1" i="1" u="none" strike="noStrike" dirty="0">
                <a:solidFill>
                  <a:schemeClr val="accent6">
                    <a:lumMod val="75000"/>
                  </a:schemeClr>
                </a:solidFill>
                <a:effectLst/>
              </a:rPr>
              <a:t>():</a:t>
            </a:r>
            <a:r>
              <a:rPr lang="en-US" sz="1600" i="1" dirty="0">
                <a:solidFill>
                  <a:schemeClr val="accent6">
                    <a:lumMod val="75000"/>
                  </a:schemeClr>
                </a:solidFill>
                <a:latin typeface="+mj-lt"/>
              </a:rPr>
              <a:t> </a:t>
            </a:r>
            <a:r>
              <a:rPr lang="en-US" sz="1600" dirty="0">
                <a:solidFill>
                  <a:srgbClr val="000000"/>
                </a:solidFill>
                <a:latin typeface="+mj-lt"/>
              </a:rPr>
              <a:t>R</a:t>
            </a:r>
            <a:r>
              <a:rPr lang="en-US" sz="1600" b="0" i="0" u="none" strike="noStrike" dirty="0">
                <a:solidFill>
                  <a:srgbClr val="000000"/>
                </a:solidFill>
                <a:effectLst/>
                <a:latin typeface="+mj-lt"/>
              </a:rPr>
              <a:t>eturns primary external storage directory gives a reference that points to the primary folder SDcard. Older version, now we have two separate methods.</a:t>
            </a:r>
            <a:r>
              <a:rPr lang="en-US" sz="1600" i="0" u="none" strike="noStrike" dirty="0">
                <a:solidFill>
                  <a:srgbClr val="000000"/>
                </a:solidFill>
                <a:latin typeface="+mj-lt"/>
              </a:rPr>
              <a:t> </a:t>
            </a:r>
            <a:r>
              <a:rPr lang="en-US" sz="1600" b="0" i="0" u="none" strike="noStrike" dirty="0">
                <a:solidFill>
                  <a:srgbClr val="000000"/>
                </a:solidFill>
                <a:effectLst/>
                <a:latin typeface="+mj-lt"/>
              </a:rPr>
              <a:t>This directory can not access directly if mobile is not connected to computer or if is not mounted an </a:t>
            </a:r>
            <a:r>
              <a:rPr lang="en-US" sz="1600" b="0" i="0" u="none" strike="noStrike" dirty="0" err="1">
                <a:solidFill>
                  <a:srgbClr val="000000"/>
                </a:solidFill>
                <a:effectLst/>
                <a:latin typeface="+mj-lt"/>
              </a:rPr>
              <a:t>SDCard</a:t>
            </a:r>
            <a:r>
              <a:rPr lang="en-US" sz="1600" b="0" i="0" u="none" strike="noStrike" dirty="0">
                <a:solidFill>
                  <a:srgbClr val="000000"/>
                </a:solidFill>
                <a:effectLst/>
                <a:latin typeface="+mj-lt"/>
              </a:rPr>
              <a:t> or something else goes wrong. Before transfer data we must called </a:t>
            </a:r>
            <a:r>
              <a:rPr kumimoji="0" lang="en-US" altLang="en-US" sz="1600" b="0" i="0" u="none" strike="noStrike" cap="none" normalizeH="0" baseline="0" dirty="0" err="1">
                <a:ln>
                  <a:noFill/>
                </a:ln>
                <a:solidFill>
                  <a:srgbClr val="202124"/>
                </a:solidFill>
                <a:effectLst/>
                <a:latin typeface="var(--devsite-code-font-family)"/>
              </a:rPr>
              <a:t>getExternalStorageState</a:t>
            </a:r>
            <a:r>
              <a:rPr kumimoji="0" lang="en-US" altLang="en-US" sz="1600" b="0" i="0" u="none" strike="noStrike" cap="none" normalizeH="0" baseline="0" dirty="0">
                <a:ln>
                  <a:noFill/>
                </a:ln>
                <a:solidFill>
                  <a:srgbClr val="202124"/>
                </a:solidFill>
                <a:effectLst/>
                <a:latin typeface="var(--devsite-code-font-family)"/>
              </a:rPr>
              <a:t>(File)</a:t>
            </a:r>
            <a:r>
              <a:rPr kumimoji="0" lang="en-US" altLang="en-US" sz="1600" i="1" cap="none" normalizeH="0" baseline="0" dirty="0">
                <a:ln>
                  <a:noFill/>
                </a:ln>
                <a:solidFill>
                  <a:srgbClr val="000000"/>
                </a:solidFill>
                <a:latin typeface="+mj-lt"/>
              </a:rPr>
              <a:t> </a:t>
            </a:r>
            <a:r>
              <a:rPr lang="en-US" sz="1600" b="0" i="0" u="none" strike="noStrike" dirty="0">
                <a:solidFill>
                  <a:srgbClr val="000000"/>
                </a:solidFill>
                <a:effectLst/>
                <a:latin typeface="+mj-lt"/>
              </a:rPr>
              <a:t>then read or write data.</a:t>
            </a:r>
            <a:endParaRPr lang="en-US" sz="1600" dirty="0"/>
          </a:p>
        </p:txBody>
      </p:sp>
      <p:sp>
        <p:nvSpPr>
          <p:cNvPr id="9" name="Segnaposto contenuto 2">
            <a:extLst>
              <a:ext uri="{FF2B5EF4-FFF2-40B4-BE49-F238E27FC236}">
                <a16:creationId xmlns:a16="http://schemas.microsoft.com/office/drawing/2014/main" id="{C55BB3E8-BA1D-CFED-165F-B4790FF6CFED}"/>
              </a:ext>
            </a:extLst>
          </p:cNvPr>
          <p:cNvSpPr txBox="1">
            <a:spLocks/>
          </p:cNvSpPr>
          <p:nvPr/>
        </p:nvSpPr>
        <p:spPr>
          <a:xfrm>
            <a:off x="609600" y="5257799"/>
            <a:ext cx="10972800" cy="1177683"/>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pPr>
            <a:r>
              <a:rPr lang="en-US" sz="1800" b="1" dirty="0">
                <a:solidFill>
                  <a:srgbClr val="000000"/>
                </a:solidFill>
                <a:latin typeface="+mj-lt"/>
              </a:rPr>
              <a:t>Note</a:t>
            </a:r>
          </a:p>
          <a:p>
            <a:pPr marL="0" indent="0">
              <a:spcBef>
                <a:spcPts val="0"/>
              </a:spcBef>
              <a:buFont typeface="Arial"/>
              <a:buNone/>
            </a:pPr>
            <a:endParaRPr lang="en-US" sz="1100" dirty="0">
              <a:latin typeface="+mj-lt"/>
            </a:endParaRPr>
          </a:p>
          <a:p>
            <a:pPr fontAlgn="base">
              <a:spcBef>
                <a:spcPts val="0"/>
              </a:spcBef>
            </a:pPr>
            <a:r>
              <a:rPr lang="en-US" sz="1800" dirty="0">
                <a:solidFill>
                  <a:srgbClr val="000000"/>
                </a:solidFill>
                <a:latin typeface="+mj-lt"/>
              </a:rPr>
              <a:t>if device has multiple users, each of them has  his own isolated external storage which means if there are a guest mode, and we are hosting our data is not visible to hosts for a security reason</a:t>
            </a:r>
          </a:p>
          <a:p>
            <a:pPr fontAlgn="base">
              <a:spcBef>
                <a:spcPts val="0"/>
              </a:spcBef>
            </a:pPr>
            <a:r>
              <a:rPr lang="en-US" sz="1800" dirty="0">
                <a:solidFill>
                  <a:srgbClr val="000000"/>
                </a:solidFill>
                <a:latin typeface="+mj-lt"/>
              </a:rPr>
              <a:t>if there are multiple external storage directories, this directory represent the primary external storage that user will interact with.</a:t>
            </a:r>
          </a:p>
          <a:p>
            <a:pPr fontAlgn="base">
              <a:spcBef>
                <a:spcPts val="0"/>
              </a:spcBef>
            </a:pPr>
            <a:r>
              <a:rPr lang="en-US" sz="1800" dirty="0">
                <a:solidFill>
                  <a:srgbClr val="000000"/>
                </a:solidFill>
                <a:latin typeface="+mj-lt"/>
              </a:rPr>
              <a:t>don’t use the top-level directory directly in order to keep organized files (avoid placing files outside of directories to avoid problems recognizing the file belonging to an app)</a:t>
            </a:r>
          </a:p>
          <a:p>
            <a:pPr marL="0" indent="0">
              <a:buFont typeface="Arial"/>
              <a:buNone/>
            </a:pPr>
            <a:endParaRPr lang="en-US" sz="1800" dirty="0">
              <a:latin typeface="+mj-lt"/>
            </a:endParaRPr>
          </a:p>
        </p:txBody>
      </p:sp>
    </p:spTree>
    <p:extLst>
      <p:ext uri="{BB962C8B-B14F-4D97-AF65-F5344CB8AC3E}">
        <p14:creationId xmlns:p14="http://schemas.microsoft.com/office/powerpoint/2010/main" val="3669000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D26F49-3E2B-0AC3-A69A-1026C8BCF343}"/>
              </a:ext>
            </a:extLst>
          </p:cNvPr>
          <p:cNvSpPr>
            <a:spLocks noGrp="1"/>
          </p:cNvSpPr>
          <p:nvPr>
            <p:ph type="title"/>
          </p:nvPr>
        </p:nvSpPr>
        <p:spPr/>
        <p:txBody>
          <a:bodyPr/>
          <a:lstStyle/>
          <a:p>
            <a:r>
              <a:rPr lang="en-US" dirty="0"/>
              <a:t>Methods</a:t>
            </a:r>
          </a:p>
        </p:txBody>
      </p:sp>
      <p:grpSp>
        <p:nvGrpSpPr>
          <p:cNvPr id="3" name="Gruppo 2">
            <a:extLst>
              <a:ext uri="{FF2B5EF4-FFF2-40B4-BE49-F238E27FC236}">
                <a16:creationId xmlns:a16="http://schemas.microsoft.com/office/drawing/2014/main" id="{B206CDA2-4A37-0AA3-4B74-506D6EA94A1E}"/>
              </a:ext>
            </a:extLst>
          </p:cNvPr>
          <p:cNvGrpSpPr/>
          <p:nvPr/>
        </p:nvGrpSpPr>
        <p:grpSpPr>
          <a:xfrm>
            <a:off x="874447" y="2516754"/>
            <a:ext cx="10707953" cy="4186520"/>
            <a:chOff x="742636" y="1745513"/>
            <a:chExt cx="11106959" cy="4889014"/>
          </a:xfrm>
        </p:grpSpPr>
        <p:sp>
          <p:nvSpPr>
            <p:cNvPr id="4" name="Rettangolo con angoli arrotondati 3">
              <a:extLst>
                <a:ext uri="{FF2B5EF4-FFF2-40B4-BE49-F238E27FC236}">
                  <a16:creationId xmlns:a16="http://schemas.microsoft.com/office/drawing/2014/main" id="{8D5481F8-2F0C-BD02-A0BA-B0514DAAA063}"/>
                </a:ext>
              </a:extLst>
            </p:cNvPr>
            <p:cNvSpPr/>
            <p:nvPr/>
          </p:nvSpPr>
          <p:spPr>
            <a:xfrm>
              <a:off x="4499059" y="1745513"/>
              <a:ext cx="3390900" cy="625509"/>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i="0" u="none" strike="noStrike" dirty="0">
                  <a:solidFill>
                    <a:srgbClr val="E85318"/>
                  </a:solidFill>
                  <a:effectLst/>
                </a:rPr>
                <a:t>getExternalStorageDirectory()</a:t>
              </a:r>
              <a:endParaRPr lang="en-US" sz="1600" dirty="0">
                <a:solidFill>
                  <a:srgbClr val="E85318"/>
                </a:solidFill>
              </a:endParaRPr>
            </a:p>
          </p:txBody>
        </p:sp>
        <p:sp>
          <p:nvSpPr>
            <p:cNvPr id="5" name="Rettangolo con angoli arrotondati 4">
              <a:extLst>
                <a:ext uri="{FF2B5EF4-FFF2-40B4-BE49-F238E27FC236}">
                  <a16:creationId xmlns:a16="http://schemas.microsoft.com/office/drawing/2014/main" id="{C0C1A12E-52A7-DB9C-3ED9-A5F412F814CD}"/>
                </a:ext>
              </a:extLst>
            </p:cNvPr>
            <p:cNvSpPr/>
            <p:nvPr/>
          </p:nvSpPr>
          <p:spPr>
            <a:xfrm>
              <a:off x="742636" y="2963841"/>
              <a:ext cx="4076532" cy="3194901"/>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i="0" u="none" strike="noStrike" dirty="0">
                  <a:solidFill>
                    <a:srgbClr val="E85318"/>
                  </a:solidFill>
                  <a:effectLst/>
                  <a:latin typeface="+mj-lt"/>
                </a:rPr>
                <a:t>getExternalStorageFilesDir(String type)</a:t>
              </a:r>
            </a:p>
            <a:p>
              <a:pPr algn="ctr"/>
              <a:endParaRPr lang="en-US" sz="1000" b="1" i="0" u="none" strike="noStrike" dirty="0">
                <a:solidFill>
                  <a:schemeClr val="tx1"/>
                </a:solidFill>
                <a:effectLst/>
                <a:latin typeface="+mj-lt"/>
              </a:endParaRPr>
            </a:p>
            <a:p>
              <a:pPr marL="171450" indent="-171450">
                <a:buFont typeface="Arial" panose="020B0604020202020204" pitchFamily="34" charset="0"/>
                <a:buChar char="•"/>
              </a:pPr>
              <a:r>
                <a:rPr lang="en-US" sz="1000" dirty="0">
                  <a:solidFill>
                    <a:schemeClr val="tx1"/>
                  </a:solidFill>
                  <a:latin typeface="+mj-lt"/>
                </a:rPr>
                <a:t>Is used to</a:t>
              </a:r>
              <a:r>
                <a:rPr lang="en-US" sz="1000" i="0" u="none" strike="noStrike" dirty="0">
                  <a:solidFill>
                    <a:schemeClr val="tx1"/>
                  </a:solidFill>
                  <a:effectLst/>
                  <a:latin typeface="+mj-lt"/>
                </a:rPr>
                <a:t> store private files into External Storage</a:t>
              </a:r>
              <a:r>
                <a:rPr lang="en-US" sz="1000" dirty="0">
                  <a:solidFill>
                    <a:schemeClr val="tx1"/>
                  </a:solidFill>
                  <a:latin typeface="+mj-lt"/>
                </a:rPr>
                <a:t>.</a:t>
              </a:r>
              <a:endParaRPr lang="en-US" sz="1000" b="1" i="0" u="none" strike="noStrike" dirty="0">
                <a:solidFill>
                  <a:schemeClr val="tx1"/>
                </a:solidFill>
                <a:effectLst/>
                <a:latin typeface="+mj-lt"/>
              </a:endParaRPr>
            </a:p>
            <a:p>
              <a:pPr marL="171450" indent="-171450">
                <a:buFont typeface="Arial" panose="020B0604020202020204" pitchFamily="34" charset="0"/>
                <a:buChar char="•"/>
              </a:pPr>
              <a:r>
                <a:rPr lang="en-US" sz="1000" dirty="0">
                  <a:solidFill>
                    <a:schemeClr val="tx1"/>
                  </a:solidFill>
                  <a:latin typeface="+mj-lt"/>
                </a:rPr>
                <a:t>C</a:t>
              </a:r>
              <a:r>
                <a:rPr lang="en-US" sz="1000" i="0" u="none" strike="noStrike" dirty="0">
                  <a:solidFill>
                    <a:schemeClr val="tx1"/>
                  </a:solidFill>
                  <a:effectLst/>
                  <a:latin typeface="+mj-lt"/>
                </a:rPr>
                <a:t>reate files specific to our app that are removed when our app is uninstalled.</a:t>
              </a:r>
            </a:p>
            <a:p>
              <a:pPr marL="171450" indent="-171450">
                <a:spcBef>
                  <a:spcPts val="0"/>
                </a:spcBef>
                <a:buFont typeface="Arial" panose="020B0604020202020204" pitchFamily="34" charset="0"/>
                <a:buChar char="•"/>
              </a:pPr>
              <a:r>
                <a:rPr lang="en-US" sz="1000" dirty="0">
                  <a:solidFill>
                    <a:schemeClr val="tx1"/>
                  </a:solidFill>
                  <a:latin typeface="+mj-lt"/>
                </a:rPr>
                <a:t>P</a:t>
              </a:r>
              <a:r>
                <a:rPr lang="en-US" sz="1000" b="0" i="0" u="none" strike="noStrike" dirty="0">
                  <a:solidFill>
                    <a:schemeClr val="tx1"/>
                  </a:solidFill>
                  <a:effectLst/>
                  <a:latin typeface="+mj-lt"/>
                </a:rPr>
                <a:t>rivate files must place with this method, after the app is uninstalled, the system will take care of deleting those files.</a:t>
              </a:r>
            </a:p>
            <a:p>
              <a:pPr>
                <a:spcBef>
                  <a:spcPts val="0"/>
                </a:spcBef>
              </a:pPr>
              <a:endParaRPr lang="en-US" sz="1000" b="0" i="1" u="none" strike="noStrike" dirty="0">
                <a:solidFill>
                  <a:schemeClr val="tx1"/>
                </a:solidFill>
                <a:effectLst/>
                <a:latin typeface="+mj-lt"/>
              </a:endParaRPr>
            </a:p>
            <a:p>
              <a:pPr>
                <a:spcBef>
                  <a:spcPts val="0"/>
                </a:spcBef>
              </a:pPr>
              <a:r>
                <a:rPr lang="en-US" sz="1000" b="1" u="none" strike="noStrike" dirty="0">
                  <a:solidFill>
                    <a:schemeClr val="tx1"/>
                  </a:solidFill>
                  <a:effectLst/>
                  <a:latin typeface="+mj-lt"/>
                </a:rPr>
                <a:t>Ex: File path=getExternalFilesDir(“MyApp”); </a:t>
              </a:r>
            </a:p>
            <a:p>
              <a:pPr marL="171450" indent="-171450">
                <a:spcBef>
                  <a:spcPts val="0"/>
                </a:spcBef>
                <a:buFont typeface="Arial" panose="020B0604020202020204" pitchFamily="34" charset="0"/>
                <a:buChar char="•"/>
              </a:pPr>
              <a:endParaRPr lang="en-US" sz="1000" b="0" i="0" u="none" strike="noStrike" dirty="0">
                <a:solidFill>
                  <a:schemeClr val="tx1"/>
                </a:solidFill>
                <a:effectLst/>
                <a:latin typeface="+mj-lt"/>
              </a:endParaRPr>
            </a:p>
            <a:p>
              <a:pPr marL="171450" indent="-171450">
                <a:spcBef>
                  <a:spcPts val="0"/>
                </a:spcBef>
                <a:buFont typeface="Arial" panose="020B0604020202020204" pitchFamily="34" charset="0"/>
                <a:buChar char="•"/>
              </a:pPr>
              <a:r>
                <a:rPr lang="en-US" sz="1000" b="0" i="0" u="none" strike="noStrike" dirty="0">
                  <a:solidFill>
                    <a:schemeClr val="tx1"/>
                  </a:solidFill>
                  <a:effectLst/>
                  <a:latin typeface="+mj-lt"/>
                </a:rPr>
                <a:t>It will create a folder named like the given parameter instead return null. Directories returned belong to the application (are private), they will be destroyed after the app has been uninstalled</a:t>
              </a:r>
              <a:endParaRPr lang="en-US" sz="1000" i="0" u="none" strike="noStrike" dirty="0">
                <a:solidFill>
                  <a:schemeClr val="tx1"/>
                </a:solidFill>
                <a:effectLst/>
                <a:latin typeface="+mj-lt"/>
              </a:endParaRPr>
            </a:p>
            <a:p>
              <a:pPr marL="285750" indent="-285750">
                <a:buFont typeface="Arial" panose="020B0604020202020204" pitchFamily="34" charset="0"/>
                <a:buChar char="•"/>
              </a:pPr>
              <a:endParaRPr lang="en-US" sz="1100" i="0" u="none" strike="noStrike" dirty="0">
                <a:solidFill>
                  <a:schemeClr val="bg1">
                    <a:lumMod val="50000"/>
                  </a:schemeClr>
                </a:solidFill>
                <a:effectLst/>
                <a:latin typeface="Arial" panose="020B0604020202020204" pitchFamily="34" charset="0"/>
              </a:endParaRPr>
            </a:p>
          </p:txBody>
        </p:sp>
        <p:sp>
          <p:nvSpPr>
            <p:cNvPr id="7" name="Rettangolo con angoli arrotondati 6">
              <a:extLst>
                <a:ext uri="{FF2B5EF4-FFF2-40B4-BE49-F238E27FC236}">
                  <a16:creationId xmlns:a16="http://schemas.microsoft.com/office/drawing/2014/main" id="{53EA747A-8F28-7F77-ADEF-CB67F8F15A1B}"/>
                </a:ext>
              </a:extLst>
            </p:cNvPr>
            <p:cNvSpPr/>
            <p:nvPr/>
          </p:nvSpPr>
          <p:spPr>
            <a:xfrm>
              <a:off x="7021923" y="2511056"/>
              <a:ext cx="4827672" cy="4123471"/>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00" b="1" i="0" u="none" strike="noStrike" dirty="0">
                <a:solidFill>
                  <a:schemeClr val="bg1">
                    <a:lumMod val="50000"/>
                  </a:schemeClr>
                </a:solidFill>
                <a:effectLst/>
                <a:latin typeface="+mj-lt"/>
              </a:endParaRPr>
            </a:p>
            <a:p>
              <a:pPr algn="ctr"/>
              <a:r>
                <a:rPr lang="en-US" sz="1400" b="1" i="0" u="none" strike="noStrike" dirty="0">
                  <a:solidFill>
                    <a:srgbClr val="E85318"/>
                  </a:solidFill>
                  <a:effectLst/>
                  <a:latin typeface="+mj-lt"/>
                </a:rPr>
                <a:t>getExternalStoragePublicDirectory(String type)</a:t>
              </a:r>
              <a:endParaRPr lang="en-US" sz="1400" b="1" dirty="0">
                <a:solidFill>
                  <a:srgbClr val="E85318"/>
                </a:solidFill>
                <a:latin typeface="+mj-lt"/>
              </a:endParaRPr>
            </a:p>
            <a:p>
              <a:pPr algn="ctr"/>
              <a:endParaRPr lang="en-US" sz="1000" b="1" i="0" u="none" strike="noStrike" dirty="0">
                <a:solidFill>
                  <a:schemeClr val="tx1"/>
                </a:solidFill>
                <a:effectLst/>
                <a:latin typeface="+mj-lt"/>
              </a:endParaRPr>
            </a:p>
            <a:p>
              <a:pPr marL="171450" indent="-171450">
                <a:buFont typeface="Arial" panose="020B0604020202020204" pitchFamily="34" charset="0"/>
                <a:buChar char="•"/>
              </a:pPr>
              <a:r>
                <a:rPr lang="en-US" sz="1000" i="0" u="none" strike="noStrike" dirty="0">
                  <a:solidFill>
                    <a:schemeClr val="tx1"/>
                  </a:solidFill>
                  <a:effectLst/>
                  <a:latin typeface="+mj-lt"/>
                </a:rPr>
                <a:t>Get a top-level shared/external storage directory for placing files of a particular type.</a:t>
              </a:r>
            </a:p>
            <a:p>
              <a:r>
                <a:rPr lang="en-US" sz="1000" i="0" u="none" strike="noStrike" dirty="0">
                  <a:solidFill>
                    <a:schemeClr val="tx1"/>
                  </a:solidFill>
                  <a:effectLst/>
                  <a:latin typeface="+mj-lt"/>
                </a:rPr>
                <a:t> </a:t>
              </a:r>
              <a:endParaRPr lang="en-US" sz="1000" dirty="0">
                <a:solidFill>
                  <a:schemeClr val="tx1"/>
                </a:solidFill>
                <a:latin typeface="+mj-lt"/>
              </a:endParaRPr>
            </a:p>
            <a:p>
              <a:pPr marL="171450" indent="-171450">
                <a:buFont typeface="Arial" panose="020B0604020202020204" pitchFamily="34" charset="0"/>
                <a:buChar char="•"/>
              </a:pPr>
              <a:r>
                <a:rPr lang="en-US" sz="1000" dirty="0">
                  <a:solidFill>
                    <a:schemeClr val="tx1"/>
                  </a:solidFill>
                  <a:latin typeface="+mj-lt"/>
                </a:rPr>
                <a:t>Where user will </a:t>
              </a:r>
              <a:r>
                <a:rPr lang="en-US" sz="1000" i="0" u="none" strike="noStrike" dirty="0">
                  <a:solidFill>
                    <a:schemeClr val="tx1"/>
                  </a:solidFill>
                  <a:effectLst/>
                  <a:latin typeface="+mj-lt"/>
                </a:rPr>
                <a:t>typically place and manage their own files, so we should be careful about what we put here to ensure they don't erase their or our files.</a:t>
              </a:r>
            </a:p>
            <a:p>
              <a:endParaRPr lang="en-US" sz="1000" i="0" u="none" strike="noStrike" dirty="0">
                <a:solidFill>
                  <a:schemeClr val="tx1"/>
                </a:solidFill>
                <a:effectLst/>
                <a:latin typeface="+mj-lt"/>
              </a:endParaRPr>
            </a:p>
            <a:p>
              <a:pPr marL="171450" indent="-171450" rtl="0" fontAlgn="base">
                <a:spcBef>
                  <a:spcPts val="0"/>
                </a:spcBef>
                <a:spcAft>
                  <a:spcPts val="0"/>
                </a:spcAft>
                <a:buFont typeface="Arial" panose="020B0604020202020204" pitchFamily="34" charset="0"/>
                <a:buChar char="•"/>
              </a:pPr>
              <a:r>
                <a:rPr lang="en-US" sz="1000" b="0" i="0" u="none" strike="noStrike" dirty="0">
                  <a:solidFill>
                    <a:schemeClr val="tx1"/>
                  </a:solidFill>
                  <a:effectLst/>
                  <a:latin typeface="+mj-lt"/>
                </a:rPr>
                <a:t>On devices with multiple users, each user has their own isolated external storage</a:t>
              </a:r>
            </a:p>
            <a:p>
              <a:pPr marL="171450" indent="-171450" rtl="0" fontAlgn="base">
                <a:spcBef>
                  <a:spcPts val="0"/>
                </a:spcBef>
                <a:spcAft>
                  <a:spcPts val="0"/>
                </a:spcAft>
                <a:buFont typeface="Arial" panose="020B0604020202020204" pitchFamily="34" charset="0"/>
                <a:buChar char="•"/>
              </a:pPr>
              <a:endParaRPr lang="en-US" sz="1000" b="0" i="0" u="none" strike="noStrike" dirty="0">
                <a:solidFill>
                  <a:schemeClr val="tx1"/>
                </a:solidFill>
                <a:effectLst/>
                <a:latin typeface="+mj-lt"/>
              </a:endParaRPr>
            </a:p>
            <a:p>
              <a:pPr marL="171450" indent="-171450" rtl="0" fontAlgn="base">
                <a:spcBef>
                  <a:spcPts val="0"/>
                </a:spcBef>
                <a:spcAft>
                  <a:spcPts val="0"/>
                </a:spcAft>
                <a:buFont typeface="Arial" panose="020B0604020202020204" pitchFamily="34" charset="0"/>
                <a:buChar char="•"/>
              </a:pPr>
              <a:r>
                <a:rPr lang="en-US" sz="1000" b="0" i="0" u="none" strike="noStrike" dirty="0">
                  <a:solidFill>
                    <a:schemeClr val="tx1"/>
                  </a:solidFill>
                  <a:effectLst/>
                  <a:latin typeface="+mj-lt"/>
                </a:rPr>
                <a:t>Applications only have access to the external storage for the currently active user.</a:t>
              </a:r>
              <a:endParaRPr lang="en-US" sz="1000" i="0" u="none" strike="noStrike" dirty="0">
                <a:solidFill>
                  <a:schemeClr val="tx1"/>
                </a:solidFill>
                <a:effectLst/>
                <a:latin typeface="+mj-lt"/>
              </a:endParaRPr>
            </a:p>
            <a:p>
              <a:r>
                <a:rPr lang="en-US" sz="1000" i="0" u="none" strike="noStrike" dirty="0">
                  <a:solidFill>
                    <a:schemeClr val="tx1"/>
                  </a:solidFill>
                  <a:effectLst/>
                  <a:latin typeface="+mj-lt"/>
                </a:rPr>
                <a:t>Currently the method has been deprecated you can use it through the Environment class.</a:t>
              </a:r>
              <a:r>
                <a:rPr lang="en-US" sz="1000" dirty="0">
                  <a:solidFill>
                    <a:schemeClr val="tx1"/>
                  </a:solidFill>
                  <a:latin typeface="+mj-lt"/>
                </a:rPr>
                <a:t> To access a specific public folder, you must use Environment’s Fields </a:t>
              </a:r>
              <a:r>
                <a:rPr lang="en-US" sz="1000" i="0" u="none" strike="noStrike" dirty="0">
                  <a:solidFill>
                    <a:schemeClr val="tx1"/>
                  </a:solidFill>
                  <a:effectLst/>
                  <a:latin typeface="+mj-lt"/>
                </a:rPr>
                <a:t>such as </a:t>
              </a:r>
              <a:r>
                <a:rPr lang="en-US" sz="900" b="1" i="0" u="none" strike="noStrike" dirty="0">
                  <a:solidFill>
                    <a:schemeClr val="tx1"/>
                  </a:solidFill>
                  <a:effectLst/>
                  <a:latin typeface="Arial" panose="020B0604020202020204" pitchFamily="34" charset="0"/>
                </a:rPr>
                <a:t>DIRECTORY_DOWNLOADS </a:t>
              </a:r>
              <a:r>
                <a:rPr lang="en-US" sz="900" i="0" u="none" strike="noStrike" dirty="0">
                  <a:solidFill>
                    <a:schemeClr val="tx1"/>
                  </a:solidFill>
                  <a:effectLst/>
                  <a:latin typeface="Arial" panose="020B0604020202020204" pitchFamily="34" charset="0"/>
                </a:rPr>
                <a:t>or </a:t>
              </a:r>
              <a:r>
                <a:rPr lang="en-US" sz="900" i="0" u="none" strike="noStrike" dirty="0">
                  <a:solidFill>
                    <a:schemeClr val="tx1"/>
                  </a:solidFill>
                  <a:effectLst/>
                  <a:latin typeface="Arial" panose="020B0604020202020204" pitchFamily="34" charset="0"/>
                  <a:hlinkClick r:id="rId2"/>
                </a:rPr>
                <a:t>See other Fields</a:t>
              </a:r>
              <a:r>
                <a:rPr lang="en-US" sz="900" i="0" u="none" strike="noStrike" dirty="0">
                  <a:solidFill>
                    <a:schemeClr val="tx1"/>
                  </a:solidFill>
                  <a:effectLst/>
                  <a:latin typeface="Arial" panose="020B0604020202020204" pitchFamily="34" charset="0"/>
                </a:rPr>
                <a:t>.</a:t>
              </a:r>
            </a:p>
            <a:p>
              <a:endParaRPr lang="en-US" sz="900" i="0" u="none" strike="noStrike" dirty="0">
                <a:solidFill>
                  <a:schemeClr val="tx1"/>
                </a:solidFill>
                <a:effectLst/>
                <a:latin typeface="Arial" panose="020B0604020202020204" pitchFamily="34" charset="0"/>
              </a:endParaRPr>
            </a:p>
            <a:p>
              <a:pPr marL="0" indent="0">
                <a:buNone/>
              </a:pPr>
              <a:r>
                <a:rPr lang="en-US" sz="900" dirty="0">
                  <a:solidFill>
                    <a:srgbClr val="000000"/>
                  </a:solidFill>
                  <a:latin typeface="Arial" panose="020B0604020202020204" pitchFamily="34" charset="0"/>
                </a:rPr>
                <a:t>E</a:t>
              </a:r>
              <a:r>
                <a:rPr lang="en-US" sz="900" b="0" i="0" u="none" strike="noStrike" dirty="0">
                  <a:solidFill>
                    <a:srgbClr val="000000"/>
                  </a:solidFill>
                  <a:effectLst/>
                  <a:latin typeface="Arial" panose="020B0604020202020204" pitchFamily="34" charset="0"/>
                </a:rPr>
                <a:t>ach parameter gives a reference that point to a specific directory inside external storage.</a:t>
              </a:r>
              <a:r>
                <a:rPr lang="en-US" sz="800" i="0" u="none" strike="noStrike" dirty="0">
                  <a:solidFill>
                    <a:srgbClr val="000000"/>
                  </a:solidFill>
                  <a:latin typeface="Arial" panose="020B0604020202020204" pitchFamily="34" charset="0"/>
                </a:rPr>
                <a:t> </a:t>
              </a:r>
              <a:r>
                <a:rPr lang="en-US" sz="900" dirty="0">
                  <a:solidFill>
                    <a:srgbClr val="000000"/>
                  </a:solidFill>
                  <a:latin typeface="Arial" panose="020B0604020202020204" pitchFamily="34" charset="0"/>
                </a:rPr>
                <a:t>I</a:t>
              </a:r>
              <a:r>
                <a:rPr lang="en-US" sz="900" b="0" i="0" u="none" strike="noStrike" dirty="0">
                  <a:solidFill>
                    <a:srgbClr val="000000"/>
                  </a:solidFill>
                  <a:effectLst/>
                  <a:latin typeface="Arial" panose="020B0604020202020204" pitchFamily="34" charset="0"/>
                </a:rPr>
                <a:t>f type is not null, the returned file will be a path to a </a:t>
              </a:r>
            </a:p>
            <a:p>
              <a:pPr marL="0" indent="0">
                <a:buNone/>
              </a:pPr>
              <a:r>
                <a:rPr lang="en-US" sz="900" b="0" i="0" u="none" strike="noStrike" dirty="0">
                  <a:solidFill>
                    <a:srgbClr val="000000"/>
                  </a:solidFill>
                  <a:effectLst/>
                  <a:latin typeface="Arial" panose="020B0604020202020204" pitchFamily="34" charset="0"/>
                </a:rPr>
                <a:t>sub-directory of the given type.</a:t>
              </a:r>
              <a:endParaRPr lang="en-US" sz="800" dirty="0"/>
            </a:p>
            <a:p>
              <a:endParaRPr lang="en-US" sz="900" i="0" u="none" strike="noStrike" dirty="0">
                <a:solidFill>
                  <a:schemeClr val="tx1"/>
                </a:solidFill>
                <a:effectLst/>
                <a:latin typeface="Arial" panose="020B0604020202020204" pitchFamily="34" charset="0"/>
              </a:endParaRPr>
            </a:p>
            <a:p>
              <a:endParaRPr lang="en-US" sz="1000" i="0" u="none" strike="noStrike" dirty="0">
                <a:solidFill>
                  <a:schemeClr val="tx1"/>
                </a:solidFill>
                <a:effectLst/>
                <a:latin typeface="+mj-lt"/>
              </a:endParaRPr>
            </a:p>
          </p:txBody>
        </p:sp>
      </p:grpSp>
      <p:sp>
        <p:nvSpPr>
          <p:cNvPr id="10" name="CasellaDiTesto 9">
            <a:extLst>
              <a:ext uri="{FF2B5EF4-FFF2-40B4-BE49-F238E27FC236}">
                <a16:creationId xmlns:a16="http://schemas.microsoft.com/office/drawing/2014/main" id="{82545B86-0B9F-68C2-EEA0-27FE53B0D9B8}"/>
              </a:ext>
            </a:extLst>
          </p:cNvPr>
          <p:cNvSpPr txBox="1"/>
          <p:nvPr/>
        </p:nvSpPr>
        <p:spPr>
          <a:xfrm>
            <a:off x="678537" y="1546759"/>
            <a:ext cx="10903863" cy="646331"/>
          </a:xfrm>
          <a:prstGeom prst="rect">
            <a:avLst/>
          </a:prstGeom>
          <a:noFill/>
        </p:spPr>
        <p:txBody>
          <a:bodyPr wrap="square">
            <a:spAutoFit/>
          </a:bodyPr>
          <a:lstStyle/>
          <a:p>
            <a:r>
              <a:rPr lang="en-US" dirty="0"/>
              <a:t>As mentioned before the </a:t>
            </a:r>
            <a:r>
              <a:rPr lang="en-US" i="1" dirty="0" err="1"/>
              <a:t>getExternalStorageDirectory</a:t>
            </a:r>
            <a:r>
              <a:rPr lang="en-US" i="1" dirty="0"/>
              <a:t>() </a:t>
            </a:r>
            <a:r>
              <a:rPr lang="en-US" dirty="0"/>
              <a:t>method has been deprecated and divided into two distinct methods for writing and reading private or public files</a:t>
            </a:r>
          </a:p>
        </p:txBody>
      </p:sp>
      <p:cxnSp>
        <p:nvCxnSpPr>
          <p:cNvPr id="14" name="Connettore curvo 13">
            <a:extLst>
              <a:ext uri="{FF2B5EF4-FFF2-40B4-BE49-F238E27FC236}">
                <a16:creationId xmlns:a16="http://schemas.microsoft.com/office/drawing/2014/main" id="{5AE1CCF9-FC10-5B01-BB46-8B7F24A26393}"/>
              </a:ext>
            </a:extLst>
          </p:cNvPr>
          <p:cNvCxnSpPr>
            <a:cxnSpLocks/>
            <a:stCxn id="5" idx="0"/>
            <a:endCxn id="4" idx="1"/>
          </p:cNvCxnSpPr>
          <p:nvPr/>
        </p:nvCxnSpPr>
        <p:spPr>
          <a:xfrm rot="5400000" flipH="1" flipV="1">
            <a:off x="3279982" y="2344080"/>
            <a:ext cx="775453" cy="1656434"/>
          </a:xfrm>
          <a:prstGeom prst="curvedConnector2">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Connettore curvo 17">
            <a:extLst>
              <a:ext uri="{FF2B5EF4-FFF2-40B4-BE49-F238E27FC236}">
                <a16:creationId xmlns:a16="http://schemas.microsoft.com/office/drawing/2014/main" id="{3B7E309A-9766-DFF5-56DB-71E771B0CC56}"/>
              </a:ext>
            </a:extLst>
          </p:cNvPr>
          <p:cNvCxnSpPr>
            <a:cxnSpLocks/>
            <a:stCxn id="7" idx="0"/>
            <a:endCxn id="4" idx="3"/>
          </p:cNvCxnSpPr>
          <p:nvPr/>
        </p:nvCxnSpPr>
        <p:spPr>
          <a:xfrm rot="16200000" flipV="1">
            <a:off x="8316282" y="2233300"/>
            <a:ext cx="387727" cy="1490268"/>
          </a:xfrm>
          <a:prstGeom prst="curvedConnector2">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48284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0046C9-059E-9105-FC96-648C0DD2AFB3}"/>
              </a:ext>
            </a:extLst>
          </p:cNvPr>
          <p:cNvSpPr>
            <a:spLocks noGrp="1"/>
          </p:cNvSpPr>
          <p:nvPr>
            <p:ph type="title"/>
          </p:nvPr>
        </p:nvSpPr>
        <p:spPr/>
        <p:txBody>
          <a:bodyPr/>
          <a:lstStyle/>
          <a:p>
            <a:r>
              <a:rPr lang="en-US" dirty="0"/>
              <a:t>Example</a:t>
            </a:r>
          </a:p>
        </p:txBody>
      </p:sp>
      <p:sp>
        <p:nvSpPr>
          <p:cNvPr id="3" name="Segnaposto contenuto 2">
            <a:extLst>
              <a:ext uri="{FF2B5EF4-FFF2-40B4-BE49-F238E27FC236}">
                <a16:creationId xmlns:a16="http://schemas.microsoft.com/office/drawing/2014/main" id="{16CD1B6E-5ED0-E4A1-9B90-4B75B470E5C7}"/>
              </a:ext>
            </a:extLst>
          </p:cNvPr>
          <p:cNvSpPr>
            <a:spLocks noGrp="1"/>
          </p:cNvSpPr>
          <p:nvPr>
            <p:ph idx="1"/>
          </p:nvPr>
        </p:nvSpPr>
        <p:spPr>
          <a:xfrm>
            <a:off x="609600" y="1600202"/>
            <a:ext cx="10972800" cy="1143000"/>
          </a:xfrm>
        </p:spPr>
        <p:txBody>
          <a:bodyPr>
            <a:normAutofit/>
          </a:bodyPr>
          <a:lstStyle/>
          <a:p>
            <a:pPr marL="0" indent="0">
              <a:buNone/>
            </a:pPr>
            <a:r>
              <a:rPr lang="en-US" sz="2200" dirty="0"/>
              <a:t>Considering the previously developed application, but this time we use a file to save the credentials that will be inserted. Let’s see a possible implementation using internal memory.</a:t>
            </a:r>
          </a:p>
        </p:txBody>
      </p:sp>
      <p:grpSp>
        <p:nvGrpSpPr>
          <p:cNvPr id="50" name="Gruppo 49">
            <a:extLst>
              <a:ext uri="{FF2B5EF4-FFF2-40B4-BE49-F238E27FC236}">
                <a16:creationId xmlns:a16="http://schemas.microsoft.com/office/drawing/2014/main" id="{CDA57D9E-FF4C-6BBE-4C5D-5626347D6AF5}"/>
              </a:ext>
            </a:extLst>
          </p:cNvPr>
          <p:cNvGrpSpPr/>
          <p:nvPr/>
        </p:nvGrpSpPr>
        <p:grpSpPr>
          <a:xfrm>
            <a:off x="1527067" y="2439033"/>
            <a:ext cx="9137866" cy="4013198"/>
            <a:chOff x="1499917" y="2654933"/>
            <a:chExt cx="9137866" cy="4013198"/>
          </a:xfrm>
        </p:grpSpPr>
        <p:grpSp>
          <p:nvGrpSpPr>
            <p:cNvPr id="47" name="Gruppo 46">
              <a:extLst>
                <a:ext uri="{FF2B5EF4-FFF2-40B4-BE49-F238E27FC236}">
                  <a16:creationId xmlns:a16="http://schemas.microsoft.com/office/drawing/2014/main" id="{CF553BC6-452C-D7CD-75F8-86787C299175}"/>
                </a:ext>
              </a:extLst>
            </p:cNvPr>
            <p:cNvGrpSpPr/>
            <p:nvPr/>
          </p:nvGrpSpPr>
          <p:grpSpPr>
            <a:xfrm>
              <a:off x="3385173" y="2743202"/>
              <a:ext cx="7252610" cy="3924929"/>
              <a:chOff x="3685907" y="2743202"/>
              <a:chExt cx="7252610" cy="3924929"/>
            </a:xfrm>
          </p:grpSpPr>
          <p:pic>
            <p:nvPicPr>
              <p:cNvPr id="16" name="Immagine 15">
                <a:extLst>
                  <a:ext uri="{FF2B5EF4-FFF2-40B4-BE49-F238E27FC236}">
                    <a16:creationId xmlns:a16="http://schemas.microsoft.com/office/drawing/2014/main" id="{FE1FDA2D-7243-8F52-2210-DD31FF93C82F}"/>
                  </a:ext>
                </a:extLst>
              </p:cNvPr>
              <p:cNvPicPr>
                <a:picLocks noChangeAspect="1"/>
              </p:cNvPicPr>
              <p:nvPr/>
            </p:nvPicPr>
            <p:blipFill rotWithShape="1">
              <a:blip r:embed="rId3">
                <a:extLst>
                  <a:ext uri="{28A0092B-C50C-407E-A947-70E740481C1C}">
                    <a14:useLocalDpi xmlns:a14="http://schemas.microsoft.com/office/drawing/2010/main" val="0"/>
                  </a:ext>
                </a:extLst>
              </a:blip>
              <a:srcRect t="3809"/>
              <a:stretch/>
            </p:blipFill>
            <p:spPr>
              <a:xfrm>
                <a:off x="9165959" y="2743202"/>
                <a:ext cx="1772558" cy="3924929"/>
              </a:xfrm>
              <a:prstGeom prst="rect">
                <a:avLst/>
              </a:prstGeom>
              <a:ln>
                <a:solidFill>
                  <a:schemeClr val="tx1"/>
                </a:solidFill>
              </a:ln>
            </p:spPr>
          </p:pic>
          <p:pic>
            <p:nvPicPr>
              <p:cNvPr id="19" name="Immagine 18">
                <a:extLst>
                  <a:ext uri="{FF2B5EF4-FFF2-40B4-BE49-F238E27FC236}">
                    <a16:creationId xmlns:a16="http://schemas.microsoft.com/office/drawing/2014/main" id="{B0A6958E-27E0-5875-4D59-8D3705BC9E77}"/>
                  </a:ext>
                </a:extLst>
              </p:cNvPr>
              <p:cNvPicPr>
                <a:picLocks noChangeAspect="1"/>
              </p:cNvPicPr>
              <p:nvPr/>
            </p:nvPicPr>
            <p:blipFill>
              <a:blip r:embed="rId4"/>
              <a:stretch>
                <a:fillRect/>
              </a:stretch>
            </p:blipFill>
            <p:spPr>
              <a:xfrm>
                <a:off x="4170698" y="3669452"/>
                <a:ext cx="4400501" cy="1588346"/>
              </a:xfrm>
              <a:prstGeom prst="rect">
                <a:avLst/>
              </a:prstGeom>
            </p:spPr>
          </p:pic>
          <p:cxnSp>
            <p:nvCxnSpPr>
              <p:cNvPr id="21" name="Connettore a gomito 20">
                <a:extLst>
                  <a:ext uri="{FF2B5EF4-FFF2-40B4-BE49-F238E27FC236}">
                    <a16:creationId xmlns:a16="http://schemas.microsoft.com/office/drawing/2014/main" id="{7E000446-5D86-FECF-A086-EF4AA49E33AE}"/>
                  </a:ext>
                </a:extLst>
              </p:cNvPr>
              <p:cNvCxnSpPr>
                <a:cxnSpLocks/>
                <a:endCxn id="19" idx="0"/>
              </p:cNvCxnSpPr>
              <p:nvPr/>
            </p:nvCxnSpPr>
            <p:spPr>
              <a:xfrm rot="10800000" flipV="1">
                <a:off x="6370949" y="3251198"/>
                <a:ext cx="2795010" cy="418253"/>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Connettore a gomito 27">
                <a:extLst>
                  <a:ext uri="{FF2B5EF4-FFF2-40B4-BE49-F238E27FC236}">
                    <a16:creationId xmlns:a16="http://schemas.microsoft.com/office/drawing/2014/main" id="{5AB3820D-3681-5B8A-6EB4-796F1DEC21E6}"/>
                  </a:ext>
                </a:extLst>
              </p:cNvPr>
              <p:cNvCxnSpPr>
                <a:cxnSpLocks/>
                <a:endCxn id="19" idx="2"/>
              </p:cNvCxnSpPr>
              <p:nvPr/>
            </p:nvCxnSpPr>
            <p:spPr>
              <a:xfrm flipV="1">
                <a:off x="3685907" y="5257798"/>
                <a:ext cx="2685042" cy="926250"/>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grpSp>
        <p:pic>
          <p:nvPicPr>
            <p:cNvPr id="49" name="Immagine 48">
              <a:extLst>
                <a:ext uri="{FF2B5EF4-FFF2-40B4-BE49-F238E27FC236}">
                  <a16:creationId xmlns:a16="http://schemas.microsoft.com/office/drawing/2014/main" id="{C7629BC2-1339-23CF-0C65-221F9DC319F2}"/>
                </a:ext>
              </a:extLst>
            </p:cNvPr>
            <p:cNvPicPr>
              <a:picLocks noChangeAspect="1"/>
            </p:cNvPicPr>
            <p:nvPr/>
          </p:nvPicPr>
          <p:blipFill rotWithShape="1">
            <a:blip r:embed="rId5">
              <a:extLst>
                <a:ext uri="{28A0092B-C50C-407E-A947-70E740481C1C}">
                  <a14:useLocalDpi xmlns:a14="http://schemas.microsoft.com/office/drawing/2010/main" val="0"/>
                </a:ext>
              </a:extLst>
            </a:blip>
            <a:srcRect t="4005"/>
            <a:stretch/>
          </p:blipFill>
          <p:spPr>
            <a:xfrm>
              <a:off x="1499917" y="2654933"/>
              <a:ext cx="1881277" cy="4013198"/>
            </a:xfrm>
            <a:prstGeom prst="rect">
              <a:avLst/>
            </a:prstGeom>
            <a:ln>
              <a:solidFill>
                <a:schemeClr val="tx1"/>
              </a:solidFill>
            </a:ln>
          </p:spPr>
        </p:pic>
      </p:grpSp>
    </p:spTree>
    <p:extLst>
      <p:ext uri="{BB962C8B-B14F-4D97-AF65-F5344CB8AC3E}">
        <p14:creationId xmlns:p14="http://schemas.microsoft.com/office/powerpoint/2010/main" val="4075557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DE443A-A950-7B12-8827-2E42ECF60E3E}"/>
              </a:ext>
            </a:extLst>
          </p:cNvPr>
          <p:cNvSpPr>
            <a:spLocks noGrp="1"/>
          </p:cNvSpPr>
          <p:nvPr>
            <p:ph type="title"/>
          </p:nvPr>
        </p:nvSpPr>
        <p:spPr/>
        <p:txBody>
          <a:bodyPr/>
          <a:lstStyle/>
          <a:p>
            <a:r>
              <a:rPr lang="en-US" dirty="0"/>
              <a:t>Implementation: WriteActivity</a:t>
            </a:r>
          </a:p>
        </p:txBody>
      </p:sp>
      <p:sp>
        <p:nvSpPr>
          <p:cNvPr id="12" name="CasellaDiTesto 11">
            <a:extLst>
              <a:ext uri="{FF2B5EF4-FFF2-40B4-BE49-F238E27FC236}">
                <a16:creationId xmlns:a16="http://schemas.microsoft.com/office/drawing/2014/main" id="{7BF9EEDF-EBD0-F06B-D23C-396F76140217}"/>
              </a:ext>
            </a:extLst>
          </p:cNvPr>
          <p:cNvSpPr txBox="1"/>
          <p:nvPr/>
        </p:nvSpPr>
        <p:spPr>
          <a:xfrm>
            <a:off x="609600" y="1583087"/>
            <a:ext cx="5250542" cy="492442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JetBrains Mono"/>
              </a:rPr>
              <a:t>public </a:t>
            </a:r>
            <a:r>
              <a:rPr kumimoji="0" lang="en-US" altLang="en-US" sz="1200" b="1" i="0" u="none" strike="noStrike" cap="none" normalizeH="0" baseline="0" dirty="0" err="1">
                <a:ln>
                  <a:noFill/>
                </a:ln>
                <a:effectLst/>
                <a:latin typeface="JetBrains Mono"/>
              </a:rPr>
              <a:t>boolean</a:t>
            </a: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saveData</a:t>
            </a:r>
            <a:r>
              <a:rPr kumimoji="0" lang="en-US" altLang="en-US" sz="1200" b="1" i="0" u="none" strike="noStrike" cap="none" normalizeH="0" baseline="0" dirty="0">
                <a:ln>
                  <a:noFill/>
                </a:ln>
                <a:effectLst/>
                <a:latin typeface="JetBrains Mono"/>
              </a:rPr>
              <a:t>(</a:t>
            </a:r>
            <a:r>
              <a:rPr kumimoji="0" lang="en-US" altLang="en-US" sz="1200" b="1" i="0" u="none" strike="noStrike" cap="none" normalizeH="0" baseline="0" dirty="0" err="1">
                <a:ln>
                  <a:noFill/>
                </a:ln>
                <a:effectLst/>
                <a:latin typeface="JetBrains Mono"/>
              </a:rPr>
              <a:t>EditText</a:t>
            </a:r>
            <a:r>
              <a:rPr kumimoji="0" lang="en-US" altLang="en-US" sz="1200" b="1" i="0" u="none" strike="noStrike" cap="none" normalizeH="0" baseline="0" dirty="0">
                <a:ln>
                  <a:noFill/>
                </a:ln>
                <a:effectLst/>
                <a:latin typeface="JetBrains Mono"/>
              </a:rPr>
              <a:t> username, </a:t>
            </a:r>
            <a:r>
              <a:rPr kumimoji="0" lang="en-US" altLang="en-US" sz="1200" b="1" i="0" u="none" strike="noStrike" cap="none" normalizeH="0" baseline="0" dirty="0" err="1">
                <a:ln>
                  <a:noFill/>
                </a:ln>
                <a:effectLst/>
                <a:latin typeface="JetBrains Mono"/>
              </a:rPr>
              <a:t>EditText</a:t>
            </a:r>
            <a:r>
              <a:rPr kumimoji="0" lang="en-US" altLang="en-US" sz="1200" b="1" i="0" u="none" strike="noStrike" cap="none" normalizeH="0" baseline="0" dirty="0">
                <a:ln>
                  <a:noFill/>
                </a:ln>
                <a:effectLst/>
                <a:latin typeface="JetBrains Mono"/>
              </a:rPr>
              <a:t> password) {</a:t>
            </a:r>
            <a:br>
              <a:rPr kumimoji="0" lang="en-US" altLang="en-US" sz="1200" b="1" i="0" u="none" strike="noStrike" cap="none" normalizeH="0" baseline="0" dirty="0">
                <a:ln>
                  <a:noFill/>
                </a:ln>
                <a:effectLst/>
                <a:latin typeface="JetBrains Mono"/>
              </a:rPr>
            </a:b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String us=</a:t>
            </a:r>
            <a:r>
              <a:rPr kumimoji="0" lang="en-US" altLang="en-US" sz="1200" b="1" i="0" u="none" strike="noStrike" cap="none" normalizeH="0" baseline="0" dirty="0" err="1">
                <a:ln>
                  <a:noFill/>
                </a:ln>
                <a:effectLst/>
                <a:latin typeface="JetBrains Mono"/>
              </a:rPr>
              <a:t>username.getText</a:t>
            </a:r>
            <a:r>
              <a:rPr kumimoji="0" lang="en-US" altLang="en-US" sz="1200" b="1" i="0" u="none" strike="noStrike" cap="none" normalizeH="0" baseline="0" dirty="0">
                <a:ln>
                  <a:noFill/>
                </a:ln>
                <a:effectLst/>
                <a:latin typeface="JetBrains Mono"/>
              </a:rPr>
              <a:t>().</a:t>
            </a:r>
            <a:r>
              <a:rPr kumimoji="0" lang="en-US" altLang="en-US" sz="1200" b="1" i="0" u="none" strike="noStrike" cap="none" normalizeH="0" baseline="0" dirty="0" err="1">
                <a:ln>
                  <a:noFill/>
                </a:ln>
                <a:effectLst/>
                <a:latin typeface="JetBrains Mono"/>
              </a:rPr>
              <a:t>toString</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String pass=</a:t>
            </a:r>
            <a:r>
              <a:rPr kumimoji="0" lang="en-US" altLang="en-US" sz="1200" b="1" i="0" u="none" strike="noStrike" cap="none" normalizeH="0" baseline="0" dirty="0" err="1">
                <a:ln>
                  <a:noFill/>
                </a:ln>
                <a:effectLst/>
                <a:latin typeface="JetBrains Mono"/>
              </a:rPr>
              <a:t>password.getText</a:t>
            </a:r>
            <a:r>
              <a:rPr kumimoji="0" lang="en-US" altLang="en-US" sz="1200" b="1" i="0" u="none" strike="noStrike" cap="none" normalizeH="0" baseline="0" dirty="0">
                <a:ln>
                  <a:noFill/>
                </a:ln>
                <a:effectLst/>
                <a:latin typeface="JetBrains Mono"/>
              </a:rPr>
              <a:t>().</a:t>
            </a:r>
            <a:r>
              <a:rPr kumimoji="0" lang="en-US" altLang="en-US" sz="1200" b="1" i="0" u="none" strike="noStrike" cap="none" normalizeH="0" baseline="0" dirty="0" err="1">
                <a:ln>
                  <a:noFill/>
                </a:ln>
                <a:effectLst/>
                <a:latin typeface="JetBrains Mono"/>
              </a:rPr>
              <a:t>toString</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br>
              <a:rPr kumimoji="0" lang="en-US" altLang="en-US" sz="1200" b="1" i="0" u="none" strike="noStrike" cap="none" normalizeH="0" baseline="0" dirty="0">
                <a:ln>
                  <a:noFill/>
                </a:ln>
                <a:effectLst/>
                <a:latin typeface="JetBrains Mono"/>
              </a:rPr>
            </a:b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if(</a:t>
            </a:r>
            <a:r>
              <a:rPr kumimoji="0" lang="en-US" altLang="en-US" sz="1200" b="1" i="0" u="none" strike="noStrike" cap="none" normalizeH="0" baseline="0" dirty="0" err="1">
                <a:ln>
                  <a:noFill/>
                </a:ln>
                <a:effectLst/>
                <a:latin typeface="JetBrains Mono"/>
              </a:rPr>
              <a:t>us.length</a:t>
            </a:r>
            <a:r>
              <a:rPr kumimoji="0" lang="en-US" altLang="en-US" sz="1200" b="1" i="0" u="none" strike="noStrike" cap="none" normalizeH="0" baseline="0" dirty="0">
                <a:ln>
                  <a:noFill/>
                </a:ln>
                <a:effectLst/>
                <a:latin typeface="JetBrains Mono"/>
              </a:rPr>
              <a:t>()!=0 &amp;&amp;  </a:t>
            </a:r>
            <a:r>
              <a:rPr kumimoji="0" lang="en-US" altLang="en-US" sz="1200" b="1" i="0" u="none" strike="noStrike" cap="none" normalizeH="0" baseline="0" dirty="0" err="1">
                <a:ln>
                  <a:noFill/>
                </a:ln>
                <a:effectLst/>
                <a:latin typeface="JetBrains Mono"/>
              </a:rPr>
              <a:t>pass.length</a:t>
            </a:r>
            <a:r>
              <a:rPr kumimoji="0" lang="en-US" altLang="en-US" sz="1200" b="1" i="0" u="none" strike="noStrike" cap="none" normalizeH="0" baseline="0" dirty="0">
                <a:ln>
                  <a:noFill/>
                </a:ln>
                <a:effectLst/>
                <a:latin typeface="JetBrains Mono"/>
              </a:rPr>
              <a:t>()!=0) {</a:t>
            </a:r>
            <a:br>
              <a:rPr kumimoji="0" lang="en-US" altLang="en-US" sz="1200" b="1" i="0" u="none" strike="noStrike" cap="none" normalizeH="0" baseline="0" dirty="0">
                <a:ln>
                  <a:noFill/>
                </a:ln>
                <a:effectLst/>
                <a:latin typeface="JetBrains Mono"/>
              </a:rPr>
            </a:b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FileOutputStream</a:t>
            </a:r>
            <a:r>
              <a:rPr kumimoji="0" lang="en-US" altLang="en-US" sz="1200" b="1" i="0" u="none" strike="noStrike" cap="none" normalizeH="0" baseline="0" dirty="0">
                <a:ln>
                  <a:noFill/>
                </a:ln>
                <a:effectLst/>
                <a:latin typeface="JetBrains Mono"/>
              </a:rPr>
              <a:t> out=null;</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try {</a:t>
            </a:r>
            <a:br>
              <a:rPr kumimoji="0" lang="en-US" altLang="en-US" sz="1200" b="1" i="0" u="none" strike="noStrike" cap="none" normalizeH="0" baseline="0" dirty="0">
                <a:ln>
                  <a:noFill/>
                </a:ln>
                <a:effectLst/>
                <a:latin typeface="JetBrains Mono"/>
              </a:rPr>
            </a:b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us+="\n";</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pass+="\n";</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file=</a:t>
            </a:r>
            <a:r>
              <a:rPr kumimoji="0" lang="en-US" altLang="en-US" sz="1200" b="1" i="0" u="none" strike="noStrike" cap="none" normalizeH="0" baseline="0" dirty="0" err="1">
                <a:ln>
                  <a:noFill/>
                </a:ln>
                <a:effectLst/>
                <a:latin typeface="JetBrains Mono"/>
              </a:rPr>
              <a:t>getFilesDir</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out=</a:t>
            </a:r>
            <a:r>
              <a:rPr kumimoji="0" lang="en-US" altLang="en-US" sz="1200" b="1" i="0" u="none" strike="noStrike" cap="none" normalizeH="0" baseline="0" dirty="0" err="1">
                <a:ln>
                  <a:noFill/>
                </a:ln>
                <a:effectLst/>
                <a:latin typeface="JetBrains Mono"/>
              </a:rPr>
              <a:t>openFileOutput</a:t>
            </a:r>
            <a:r>
              <a:rPr kumimoji="0" lang="en-US" altLang="en-US" sz="1200" b="1" i="0" u="none" strike="noStrike" cap="none" normalizeH="0" baseline="0" dirty="0">
                <a:ln>
                  <a:noFill/>
                </a:ln>
                <a:effectLst/>
                <a:latin typeface="JetBrains Mono"/>
              </a:rPr>
              <a:t>("</a:t>
            </a:r>
            <a:r>
              <a:rPr kumimoji="0" lang="en-US" altLang="en-US" sz="1200" b="1" i="0" u="none" strike="noStrike" cap="none" normalizeH="0" baseline="0" dirty="0" err="1">
                <a:ln>
                  <a:noFill/>
                </a:ln>
                <a:effectLst/>
                <a:latin typeface="JetBrains Mono"/>
              </a:rPr>
              <a:t>data.txt",</a:t>
            </a:r>
            <a:r>
              <a:rPr kumimoji="0" lang="en-US" altLang="en-US" sz="1200" b="1" i="1" u="none" strike="noStrike" cap="none" normalizeH="0" baseline="0" dirty="0" err="1">
                <a:ln>
                  <a:noFill/>
                </a:ln>
                <a:effectLst/>
                <a:latin typeface="JetBrains Mono"/>
              </a:rPr>
              <a:t>MODE_PRIVATE</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out.write</a:t>
            </a:r>
            <a:r>
              <a:rPr kumimoji="0" lang="en-US" altLang="en-US" sz="1200" b="1" i="0" u="none" strike="noStrike" cap="none" normalizeH="0" baseline="0" dirty="0">
                <a:ln>
                  <a:noFill/>
                </a:ln>
                <a:effectLst/>
                <a:latin typeface="JetBrains Mono"/>
              </a:rPr>
              <a:t>(</a:t>
            </a:r>
            <a:r>
              <a:rPr kumimoji="0" lang="en-US" altLang="en-US" sz="1200" b="1" i="0" u="none" strike="noStrike" cap="none" normalizeH="0" baseline="0" dirty="0" err="1">
                <a:ln>
                  <a:noFill/>
                </a:ln>
                <a:effectLst/>
                <a:latin typeface="JetBrains Mono"/>
              </a:rPr>
              <a:t>us.getBytes</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out.write</a:t>
            </a:r>
            <a:r>
              <a:rPr kumimoji="0" lang="en-US" altLang="en-US" sz="1200" b="1" i="0" u="none" strike="noStrike" cap="none" normalizeH="0" baseline="0" dirty="0">
                <a:ln>
                  <a:noFill/>
                </a:ln>
                <a:effectLst/>
                <a:latin typeface="JetBrains Mono"/>
              </a:rPr>
              <a:t>(</a:t>
            </a:r>
            <a:r>
              <a:rPr kumimoji="0" lang="en-US" altLang="en-US" sz="1200" b="1" i="0" u="none" strike="noStrike" cap="none" normalizeH="0" baseline="0" dirty="0" err="1">
                <a:ln>
                  <a:noFill/>
                </a:ln>
                <a:effectLst/>
                <a:latin typeface="JetBrains Mono"/>
              </a:rPr>
              <a:t>pass.getBytes</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br>
              <a:rPr kumimoji="0" lang="en-US" altLang="en-US" sz="1200" b="1" i="0" u="none" strike="noStrike" cap="none" normalizeH="0" baseline="0" dirty="0">
                <a:ln>
                  <a:noFill/>
                </a:ln>
                <a:effectLst/>
                <a:latin typeface="JetBrains Mono"/>
              </a:rPr>
            </a:br>
            <a:br>
              <a:rPr kumimoji="0" lang="en-US" altLang="en-US" sz="1200" b="1" i="0" u="none" strike="noStrike" cap="none" normalizeH="0" baseline="0" dirty="0">
                <a:ln>
                  <a:noFill/>
                </a:ln>
                <a:effectLst/>
                <a:latin typeface="JetBrains Mono"/>
              </a:rPr>
            </a:b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}catch(</a:t>
            </a:r>
            <a:r>
              <a:rPr kumimoji="0" lang="en-US" altLang="en-US" sz="1200" b="1" i="0" u="none" strike="noStrike" cap="none" normalizeH="0" baseline="0" dirty="0" err="1">
                <a:ln>
                  <a:noFill/>
                </a:ln>
                <a:effectLst/>
                <a:latin typeface="JetBrains Mono"/>
              </a:rPr>
              <a:t>FileNotFoundException</a:t>
            </a:r>
            <a:r>
              <a:rPr kumimoji="0" lang="en-US" altLang="en-US" sz="1200" b="1" i="0" u="none" strike="noStrike" cap="none" normalizeH="0" baseline="0" dirty="0">
                <a:ln>
                  <a:noFill/>
                </a:ln>
                <a:effectLst/>
                <a:latin typeface="JetBrains Mono"/>
              </a:rPr>
              <a:t> e) {</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//to handle if file doesn't exists or we can't read </a:t>
            </a:r>
            <a:r>
              <a:rPr kumimoji="0" lang="en-US" altLang="en-US" sz="1200" b="1" i="0" u="none" strike="noStrike" cap="none" normalizeH="0" baseline="0" dirty="0" err="1">
                <a:ln>
                  <a:noFill/>
                </a:ln>
                <a:effectLst/>
                <a:latin typeface="JetBrains Mono"/>
              </a:rPr>
              <a:t>beacuse</a:t>
            </a:r>
            <a:r>
              <a:rPr kumimoji="0" lang="en-US" altLang="en-US" sz="1200" b="1" i="0" u="none" strike="noStrike" cap="none" normalizeH="0" baseline="0" dirty="0">
                <a:ln>
                  <a:noFill/>
                </a:ln>
                <a:effectLst/>
                <a:latin typeface="JetBrains Mono"/>
              </a:rPr>
              <a:t> we don't have the permission</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a:t>
            </a:r>
            <a:r>
              <a:rPr kumimoji="0" lang="en-US" altLang="en-US" sz="1200" b="1" i="0" u="none" strike="noStrike" cap="none" normalizeH="0" baseline="0" dirty="0" err="1">
                <a:ln>
                  <a:noFill/>
                </a:ln>
                <a:effectLst/>
                <a:latin typeface="JetBrains Mono"/>
              </a:rPr>
              <a:t>e.printStackTrace</a:t>
            </a:r>
            <a:r>
              <a:rPr kumimoji="0" lang="en-US" altLang="en-US" sz="1200" b="1" i="0" u="none" strike="noStrike" cap="none" normalizeH="0" baseline="0" dirty="0">
                <a:ln>
                  <a:noFill/>
                </a:ln>
                <a:effectLst/>
                <a:latin typeface="JetBrains Mono"/>
              </a:rPr>
              <a:t>();</a:t>
            </a:r>
            <a:br>
              <a:rPr kumimoji="0" lang="en-US" altLang="en-US" sz="1200" b="1" i="0" u="none" strike="noStrike" cap="none" normalizeH="0" baseline="0" dirty="0">
                <a:ln>
                  <a:noFill/>
                </a:ln>
                <a:effectLst/>
                <a:latin typeface="JetBrains Mono"/>
              </a:rPr>
            </a:br>
            <a:r>
              <a:rPr kumimoji="0" lang="en-US" altLang="en-US" sz="1200" b="1" i="0" u="none" strike="noStrike" cap="none" normalizeH="0" baseline="0" dirty="0">
                <a:ln>
                  <a:noFill/>
                </a:ln>
                <a:effectLst/>
                <a:latin typeface="JetBrains Mono"/>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latin typeface="Arial" panose="020B0604020202020204" pitchFamily="34" charset="0"/>
              </a:rPr>
              <a:t>…</a:t>
            </a:r>
            <a:endParaRPr kumimoji="0" lang="en-US" altLang="en-US" sz="800" b="1" i="0" u="none" strike="noStrike" cap="none" normalizeH="0" baseline="0" dirty="0">
              <a:ln>
                <a:noFill/>
              </a:ln>
              <a:effectLst/>
              <a:latin typeface="JetBrains Mono"/>
            </a:endParaRPr>
          </a:p>
        </p:txBody>
      </p:sp>
      <p:sp>
        <p:nvSpPr>
          <p:cNvPr id="13" name="Rectangle 2">
            <a:extLst>
              <a:ext uri="{FF2B5EF4-FFF2-40B4-BE49-F238E27FC236}">
                <a16:creationId xmlns:a16="http://schemas.microsoft.com/office/drawing/2014/main" id="{AEA1E409-5E52-9B9A-282B-E5F87DD0EA09}"/>
              </a:ext>
            </a:extLst>
          </p:cNvPr>
          <p:cNvSpPr>
            <a:spLocks noChangeArrowheads="1"/>
          </p:cNvSpPr>
          <p:nvPr/>
        </p:nvSpPr>
        <p:spPr bwMode="auto">
          <a:xfrm>
            <a:off x="6484256" y="1583087"/>
            <a:ext cx="4978400" cy="449353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effectLst/>
                <a:latin typeface="JetBrains Mono"/>
              </a:rPr>
              <a:t>        catch (</a:t>
            </a:r>
            <a:r>
              <a:rPr kumimoji="0" lang="en-US" altLang="en-US" sz="1100" b="1" i="0" u="none" strike="noStrike" cap="none" normalizeH="0" baseline="0" dirty="0" err="1">
                <a:ln>
                  <a:noFill/>
                </a:ln>
                <a:effectLst/>
                <a:latin typeface="JetBrains Mono"/>
              </a:rPr>
              <a:t>IOException</a:t>
            </a:r>
            <a:r>
              <a:rPr kumimoji="0" lang="en-US" altLang="en-US" sz="1100" b="1" i="0" u="none" strike="noStrike" cap="none" normalizeH="0" baseline="0" dirty="0">
                <a:ln>
                  <a:noFill/>
                </a:ln>
                <a:effectLst/>
                <a:latin typeface="JetBrains Mono"/>
              </a:rPr>
              <a:t> e) {</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//to handle write operation on file</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a:t>
            </a:r>
            <a:r>
              <a:rPr kumimoji="0" lang="en-US" altLang="en-US" sz="1100" b="1" i="0" u="none" strike="noStrike" cap="none" normalizeH="0" baseline="0" dirty="0" err="1">
                <a:ln>
                  <a:noFill/>
                </a:ln>
                <a:effectLst/>
                <a:latin typeface="JetBrains Mono"/>
              </a:rPr>
              <a:t>e.printStackTrace</a:t>
            </a:r>
            <a:r>
              <a:rPr kumimoji="0" lang="en-US" altLang="en-US" sz="1100" b="1" i="0" u="none" strike="noStrike" cap="none" normalizeH="0" baseline="0" dirty="0">
                <a:ln>
                  <a:noFill/>
                </a:ln>
                <a:effectLst/>
                <a:latin typeface="JetBrains Mono"/>
              </a:rPr>
              <a:t>();</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finally {</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//no matter what exception is raise </a:t>
            </a:r>
            <a:r>
              <a:rPr kumimoji="0" lang="en-US" altLang="en-US" sz="1100" b="1" i="0" u="none" strike="noStrike" cap="none" normalizeH="0" baseline="0" dirty="0" err="1">
                <a:ln>
                  <a:noFill/>
                </a:ln>
                <a:effectLst/>
                <a:latin typeface="JetBrains Mono"/>
              </a:rPr>
              <a:t>we'ill</a:t>
            </a:r>
            <a:r>
              <a:rPr kumimoji="0" lang="en-US" altLang="en-US" sz="1100" b="1" i="0" u="none" strike="noStrike" cap="none" normalizeH="0" baseline="0" dirty="0">
                <a:ln>
                  <a:noFill/>
                </a:ln>
                <a:effectLst/>
                <a:latin typeface="JetBrains Mono"/>
              </a:rPr>
              <a:t> close the file</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try {</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a:t>
            </a:r>
            <a:r>
              <a:rPr kumimoji="0" lang="en-US" altLang="en-US" sz="1100" b="1" i="0" u="none" strike="noStrike" cap="none" normalizeH="0" baseline="0" dirty="0" err="1">
                <a:ln>
                  <a:noFill/>
                </a:ln>
                <a:effectLst/>
                <a:latin typeface="JetBrains Mono"/>
              </a:rPr>
              <a:t>out.close</a:t>
            </a:r>
            <a:r>
              <a:rPr kumimoji="0" lang="en-US" altLang="en-US" sz="1100" b="1" i="0" u="none" strike="noStrike" cap="none" normalizeH="0" baseline="0" dirty="0">
                <a:ln>
                  <a:noFill/>
                </a:ln>
                <a:effectLst/>
                <a:latin typeface="JetBrains Mono"/>
              </a:rPr>
              <a:t>();</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 catch (</a:t>
            </a:r>
            <a:r>
              <a:rPr kumimoji="0" lang="en-US" altLang="en-US" sz="1100" b="1" i="0" u="none" strike="noStrike" cap="none" normalizeH="0" baseline="0" dirty="0" err="1">
                <a:ln>
                  <a:noFill/>
                </a:ln>
                <a:effectLst/>
                <a:latin typeface="JetBrains Mono"/>
              </a:rPr>
              <a:t>IOException</a:t>
            </a:r>
            <a:r>
              <a:rPr kumimoji="0" lang="en-US" altLang="en-US" sz="1100" b="1" i="0" u="none" strike="noStrike" cap="none" normalizeH="0" baseline="0" dirty="0">
                <a:ln>
                  <a:noFill/>
                </a:ln>
                <a:effectLst/>
                <a:latin typeface="JetBrains Mono"/>
              </a:rPr>
              <a:t> e) {</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//even close file can raise exception so we must handle it</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a:t>
            </a:r>
            <a:r>
              <a:rPr kumimoji="0" lang="en-US" altLang="en-US" sz="1100" b="1" i="0" u="none" strike="noStrike" cap="none" normalizeH="0" baseline="0" dirty="0" err="1">
                <a:ln>
                  <a:noFill/>
                </a:ln>
                <a:effectLst/>
                <a:latin typeface="JetBrains Mono"/>
              </a:rPr>
              <a:t>e.printStackTrace</a:t>
            </a:r>
            <a:r>
              <a:rPr kumimoji="0" lang="en-US" altLang="en-US" sz="1100" b="1" i="0" u="none" strike="noStrike" cap="none" normalizeH="0" baseline="0" dirty="0">
                <a:ln>
                  <a:noFill/>
                </a:ln>
                <a:effectLst/>
                <a:latin typeface="JetBrains Mono"/>
              </a:rPr>
              <a:t>();</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a:t>
            </a:r>
            <a:r>
              <a:rPr kumimoji="0" lang="en-US" altLang="en-US" sz="1100" b="1" i="0" u="none" strike="noStrike" cap="none" normalizeH="0" baseline="0" dirty="0" err="1">
                <a:ln>
                  <a:noFill/>
                </a:ln>
                <a:effectLst/>
                <a:latin typeface="JetBrains Mono"/>
              </a:rPr>
              <a:t>Snackbar.</a:t>
            </a:r>
            <a:r>
              <a:rPr kumimoji="0" lang="en-US" altLang="en-US" sz="1100" b="1" i="1" u="none" strike="noStrike" cap="none" normalizeH="0" baseline="0" dirty="0" err="1">
                <a:ln>
                  <a:noFill/>
                </a:ln>
                <a:effectLst/>
                <a:latin typeface="JetBrains Mono"/>
              </a:rPr>
              <a:t>make</a:t>
            </a:r>
            <a:r>
              <a:rPr kumimoji="0" lang="en-US" altLang="en-US" sz="1100" b="1" i="0" u="none" strike="noStrike" cap="none" normalizeH="0" baseline="0" dirty="0">
                <a:ln>
                  <a:noFill/>
                </a:ln>
                <a:effectLst/>
                <a:latin typeface="JetBrains Mono"/>
              </a:rPr>
              <a:t>(</a:t>
            </a:r>
            <a:r>
              <a:rPr kumimoji="0" lang="en-US" altLang="en-US" sz="1100" b="1" i="0" u="none" strike="noStrike" cap="none" normalizeH="0" baseline="0" dirty="0" err="1">
                <a:ln>
                  <a:noFill/>
                </a:ln>
                <a:effectLst/>
                <a:latin typeface="JetBrains Mono"/>
              </a:rPr>
              <a:t>relativeLayout</a:t>
            </a:r>
            <a:r>
              <a:rPr kumimoji="0" lang="en-US" altLang="en-US" sz="1100" b="1" i="0" u="none" strike="noStrike" cap="none" normalizeH="0" baseline="0" dirty="0">
                <a:ln>
                  <a:noFill/>
                </a:ln>
                <a:effectLst/>
                <a:latin typeface="JetBrains Mono"/>
              </a:rPr>
              <a:t>, "Data saved successfully in: "+</a:t>
            </a:r>
            <a:r>
              <a:rPr kumimoji="0" lang="en-US" altLang="en-US" sz="1100" b="1" i="0" u="none" strike="noStrike" cap="none" normalizeH="0" baseline="0" dirty="0" err="1">
                <a:ln>
                  <a:noFill/>
                </a:ln>
                <a:effectLst/>
                <a:latin typeface="JetBrains Mono"/>
              </a:rPr>
              <a:t>file.toString</a:t>
            </a:r>
            <a:r>
              <a:rPr kumimoji="0" lang="en-US" altLang="en-US" sz="1100" b="1" i="0" u="none" strike="noStrike" cap="none" normalizeH="0" baseline="0" dirty="0">
                <a:ln>
                  <a:noFill/>
                </a:ln>
                <a:effectLst/>
                <a:latin typeface="JetBrains Mono"/>
              </a:rPr>
              <a:t>(), </a:t>
            </a:r>
            <a:r>
              <a:rPr kumimoji="0" lang="en-US" altLang="en-US" sz="1100" b="1" i="0" u="none" strike="noStrike" cap="none" normalizeH="0" baseline="0" dirty="0" err="1">
                <a:ln>
                  <a:noFill/>
                </a:ln>
                <a:effectLst/>
                <a:latin typeface="JetBrains Mono"/>
              </a:rPr>
              <a:t>Snackbar.</a:t>
            </a:r>
            <a:r>
              <a:rPr kumimoji="0" lang="en-US" altLang="en-US" sz="1100" b="1" i="1" u="none" strike="noStrike" cap="none" normalizeH="0" baseline="0" dirty="0" err="1">
                <a:ln>
                  <a:noFill/>
                </a:ln>
                <a:effectLst/>
                <a:latin typeface="JetBrains Mono"/>
              </a:rPr>
              <a:t>LENGTH_SHORT</a:t>
            </a:r>
            <a:r>
              <a:rPr kumimoji="0" lang="en-US" altLang="en-US" sz="1100" b="1" i="0" u="none" strike="noStrike" cap="none" normalizeH="0" baseline="0" dirty="0">
                <a:ln>
                  <a:noFill/>
                </a:ln>
                <a:effectLst/>
                <a:latin typeface="JetBrains Mono"/>
              </a:rPr>
              <a:t>).show();</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return true;</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else</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a:t>
            </a:r>
            <a:r>
              <a:rPr kumimoji="0" lang="en-US" altLang="en-US" sz="1100" b="1" i="0" u="none" strike="noStrike" cap="none" normalizeH="0" baseline="0" dirty="0" err="1">
                <a:ln>
                  <a:noFill/>
                </a:ln>
                <a:effectLst/>
                <a:latin typeface="JetBrains Mono"/>
              </a:rPr>
              <a:t>username.setError</a:t>
            </a:r>
            <a:r>
              <a:rPr kumimoji="0" lang="en-US" altLang="en-US" sz="1100" b="1" i="0" u="none" strike="noStrike" cap="none" normalizeH="0" baseline="0" dirty="0">
                <a:ln>
                  <a:noFill/>
                </a:ln>
                <a:effectLst/>
                <a:latin typeface="JetBrains Mono"/>
              </a:rPr>
              <a:t>("mandatory");</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a:t>
            </a:r>
            <a:r>
              <a:rPr kumimoji="0" lang="en-US" altLang="en-US" sz="1100" b="1" i="0" u="none" strike="noStrike" cap="none" normalizeH="0" baseline="0" dirty="0" err="1">
                <a:ln>
                  <a:noFill/>
                </a:ln>
                <a:effectLst/>
                <a:latin typeface="JetBrains Mono"/>
              </a:rPr>
              <a:t>password.setError</a:t>
            </a:r>
            <a:r>
              <a:rPr kumimoji="0" lang="en-US" altLang="en-US" sz="1100" b="1" i="0" u="none" strike="noStrike" cap="none" normalizeH="0" baseline="0" dirty="0">
                <a:ln>
                  <a:noFill/>
                </a:ln>
                <a:effectLst/>
                <a:latin typeface="JetBrains Mono"/>
              </a:rPr>
              <a:t>("mandatory");</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return false;</a:t>
            </a: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    }</a:t>
            </a:r>
            <a:br>
              <a:rPr kumimoji="0" lang="en-US" altLang="en-US" sz="1100" b="1" i="0" u="none" strike="noStrike" cap="none" normalizeH="0" baseline="0" dirty="0">
                <a:ln>
                  <a:noFill/>
                </a:ln>
                <a:effectLst/>
                <a:latin typeface="JetBrains Mono"/>
              </a:rPr>
            </a:br>
            <a:br>
              <a:rPr kumimoji="0" lang="en-US" altLang="en-US" sz="1100" b="1" i="0" u="none" strike="noStrike" cap="none" normalizeH="0" baseline="0" dirty="0">
                <a:ln>
                  <a:noFill/>
                </a:ln>
                <a:effectLst/>
                <a:latin typeface="JetBrains Mono"/>
              </a:rPr>
            </a:br>
            <a:r>
              <a:rPr kumimoji="0" lang="en-US" altLang="en-US" sz="1100" b="1" i="0" u="none" strike="noStrike" cap="none" normalizeH="0" baseline="0" dirty="0">
                <a:ln>
                  <a:noFill/>
                </a:ln>
                <a:effectLst/>
                <a:latin typeface="JetBrains Mono"/>
              </a:rPr>
              <a:t>}</a:t>
            </a:r>
            <a:endParaRPr kumimoji="0" lang="en-US" altLang="en-US" sz="2400" b="1"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447146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9F2F7D-4954-5F9C-D612-BA22ADCB28FA}"/>
              </a:ext>
            </a:extLst>
          </p:cNvPr>
          <p:cNvSpPr>
            <a:spLocks noGrp="1"/>
          </p:cNvSpPr>
          <p:nvPr>
            <p:ph type="title"/>
          </p:nvPr>
        </p:nvSpPr>
        <p:spPr/>
        <p:txBody>
          <a:bodyPr/>
          <a:lstStyle/>
          <a:p>
            <a:r>
              <a:rPr lang="en-US" dirty="0"/>
              <a:t>Implementation: </a:t>
            </a:r>
            <a:r>
              <a:rPr lang="en-US" dirty="0" err="1"/>
              <a:t>ReadActivity</a:t>
            </a:r>
            <a:endParaRPr lang="en-US" dirty="0"/>
          </a:p>
        </p:txBody>
      </p:sp>
      <p:sp>
        <p:nvSpPr>
          <p:cNvPr id="4" name="Rectangle 1">
            <a:extLst>
              <a:ext uri="{FF2B5EF4-FFF2-40B4-BE49-F238E27FC236}">
                <a16:creationId xmlns:a16="http://schemas.microsoft.com/office/drawing/2014/main" id="{53350DA8-62BD-4832-420C-117900E7AE4D}"/>
              </a:ext>
            </a:extLst>
          </p:cNvPr>
          <p:cNvSpPr>
            <a:spLocks noGrp="1" noChangeArrowheads="1"/>
          </p:cNvSpPr>
          <p:nvPr>
            <p:ph idx="1"/>
          </p:nvPr>
        </p:nvSpPr>
        <p:spPr bwMode="auto">
          <a:xfrm>
            <a:off x="2873828" y="1576017"/>
            <a:ext cx="6444343" cy="489364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ysClr val="windowText" lastClr="000000"/>
                </a:solidFill>
                <a:effectLst/>
                <a:latin typeface="JetBrains Mono"/>
              </a:rPr>
              <a:t>public void load(</a:t>
            </a:r>
            <a:r>
              <a:rPr kumimoji="0" lang="en-US" altLang="en-US" sz="1200" b="1" i="0" u="none" strike="noStrike" cap="none" normalizeH="0" baseline="0" dirty="0" err="1">
                <a:ln>
                  <a:noFill/>
                </a:ln>
                <a:solidFill>
                  <a:sysClr val="windowText" lastClr="000000"/>
                </a:solidFill>
                <a:effectLst/>
                <a:latin typeface="JetBrains Mono"/>
              </a:rPr>
              <a:t>RelativeLayout</a:t>
            </a:r>
            <a:r>
              <a:rPr kumimoji="0" lang="en-US" altLang="en-US" sz="1200" b="1" i="0" u="none" strike="noStrike" cap="none" normalizeH="0" baseline="0" dirty="0">
                <a:ln>
                  <a:noFill/>
                </a:ln>
                <a:solidFill>
                  <a:sysClr val="windowText" lastClr="000000"/>
                </a:solidFill>
                <a:effectLst/>
                <a:latin typeface="JetBrains Mono"/>
              </a:rPr>
              <a:t> </a:t>
            </a:r>
            <a:r>
              <a:rPr kumimoji="0" lang="en-US" altLang="en-US" sz="1200" b="1" i="0" u="none" strike="noStrike" cap="none" normalizeH="0" baseline="0" dirty="0" err="1">
                <a:ln>
                  <a:noFill/>
                </a:ln>
                <a:solidFill>
                  <a:sysClr val="windowText" lastClr="000000"/>
                </a:solidFill>
                <a:effectLst/>
                <a:latin typeface="JetBrains Mono"/>
              </a:rPr>
              <a:t>relativeLayout</a:t>
            </a:r>
            <a:r>
              <a:rPr kumimoji="0" lang="en-US" altLang="en-US" sz="1200" b="1" i="0" u="none" strike="noStrike" cap="none" normalizeH="0" baseline="0" dirty="0">
                <a:ln>
                  <a:noFill/>
                </a:ln>
                <a:solidFill>
                  <a:sysClr val="windowText" lastClr="000000"/>
                </a:solidFill>
                <a:effectLst/>
                <a:latin typeface="JetBrains Mono"/>
              </a:rPr>
              <a:t>, </a:t>
            </a:r>
            <a:r>
              <a:rPr kumimoji="0" lang="en-US" altLang="en-US" sz="1200" b="1" i="0" u="none" strike="noStrike" cap="none" normalizeH="0" baseline="0" dirty="0" err="1">
                <a:ln>
                  <a:noFill/>
                </a:ln>
                <a:solidFill>
                  <a:sysClr val="windowText" lastClr="000000"/>
                </a:solidFill>
                <a:effectLst/>
                <a:latin typeface="JetBrains Mono"/>
              </a:rPr>
              <a:t>EditText</a:t>
            </a:r>
            <a:r>
              <a:rPr kumimoji="0" lang="en-US" altLang="en-US" sz="1200" b="1" i="0" u="none" strike="noStrike" cap="none" normalizeH="0" baseline="0" dirty="0">
                <a:ln>
                  <a:noFill/>
                </a:ln>
                <a:solidFill>
                  <a:sysClr val="windowText" lastClr="000000"/>
                </a:solidFill>
                <a:effectLst/>
                <a:latin typeface="JetBrains Mono"/>
              </a:rPr>
              <a:t> username, </a:t>
            </a:r>
            <a:r>
              <a:rPr kumimoji="0" lang="en-US" altLang="en-US" sz="1200" b="1" i="0" u="none" strike="noStrike" cap="none" normalizeH="0" baseline="0" dirty="0" err="1">
                <a:ln>
                  <a:noFill/>
                </a:ln>
                <a:solidFill>
                  <a:sysClr val="windowText" lastClr="000000"/>
                </a:solidFill>
                <a:effectLst/>
                <a:latin typeface="JetBrains Mono"/>
              </a:rPr>
              <a:t>EditText</a:t>
            </a:r>
            <a:r>
              <a:rPr kumimoji="0" lang="en-US" altLang="en-US" sz="1200" b="1" i="0" u="none" strike="noStrike" cap="none" normalizeH="0" baseline="0" dirty="0">
                <a:ln>
                  <a:noFill/>
                </a:ln>
                <a:solidFill>
                  <a:sysClr val="windowText" lastClr="000000"/>
                </a:solidFill>
                <a:effectLst/>
                <a:latin typeface="JetBrains Mono"/>
              </a:rPr>
              <a:t> password)</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a:t>
            </a:r>
            <a:r>
              <a:rPr kumimoji="0" lang="en-US" altLang="en-US" sz="1200" b="1" i="0" u="none" strike="noStrike" cap="none" normalizeH="0" baseline="0" dirty="0" err="1">
                <a:ln>
                  <a:noFill/>
                </a:ln>
                <a:solidFill>
                  <a:sysClr val="windowText" lastClr="000000"/>
                </a:solidFill>
                <a:effectLst/>
                <a:latin typeface="JetBrains Mono"/>
              </a:rPr>
              <a:t>FileInputStream</a:t>
            </a:r>
            <a:r>
              <a:rPr kumimoji="0" lang="en-US" altLang="en-US" sz="1200" b="1" i="0" u="none" strike="noStrike" cap="none" normalizeH="0" baseline="0" dirty="0">
                <a:ln>
                  <a:noFill/>
                </a:ln>
                <a:solidFill>
                  <a:sysClr val="windowText" lastClr="000000"/>
                </a:solidFill>
                <a:effectLst/>
                <a:latin typeface="JetBrains Mono"/>
              </a:rPr>
              <a:t> file=null;</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try {</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Intent </a:t>
            </a:r>
            <a:r>
              <a:rPr kumimoji="0" lang="en-US" altLang="en-US" sz="1200" b="1" i="0" u="none" strike="noStrike" cap="none" normalizeH="0" baseline="0" dirty="0" err="1">
                <a:ln>
                  <a:noFill/>
                </a:ln>
                <a:solidFill>
                  <a:sysClr val="windowText" lastClr="000000"/>
                </a:solidFill>
                <a:effectLst/>
                <a:latin typeface="JetBrains Mono"/>
              </a:rPr>
              <a:t>i</a:t>
            </a:r>
            <a:r>
              <a:rPr kumimoji="0" lang="en-US" altLang="en-US" sz="1200" b="1" i="0" u="none" strike="noStrike" cap="none" normalizeH="0" baseline="0" dirty="0">
                <a:ln>
                  <a:noFill/>
                </a:ln>
                <a:solidFill>
                  <a:sysClr val="windowText" lastClr="000000"/>
                </a:solidFill>
                <a:effectLst/>
                <a:latin typeface="JetBrains Mono"/>
              </a:rPr>
              <a:t>=</a:t>
            </a:r>
            <a:r>
              <a:rPr kumimoji="0" lang="en-US" altLang="en-US" sz="1200" b="1" i="0" u="none" strike="noStrike" cap="none" normalizeH="0" baseline="0" dirty="0" err="1">
                <a:ln>
                  <a:noFill/>
                </a:ln>
                <a:solidFill>
                  <a:sysClr val="windowText" lastClr="000000"/>
                </a:solidFill>
                <a:effectLst/>
                <a:latin typeface="JetBrains Mono"/>
              </a:rPr>
              <a:t>getIntent</a:t>
            </a:r>
            <a:r>
              <a:rPr kumimoji="0" lang="en-US" altLang="en-US" sz="1200" b="1" i="0" u="none" strike="noStrike" cap="none" normalizeH="0" baseline="0" dirty="0">
                <a:ln>
                  <a:noFill/>
                </a:ln>
                <a:solidFill>
                  <a:sysClr val="windowText" lastClr="000000"/>
                </a:solidFill>
                <a:effectLst/>
                <a:latin typeface="JetBrains Mono"/>
              </a:rPr>
              <a:t>();</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a:t>
            </a:r>
            <a:r>
              <a:rPr kumimoji="0" lang="en-US" altLang="en-US" sz="1200" b="1" i="0" u="none" strike="noStrike" cap="none" normalizeH="0" baseline="0" dirty="0" err="1">
                <a:ln>
                  <a:noFill/>
                </a:ln>
                <a:solidFill>
                  <a:sysClr val="windowText" lastClr="000000"/>
                </a:solidFill>
                <a:effectLst/>
                <a:latin typeface="JetBrains Mono"/>
              </a:rPr>
              <a:t>Log.</a:t>
            </a:r>
            <a:r>
              <a:rPr kumimoji="0" lang="en-US" altLang="en-US" sz="1200" b="1" i="1" u="none" strike="noStrike" cap="none" normalizeH="0" baseline="0" dirty="0" err="1">
                <a:ln>
                  <a:noFill/>
                </a:ln>
                <a:solidFill>
                  <a:sysClr val="windowText" lastClr="000000"/>
                </a:solidFill>
                <a:effectLst/>
                <a:latin typeface="JetBrains Mono"/>
              </a:rPr>
              <a:t>d</a:t>
            </a:r>
            <a:r>
              <a:rPr kumimoji="0" lang="en-US" altLang="en-US" sz="1200" b="1" i="0" u="none" strike="noStrike" cap="none" normalizeH="0" baseline="0" dirty="0">
                <a:ln>
                  <a:noFill/>
                </a:ln>
                <a:solidFill>
                  <a:sysClr val="windowText" lastClr="000000"/>
                </a:solidFill>
                <a:effectLst/>
                <a:latin typeface="JetBrains Mono"/>
              </a:rPr>
              <a:t>("path",</a:t>
            </a:r>
            <a:r>
              <a:rPr kumimoji="0" lang="en-US" altLang="en-US" sz="1200" b="1" i="0" u="none" strike="noStrike" cap="none" normalizeH="0" baseline="0" dirty="0" err="1">
                <a:ln>
                  <a:noFill/>
                </a:ln>
                <a:solidFill>
                  <a:sysClr val="windowText" lastClr="000000"/>
                </a:solidFill>
                <a:effectLst/>
                <a:latin typeface="JetBrains Mono"/>
              </a:rPr>
              <a:t>i.getStringExtra</a:t>
            </a:r>
            <a:r>
              <a:rPr kumimoji="0" lang="en-US" altLang="en-US" sz="1200" b="1" i="0" u="none" strike="noStrike" cap="none" normalizeH="0" baseline="0" dirty="0">
                <a:ln>
                  <a:noFill/>
                </a:ln>
                <a:solidFill>
                  <a:sysClr val="windowText" lastClr="000000"/>
                </a:solidFill>
                <a:effectLst/>
                <a:latin typeface="JetBrains Mono"/>
              </a:rPr>
              <a:t>("path"));</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file=new </a:t>
            </a:r>
            <a:r>
              <a:rPr kumimoji="0" lang="en-US" altLang="en-US" sz="1200" b="1" i="0" u="none" strike="noStrike" cap="none" normalizeH="0" baseline="0" dirty="0" err="1">
                <a:ln>
                  <a:noFill/>
                </a:ln>
                <a:solidFill>
                  <a:sysClr val="windowText" lastClr="000000"/>
                </a:solidFill>
                <a:effectLst/>
                <a:latin typeface="JetBrains Mono"/>
              </a:rPr>
              <a:t>FileInputStream</a:t>
            </a:r>
            <a:r>
              <a:rPr kumimoji="0" lang="en-US" altLang="en-US" sz="1200" b="1" i="0" u="none" strike="noStrike" cap="none" normalizeH="0" baseline="0" dirty="0">
                <a:ln>
                  <a:noFill/>
                </a:ln>
                <a:solidFill>
                  <a:sysClr val="windowText" lastClr="000000"/>
                </a:solidFill>
                <a:effectLst/>
                <a:latin typeface="JetBrains Mono"/>
              </a:rPr>
              <a:t>(</a:t>
            </a:r>
            <a:r>
              <a:rPr kumimoji="0" lang="en-US" altLang="en-US" sz="1200" b="1" i="0" u="none" strike="noStrike" cap="none" normalizeH="0" baseline="0" dirty="0" err="1">
                <a:ln>
                  <a:noFill/>
                </a:ln>
                <a:solidFill>
                  <a:sysClr val="windowText" lastClr="000000"/>
                </a:solidFill>
                <a:effectLst/>
                <a:latin typeface="JetBrains Mono"/>
              </a:rPr>
              <a:t>i.getStringExtra</a:t>
            </a:r>
            <a:r>
              <a:rPr kumimoji="0" lang="en-US" altLang="en-US" sz="1200" b="1" i="0" u="none" strike="noStrike" cap="none" normalizeH="0" baseline="0" dirty="0">
                <a:ln>
                  <a:noFill/>
                </a:ln>
                <a:solidFill>
                  <a:sysClr val="windowText" lastClr="000000"/>
                </a:solidFill>
                <a:effectLst/>
                <a:latin typeface="JetBrains Mono"/>
              </a:rPr>
              <a:t>("path"));</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a:t>
            </a:r>
            <a:r>
              <a:rPr kumimoji="0" lang="en-US" altLang="en-US" sz="1200" b="1" i="0" u="none" strike="noStrike" cap="none" normalizeH="0" baseline="0" dirty="0" err="1">
                <a:ln>
                  <a:noFill/>
                </a:ln>
                <a:solidFill>
                  <a:sysClr val="windowText" lastClr="000000"/>
                </a:solidFill>
                <a:effectLst/>
                <a:latin typeface="JetBrains Mono"/>
              </a:rPr>
              <a:t>InputStreamReader</a:t>
            </a:r>
            <a:r>
              <a:rPr kumimoji="0" lang="en-US" altLang="en-US" sz="1200" b="1" i="0" u="none" strike="noStrike" cap="none" normalizeH="0" baseline="0" dirty="0">
                <a:ln>
                  <a:noFill/>
                </a:ln>
                <a:solidFill>
                  <a:sysClr val="windowText" lastClr="000000"/>
                </a:solidFill>
                <a:effectLst/>
                <a:latin typeface="JetBrains Mono"/>
              </a:rPr>
              <a:t> </a:t>
            </a:r>
            <a:r>
              <a:rPr kumimoji="0" lang="en-US" altLang="en-US" sz="1200" b="1" i="0" u="none" strike="noStrike" cap="none" normalizeH="0" baseline="0" dirty="0" err="1">
                <a:ln>
                  <a:noFill/>
                </a:ln>
                <a:solidFill>
                  <a:sysClr val="windowText" lastClr="000000"/>
                </a:solidFill>
                <a:effectLst/>
                <a:latin typeface="JetBrains Mono"/>
              </a:rPr>
              <a:t>inputStreamReader</a:t>
            </a:r>
            <a:r>
              <a:rPr kumimoji="0" lang="en-US" altLang="en-US" sz="1200" b="1" i="0" u="none" strike="noStrike" cap="none" normalizeH="0" baseline="0" dirty="0">
                <a:ln>
                  <a:noFill/>
                </a:ln>
                <a:solidFill>
                  <a:sysClr val="windowText" lastClr="000000"/>
                </a:solidFill>
                <a:effectLst/>
                <a:latin typeface="JetBrains Mono"/>
              </a:rPr>
              <a:t>=new </a:t>
            </a:r>
            <a:r>
              <a:rPr kumimoji="0" lang="en-US" altLang="en-US" sz="1200" b="1" i="0" u="none" strike="noStrike" cap="none" normalizeH="0" baseline="0" dirty="0" err="1">
                <a:ln>
                  <a:noFill/>
                </a:ln>
                <a:solidFill>
                  <a:sysClr val="windowText" lastClr="000000"/>
                </a:solidFill>
                <a:effectLst/>
                <a:latin typeface="JetBrains Mono"/>
              </a:rPr>
              <a:t>InputStreamReader</a:t>
            </a:r>
            <a:r>
              <a:rPr kumimoji="0" lang="en-US" altLang="en-US" sz="1200" b="1" i="0" u="none" strike="noStrike" cap="none" normalizeH="0" baseline="0" dirty="0">
                <a:ln>
                  <a:noFill/>
                </a:ln>
                <a:solidFill>
                  <a:sysClr val="windowText" lastClr="000000"/>
                </a:solidFill>
                <a:effectLst/>
                <a:latin typeface="JetBrains Mono"/>
              </a:rPr>
              <a:t>(file);</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a:t>
            </a:r>
            <a:r>
              <a:rPr kumimoji="0" lang="en-US" altLang="en-US" sz="1200" b="1" i="0" u="none" strike="noStrike" cap="none" normalizeH="0" baseline="0" dirty="0" err="1">
                <a:ln>
                  <a:noFill/>
                </a:ln>
                <a:solidFill>
                  <a:sysClr val="windowText" lastClr="000000"/>
                </a:solidFill>
                <a:effectLst/>
                <a:latin typeface="JetBrains Mono"/>
              </a:rPr>
              <a:t>BufferedReader</a:t>
            </a:r>
            <a:r>
              <a:rPr kumimoji="0" lang="en-US" altLang="en-US" sz="1200" b="1" i="0" u="none" strike="noStrike" cap="none" normalizeH="0" baseline="0" dirty="0">
                <a:ln>
                  <a:noFill/>
                </a:ln>
                <a:solidFill>
                  <a:sysClr val="windowText" lastClr="000000"/>
                </a:solidFill>
                <a:effectLst/>
                <a:latin typeface="JetBrains Mono"/>
              </a:rPr>
              <a:t> </a:t>
            </a:r>
            <a:r>
              <a:rPr kumimoji="0" lang="en-US" altLang="en-US" sz="1200" b="1" i="0" u="none" strike="noStrike" cap="none" normalizeH="0" baseline="0" dirty="0" err="1">
                <a:ln>
                  <a:noFill/>
                </a:ln>
                <a:solidFill>
                  <a:sysClr val="windowText" lastClr="000000"/>
                </a:solidFill>
                <a:effectLst/>
                <a:latin typeface="JetBrains Mono"/>
              </a:rPr>
              <a:t>bufferedReader</a:t>
            </a:r>
            <a:r>
              <a:rPr kumimoji="0" lang="en-US" altLang="en-US" sz="1200" b="1" i="0" u="none" strike="noStrike" cap="none" normalizeH="0" baseline="0" dirty="0">
                <a:ln>
                  <a:noFill/>
                </a:ln>
                <a:solidFill>
                  <a:sysClr val="windowText" lastClr="000000"/>
                </a:solidFill>
                <a:effectLst/>
                <a:latin typeface="JetBrains Mono"/>
              </a:rPr>
              <a:t>=new </a:t>
            </a:r>
            <a:r>
              <a:rPr kumimoji="0" lang="en-US" altLang="en-US" sz="1200" b="1" i="0" u="none" strike="noStrike" cap="none" normalizeH="0" baseline="0" dirty="0" err="1">
                <a:ln>
                  <a:noFill/>
                </a:ln>
                <a:solidFill>
                  <a:sysClr val="windowText" lastClr="000000"/>
                </a:solidFill>
                <a:effectLst/>
                <a:latin typeface="JetBrains Mono"/>
              </a:rPr>
              <a:t>BufferedReader</a:t>
            </a:r>
            <a:r>
              <a:rPr kumimoji="0" lang="en-US" altLang="en-US" sz="1200" b="1" i="0" u="none" strike="noStrike" cap="none" normalizeH="0" baseline="0" dirty="0">
                <a:ln>
                  <a:noFill/>
                </a:ln>
                <a:solidFill>
                  <a:sysClr val="windowText" lastClr="000000"/>
                </a:solidFill>
                <a:effectLst/>
                <a:latin typeface="JetBrains Mono"/>
              </a:rPr>
              <a:t>(</a:t>
            </a:r>
            <a:r>
              <a:rPr kumimoji="0" lang="en-US" altLang="en-US" sz="1200" b="1" i="0" u="none" strike="noStrike" cap="none" normalizeH="0" baseline="0" dirty="0" err="1">
                <a:ln>
                  <a:noFill/>
                </a:ln>
                <a:solidFill>
                  <a:sysClr val="windowText" lastClr="000000"/>
                </a:solidFill>
                <a:effectLst/>
                <a:latin typeface="JetBrains Mono"/>
              </a:rPr>
              <a:t>inputStreamReader</a:t>
            </a:r>
            <a:r>
              <a:rPr kumimoji="0" lang="en-US" altLang="en-US" sz="1200" b="1" i="0" u="none" strike="noStrike" cap="none" normalizeH="0" baseline="0" dirty="0">
                <a:ln>
                  <a:noFill/>
                </a:ln>
                <a:solidFill>
                  <a:sysClr val="windowText" lastClr="000000"/>
                </a:solidFill>
                <a:effectLst/>
                <a:latin typeface="JetBrains Mono"/>
              </a:rPr>
              <a:t>);</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a:t>
            </a:r>
            <a:r>
              <a:rPr kumimoji="0" lang="en-US" altLang="en-US" sz="1200" b="1" i="0" u="none" strike="noStrike" cap="none" normalizeH="0" baseline="0" dirty="0" err="1">
                <a:ln>
                  <a:noFill/>
                </a:ln>
                <a:solidFill>
                  <a:sysClr val="windowText" lastClr="000000"/>
                </a:solidFill>
                <a:effectLst/>
                <a:latin typeface="JetBrains Mono"/>
              </a:rPr>
              <a:t>username.setText</a:t>
            </a:r>
            <a:r>
              <a:rPr kumimoji="0" lang="en-US" altLang="en-US" sz="1200" b="1" i="0" u="none" strike="noStrike" cap="none" normalizeH="0" baseline="0" dirty="0">
                <a:ln>
                  <a:noFill/>
                </a:ln>
                <a:solidFill>
                  <a:sysClr val="windowText" lastClr="000000"/>
                </a:solidFill>
                <a:effectLst/>
                <a:latin typeface="JetBrains Mono"/>
              </a:rPr>
              <a:t>(</a:t>
            </a:r>
            <a:r>
              <a:rPr kumimoji="0" lang="en-US" altLang="en-US" sz="1200" b="1" i="0" u="none" strike="noStrike" cap="none" normalizeH="0" baseline="0" dirty="0" err="1">
                <a:ln>
                  <a:noFill/>
                </a:ln>
                <a:solidFill>
                  <a:sysClr val="windowText" lastClr="000000"/>
                </a:solidFill>
                <a:effectLst/>
                <a:latin typeface="JetBrains Mono"/>
              </a:rPr>
              <a:t>bufferedReader.readLine</a:t>
            </a:r>
            <a:r>
              <a:rPr kumimoji="0" lang="en-US" altLang="en-US" sz="1200" b="1" i="0" u="none" strike="noStrike" cap="none" normalizeH="0" baseline="0" dirty="0">
                <a:ln>
                  <a:noFill/>
                </a:ln>
                <a:solidFill>
                  <a:sysClr val="windowText" lastClr="000000"/>
                </a:solidFill>
                <a:effectLst/>
                <a:latin typeface="JetBrains Mono"/>
              </a:rPr>
              <a:t>());</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a:t>
            </a:r>
            <a:r>
              <a:rPr kumimoji="0" lang="en-US" altLang="en-US" sz="1200" b="1" i="0" u="none" strike="noStrike" cap="none" normalizeH="0" baseline="0" dirty="0" err="1">
                <a:ln>
                  <a:noFill/>
                </a:ln>
                <a:solidFill>
                  <a:sysClr val="windowText" lastClr="000000"/>
                </a:solidFill>
                <a:effectLst/>
                <a:latin typeface="JetBrains Mono"/>
              </a:rPr>
              <a:t>password.setText</a:t>
            </a:r>
            <a:r>
              <a:rPr kumimoji="0" lang="en-US" altLang="en-US" sz="1200" b="1" i="0" u="none" strike="noStrike" cap="none" normalizeH="0" baseline="0" dirty="0">
                <a:ln>
                  <a:noFill/>
                </a:ln>
                <a:solidFill>
                  <a:sysClr val="windowText" lastClr="000000"/>
                </a:solidFill>
                <a:effectLst/>
                <a:latin typeface="JetBrains Mono"/>
              </a:rPr>
              <a:t>(</a:t>
            </a:r>
            <a:r>
              <a:rPr kumimoji="0" lang="en-US" altLang="en-US" sz="1200" b="1" i="0" u="none" strike="noStrike" cap="none" normalizeH="0" baseline="0" dirty="0" err="1">
                <a:ln>
                  <a:noFill/>
                </a:ln>
                <a:solidFill>
                  <a:sysClr val="windowText" lastClr="000000"/>
                </a:solidFill>
                <a:effectLst/>
                <a:latin typeface="JetBrains Mono"/>
              </a:rPr>
              <a:t>bufferedReader.readLine</a:t>
            </a:r>
            <a:r>
              <a:rPr kumimoji="0" lang="en-US" altLang="en-US" sz="1200" b="1" i="0" u="none" strike="noStrike" cap="none" normalizeH="0" baseline="0" dirty="0">
                <a:ln>
                  <a:noFill/>
                </a:ln>
                <a:solidFill>
                  <a:sysClr val="windowText" lastClr="000000"/>
                </a:solidFill>
                <a:effectLst/>
                <a:latin typeface="JetBrains Mono"/>
              </a:rPr>
              <a:t>());</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if(</a:t>
            </a:r>
            <a:r>
              <a:rPr kumimoji="0" lang="en-US" altLang="en-US" sz="1200" b="1" i="0" u="none" strike="noStrike" cap="none" normalizeH="0" baseline="0" dirty="0" err="1">
                <a:ln>
                  <a:noFill/>
                </a:ln>
                <a:solidFill>
                  <a:sysClr val="windowText" lastClr="000000"/>
                </a:solidFill>
                <a:effectLst/>
                <a:latin typeface="JetBrains Mono"/>
              </a:rPr>
              <a:t>username.getText</a:t>
            </a:r>
            <a:r>
              <a:rPr kumimoji="0" lang="en-US" altLang="en-US" sz="1200" b="1" i="0" u="none" strike="noStrike" cap="none" normalizeH="0" baseline="0" dirty="0">
                <a:ln>
                  <a:noFill/>
                </a:ln>
                <a:solidFill>
                  <a:sysClr val="windowText" lastClr="000000"/>
                </a:solidFill>
                <a:effectLst/>
                <a:latin typeface="JetBrains Mono"/>
              </a:rPr>
              <a:t>().</a:t>
            </a:r>
            <a:r>
              <a:rPr kumimoji="0" lang="en-US" altLang="en-US" sz="1200" b="1" i="0" u="none" strike="noStrike" cap="none" normalizeH="0" baseline="0" dirty="0" err="1">
                <a:ln>
                  <a:noFill/>
                </a:ln>
                <a:solidFill>
                  <a:sysClr val="windowText" lastClr="000000"/>
                </a:solidFill>
                <a:effectLst/>
                <a:latin typeface="JetBrains Mono"/>
              </a:rPr>
              <a:t>toString</a:t>
            </a:r>
            <a:r>
              <a:rPr kumimoji="0" lang="en-US" altLang="en-US" sz="1200" b="1" i="0" u="none" strike="noStrike" cap="none" normalizeH="0" baseline="0" dirty="0">
                <a:ln>
                  <a:noFill/>
                </a:ln>
                <a:solidFill>
                  <a:sysClr val="windowText" lastClr="000000"/>
                </a:solidFill>
                <a:effectLst/>
                <a:latin typeface="JetBrains Mono"/>
              </a:rPr>
              <a:t>().length()!=0 &amp;&amp; </a:t>
            </a:r>
            <a:r>
              <a:rPr kumimoji="0" lang="en-US" altLang="en-US" sz="1200" b="1" i="0" u="none" strike="noStrike" cap="none" normalizeH="0" baseline="0" dirty="0" err="1">
                <a:ln>
                  <a:noFill/>
                </a:ln>
                <a:solidFill>
                  <a:sysClr val="windowText" lastClr="000000"/>
                </a:solidFill>
                <a:effectLst/>
                <a:latin typeface="JetBrains Mono"/>
              </a:rPr>
              <a:t>password.getText</a:t>
            </a:r>
            <a:r>
              <a:rPr kumimoji="0" lang="en-US" altLang="en-US" sz="1200" b="1" i="0" u="none" strike="noStrike" cap="none" normalizeH="0" baseline="0" dirty="0">
                <a:ln>
                  <a:noFill/>
                </a:ln>
                <a:solidFill>
                  <a:sysClr val="windowText" lastClr="000000"/>
                </a:solidFill>
                <a:effectLst/>
                <a:latin typeface="JetBrains Mono"/>
              </a:rPr>
              <a:t>().</a:t>
            </a:r>
            <a:r>
              <a:rPr kumimoji="0" lang="en-US" altLang="en-US" sz="1200" b="1" i="0" u="none" strike="noStrike" cap="none" normalizeH="0" baseline="0" dirty="0" err="1">
                <a:ln>
                  <a:noFill/>
                </a:ln>
                <a:solidFill>
                  <a:sysClr val="windowText" lastClr="000000"/>
                </a:solidFill>
                <a:effectLst/>
                <a:latin typeface="JetBrains Mono"/>
              </a:rPr>
              <a:t>toString</a:t>
            </a:r>
            <a:r>
              <a:rPr kumimoji="0" lang="en-US" altLang="en-US" sz="1200" b="1" i="0" u="none" strike="noStrike" cap="none" normalizeH="0" baseline="0" dirty="0">
                <a:ln>
                  <a:noFill/>
                </a:ln>
                <a:solidFill>
                  <a:sysClr val="windowText" lastClr="000000"/>
                </a:solidFill>
                <a:effectLst/>
                <a:latin typeface="JetBrains Mono"/>
              </a:rPr>
              <a:t>().length()!=0) {</a:t>
            </a:r>
            <a:br>
              <a:rPr kumimoji="0" lang="en-US" altLang="en-US" sz="1200" b="1" i="0" u="none" strike="noStrike" cap="none" normalizeH="0" baseline="0" dirty="0">
                <a:ln>
                  <a:noFill/>
                </a:ln>
                <a:solidFill>
                  <a:sysClr val="windowText" lastClr="000000"/>
                </a:solidFill>
                <a:effectLst/>
                <a:latin typeface="JetBrains Mono"/>
              </a:rPr>
            </a:b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a:t>
            </a:r>
            <a:r>
              <a:rPr kumimoji="0" lang="en-US" altLang="en-US" sz="1200" b="1" i="0" u="none" strike="noStrike" cap="none" normalizeH="0" baseline="0" dirty="0" err="1">
                <a:ln>
                  <a:noFill/>
                </a:ln>
                <a:solidFill>
                  <a:sysClr val="windowText" lastClr="000000"/>
                </a:solidFill>
                <a:effectLst/>
                <a:latin typeface="JetBrains Mono"/>
              </a:rPr>
              <a:t>Snackbar.</a:t>
            </a:r>
            <a:r>
              <a:rPr kumimoji="0" lang="en-US" altLang="en-US" sz="1200" b="1" i="1" u="none" strike="noStrike" cap="none" normalizeH="0" baseline="0" dirty="0" err="1">
                <a:ln>
                  <a:noFill/>
                </a:ln>
                <a:solidFill>
                  <a:sysClr val="windowText" lastClr="000000"/>
                </a:solidFill>
                <a:effectLst/>
                <a:latin typeface="JetBrains Mono"/>
              </a:rPr>
              <a:t>make</a:t>
            </a:r>
            <a:r>
              <a:rPr kumimoji="0" lang="en-US" altLang="en-US" sz="1200" b="1" i="0" u="none" strike="noStrike" cap="none" normalizeH="0" baseline="0" dirty="0">
                <a:ln>
                  <a:noFill/>
                </a:ln>
                <a:solidFill>
                  <a:sysClr val="windowText" lastClr="000000"/>
                </a:solidFill>
                <a:effectLst/>
                <a:latin typeface="JetBrains Mono"/>
              </a:rPr>
              <a:t>(</a:t>
            </a:r>
            <a:r>
              <a:rPr kumimoji="0" lang="en-US" altLang="en-US" sz="1200" b="1" i="0" u="none" strike="noStrike" cap="none" normalizeH="0" baseline="0" dirty="0" err="1">
                <a:ln>
                  <a:noFill/>
                </a:ln>
                <a:solidFill>
                  <a:sysClr val="windowText" lastClr="000000"/>
                </a:solidFill>
                <a:effectLst/>
                <a:latin typeface="JetBrains Mono"/>
              </a:rPr>
              <a:t>relativeLayout</a:t>
            </a:r>
            <a:r>
              <a:rPr kumimoji="0" lang="en-US" altLang="en-US" sz="1200" b="1" i="0" u="none" strike="noStrike" cap="none" normalizeH="0" baseline="0" dirty="0">
                <a:ln>
                  <a:noFill/>
                </a:ln>
                <a:solidFill>
                  <a:sysClr val="windowText" lastClr="000000"/>
                </a:solidFill>
                <a:effectLst/>
                <a:latin typeface="JetBrains Mono"/>
              </a:rPr>
              <a:t>,"Data loaded successfully",</a:t>
            </a:r>
            <a:r>
              <a:rPr kumimoji="0" lang="en-US" altLang="en-US" sz="1200" b="1" i="0" u="none" strike="noStrike" cap="none" normalizeH="0" baseline="0" dirty="0" err="1">
                <a:ln>
                  <a:noFill/>
                </a:ln>
                <a:solidFill>
                  <a:sysClr val="windowText" lastClr="000000"/>
                </a:solidFill>
                <a:effectLst/>
                <a:latin typeface="JetBrains Mono"/>
              </a:rPr>
              <a:t>Snackbar.</a:t>
            </a:r>
            <a:r>
              <a:rPr kumimoji="0" lang="en-US" altLang="en-US" sz="1200" b="1" i="1" u="none" strike="noStrike" cap="none" normalizeH="0" baseline="0" dirty="0" err="1">
                <a:ln>
                  <a:noFill/>
                </a:ln>
                <a:solidFill>
                  <a:sysClr val="windowText" lastClr="000000"/>
                </a:solidFill>
                <a:effectLst/>
                <a:latin typeface="JetBrains Mono"/>
              </a:rPr>
              <a:t>LENGTH_SHORT</a:t>
            </a:r>
            <a:r>
              <a:rPr kumimoji="0" lang="en-US" altLang="en-US" sz="1200" b="1" i="0" u="none" strike="noStrike" cap="none" normalizeH="0" baseline="0" dirty="0">
                <a:ln>
                  <a:noFill/>
                </a:ln>
                <a:solidFill>
                  <a:sysClr val="windowText" lastClr="000000"/>
                </a:solidFill>
                <a:effectLst/>
                <a:latin typeface="JetBrains Mono"/>
              </a:rPr>
              <a:t>).show();</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a:t>
            </a:r>
            <a:r>
              <a:rPr kumimoji="0" lang="en-US" altLang="en-US" sz="1200" b="1" i="0" u="none" strike="noStrike" cap="none" normalizeH="0" baseline="0" dirty="0" err="1">
                <a:ln>
                  <a:noFill/>
                </a:ln>
                <a:solidFill>
                  <a:sysClr val="windowText" lastClr="000000"/>
                </a:solidFill>
                <a:effectLst/>
                <a:latin typeface="JetBrains Mono"/>
              </a:rPr>
              <a:t>bufferedReader.close</a:t>
            </a:r>
            <a:r>
              <a:rPr kumimoji="0" lang="en-US" altLang="en-US" sz="1200" b="1" i="0" u="none" strike="noStrike" cap="none" normalizeH="0" baseline="0" dirty="0">
                <a:ln>
                  <a:noFill/>
                </a:ln>
                <a:solidFill>
                  <a:sysClr val="windowText" lastClr="000000"/>
                </a:solidFill>
                <a:effectLst/>
                <a:latin typeface="JetBrains Mono"/>
              </a:rPr>
              <a:t>();</a:t>
            </a:r>
            <a:br>
              <a:rPr kumimoji="0" lang="en-US" altLang="en-US" sz="1200" b="1" i="0" u="none" strike="noStrike" cap="none" normalizeH="0" baseline="0" dirty="0">
                <a:ln>
                  <a:noFill/>
                </a:ln>
                <a:solidFill>
                  <a:sysClr val="windowText" lastClr="000000"/>
                </a:solidFill>
                <a:effectLst/>
                <a:latin typeface="JetBrains Mono"/>
              </a:rPr>
            </a:b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 catch (</a:t>
            </a:r>
            <a:r>
              <a:rPr kumimoji="0" lang="en-US" altLang="en-US" sz="1200" b="1" i="0" u="none" strike="noStrike" cap="none" normalizeH="0" baseline="0" dirty="0" err="1">
                <a:ln>
                  <a:noFill/>
                </a:ln>
                <a:solidFill>
                  <a:sysClr val="windowText" lastClr="000000"/>
                </a:solidFill>
                <a:effectLst/>
                <a:latin typeface="JetBrains Mono"/>
              </a:rPr>
              <a:t>FileNotFoundException</a:t>
            </a:r>
            <a:r>
              <a:rPr kumimoji="0" lang="en-US" altLang="en-US" sz="1200" b="1" i="0" u="none" strike="noStrike" cap="none" normalizeH="0" baseline="0" dirty="0">
                <a:ln>
                  <a:noFill/>
                </a:ln>
                <a:solidFill>
                  <a:sysClr val="windowText" lastClr="000000"/>
                </a:solidFill>
                <a:effectLst/>
                <a:latin typeface="JetBrains Mono"/>
              </a:rPr>
              <a:t> e) {</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//if file doesn't exists or we can't read </a:t>
            </a:r>
            <a:r>
              <a:rPr kumimoji="0" lang="en-US" altLang="en-US" sz="1200" b="1" i="0" u="none" strike="noStrike" cap="none" normalizeH="0" baseline="0" dirty="0" err="1">
                <a:ln>
                  <a:noFill/>
                </a:ln>
                <a:solidFill>
                  <a:sysClr val="windowText" lastClr="000000"/>
                </a:solidFill>
                <a:effectLst/>
                <a:latin typeface="JetBrains Mono"/>
              </a:rPr>
              <a:t>beacuse</a:t>
            </a:r>
            <a:r>
              <a:rPr kumimoji="0" lang="en-US" altLang="en-US" sz="1200" b="1" i="0" u="none" strike="noStrike" cap="none" normalizeH="0" baseline="0" dirty="0">
                <a:ln>
                  <a:noFill/>
                </a:ln>
                <a:solidFill>
                  <a:sysClr val="windowText" lastClr="000000"/>
                </a:solidFill>
                <a:effectLst/>
                <a:latin typeface="JetBrains Mono"/>
              </a:rPr>
              <a:t> we don't have the permission</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a:t>
            </a:r>
            <a:r>
              <a:rPr kumimoji="0" lang="en-US" altLang="en-US" sz="1200" b="1" i="0" u="none" strike="noStrike" cap="none" normalizeH="0" baseline="0" dirty="0" err="1">
                <a:ln>
                  <a:noFill/>
                </a:ln>
                <a:solidFill>
                  <a:sysClr val="windowText" lastClr="000000"/>
                </a:solidFill>
                <a:effectLst/>
                <a:latin typeface="JetBrains Mono"/>
              </a:rPr>
              <a:t>e.printStackTrace</a:t>
            </a:r>
            <a:r>
              <a:rPr kumimoji="0" lang="en-US" altLang="en-US" sz="1200" b="1" i="0" u="none" strike="noStrike" cap="none" normalizeH="0" baseline="0" dirty="0">
                <a:ln>
                  <a:noFill/>
                </a:ln>
                <a:solidFill>
                  <a:sysClr val="windowText" lastClr="000000"/>
                </a:solidFill>
                <a:effectLst/>
                <a:latin typeface="JetBrains Mono"/>
              </a:rPr>
              <a:t>();</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 catch (</a:t>
            </a:r>
            <a:r>
              <a:rPr kumimoji="0" lang="en-US" altLang="en-US" sz="1200" b="1" i="0" u="none" strike="noStrike" cap="none" normalizeH="0" baseline="0" dirty="0" err="1">
                <a:ln>
                  <a:noFill/>
                </a:ln>
                <a:solidFill>
                  <a:sysClr val="windowText" lastClr="000000"/>
                </a:solidFill>
                <a:effectLst/>
                <a:latin typeface="JetBrains Mono"/>
              </a:rPr>
              <a:t>IOException</a:t>
            </a:r>
            <a:r>
              <a:rPr kumimoji="0" lang="en-US" altLang="en-US" sz="1200" b="1" i="0" u="none" strike="noStrike" cap="none" normalizeH="0" baseline="0" dirty="0">
                <a:ln>
                  <a:noFill/>
                </a:ln>
                <a:solidFill>
                  <a:sysClr val="windowText" lastClr="000000"/>
                </a:solidFill>
                <a:effectLst/>
                <a:latin typeface="JetBrains Mono"/>
              </a:rPr>
              <a:t> e) {</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//to handle read error</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a:t>
            </a:r>
            <a:r>
              <a:rPr kumimoji="0" lang="en-US" altLang="en-US" sz="1200" b="1" i="0" u="none" strike="noStrike" cap="none" normalizeH="0" baseline="0" dirty="0" err="1">
                <a:ln>
                  <a:noFill/>
                </a:ln>
                <a:solidFill>
                  <a:sysClr val="windowText" lastClr="000000"/>
                </a:solidFill>
                <a:effectLst/>
                <a:latin typeface="JetBrains Mono"/>
              </a:rPr>
              <a:t>e.printStackTrace</a:t>
            </a:r>
            <a:r>
              <a:rPr kumimoji="0" lang="en-US" altLang="en-US" sz="1200" b="1" i="0" u="none" strike="noStrike" cap="none" normalizeH="0" baseline="0" dirty="0">
                <a:ln>
                  <a:noFill/>
                </a:ln>
                <a:solidFill>
                  <a:sysClr val="windowText" lastClr="000000"/>
                </a:solidFill>
                <a:effectLst/>
                <a:latin typeface="JetBrains Mono"/>
              </a:rPr>
              <a:t>();</a:t>
            </a: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    }</a:t>
            </a:r>
            <a:br>
              <a:rPr kumimoji="0" lang="en-US" altLang="en-US" sz="1200" b="1" i="0" u="none" strike="noStrike" cap="none" normalizeH="0" baseline="0" dirty="0">
                <a:ln>
                  <a:noFill/>
                </a:ln>
                <a:solidFill>
                  <a:sysClr val="windowText" lastClr="000000"/>
                </a:solidFill>
                <a:effectLst/>
                <a:latin typeface="JetBrains Mono"/>
              </a:rPr>
            </a:br>
            <a:br>
              <a:rPr kumimoji="0" lang="en-US" altLang="en-US" sz="1200" b="1" i="0" u="none" strike="noStrike" cap="none" normalizeH="0" baseline="0" dirty="0">
                <a:ln>
                  <a:noFill/>
                </a:ln>
                <a:solidFill>
                  <a:sysClr val="windowText" lastClr="000000"/>
                </a:solidFill>
                <a:effectLst/>
                <a:latin typeface="JetBrains Mono"/>
              </a:rPr>
            </a:br>
            <a:r>
              <a:rPr kumimoji="0" lang="en-US" altLang="en-US" sz="1200" b="1" i="0" u="none" strike="noStrike" cap="none" normalizeH="0" baseline="0" dirty="0">
                <a:ln>
                  <a:noFill/>
                </a:ln>
                <a:solidFill>
                  <a:sysClr val="windowText" lastClr="000000"/>
                </a:solidFill>
                <a:effectLst/>
                <a:latin typeface="JetBrains Mono"/>
              </a:rPr>
              <a:t>}</a:t>
            </a:r>
            <a:endParaRPr kumimoji="0" lang="en-US" altLang="en-US" sz="2800" b="1" i="0" u="none" strike="noStrike" cap="none" normalizeH="0" baseline="0" dirty="0">
              <a:ln>
                <a:noFill/>
              </a:ln>
              <a:solidFill>
                <a:sysClr val="windowText" lastClr="000000"/>
              </a:solidFill>
              <a:effectLst/>
              <a:latin typeface="Arial" panose="020B0604020202020204" pitchFamily="34" charset="0"/>
            </a:endParaRPr>
          </a:p>
        </p:txBody>
      </p:sp>
    </p:spTree>
    <p:extLst>
      <p:ext uri="{BB962C8B-B14F-4D97-AF65-F5344CB8AC3E}">
        <p14:creationId xmlns:p14="http://schemas.microsoft.com/office/powerpoint/2010/main" val="2690973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301686-D11E-AC60-6B80-4E1871EDB342}"/>
              </a:ext>
            </a:extLst>
          </p:cNvPr>
          <p:cNvSpPr>
            <a:spLocks noGrp="1"/>
          </p:cNvSpPr>
          <p:nvPr>
            <p:ph type="title"/>
          </p:nvPr>
        </p:nvSpPr>
        <p:spPr/>
        <p:txBody>
          <a:bodyPr>
            <a:normAutofit/>
          </a:bodyPr>
          <a:lstStyle/>
          <a:p>
            <a:r>
              <a:rPr lang="en-US" sz="4400" b="0" i="0" u="none" strike="noStrike" dirty="0">
                <a:effectLst/>
              </a:rPr>
              <a:t>Cache Storage</a:t>
            </a:r>
            <a:endParaRPr lang="en-US" dirty="0"/>
          </a:p>
        </p:txBody>
      </p:sp>
      <p:sp>
        <p:nvSpPr>
          <p:cNvPr id="3" name="Segnaposto contenuto 2">
            <a:extLst>
              <a:ext uri="{FF2B5EF4-FFF2-40B4-BE49-F238E27FC236}">
                <a16:creationId xmlns:a16="http://schemas.microsoft.com/office/drawing/2014/main" id="{2932E919-6C8B-9ED7-11E2-90DDE1915E4E}"/>
              </a:ext>
            </a:extLst>
          </p:cNvPr>
          <p:cNvSpPr>
            <a:spLocks noGrp="1"/>
          </p:cNvSpPr>
          <p:nvPr>
            <p:ph idx="1"/>
          </p:nvPr>
        </p:nvSpPr>
        <p:spPr>
          <a:xfrm>
            <a:off x="609600" y="1568466"/>
            <a:ext cx="5140751" cy="5014896"/>
          </a:xfrm>
        </p:spPr>
        <p:txBody>
          <a:bodyPr>
            <a:noAutofit/>
          </a:bodyPr>
          <a:lstStyle/>
          <a:p>
            <a:pPr marL="0" indent="0" rtl="0" fontAlgn="base">
              <a:spcBef>
                <a:spcPts val="0"/>
              </a:spcBef>
              <a:spcAft>
                <a:spcPts val="0"/>
              </a:spcAft>
              <a:buNone/>
            </a:pPr>
            <a:r>
              <a:rPr lang="en-US" sz="2200" b="0" i="0" u="none" strike="noStrike" dirty="0">
                <a:solidFill>
                  <a:srgbClr val="000000"/>
                </a:solidFill>
                <a:effectLst/>
                <a:latin typeface="+mj-lt"/>
              </a:rPr>
              <a:t>File stored in the files folder are persistent and remain until are deleted sometimes is necessary to store data temporarily. Even though Android sometimes deletes cache files on its own, We shouldn't rely on the system to clean up these files for us. We should always maintain your app's cache files within internal storage. To delete files: </a:t>
            </a:r>
          </a:p>
          <a:p>
            <a:pPr marL="0" indent="0" rtl="0" fontAlgn="base">
              <a:spcBef>
                <a:spcPts val="0"/>
              </a:spcBef>
              <a:spcAft>
                <a:spcPts val="0"/>
              </a:spcAft>
              <a:buNone/>
            </a:pPr>
            <a:endParaRPr lang="en-US" sz="2200" b="0" i="0" u="none" strike="noStrike" dirty="0">
              <a:solidFill>
                <a:srgbClr val="000000"/>
              </a:solidFill>
              <a:effectLst/>
              <a:latin typeface="+mj-lt"/>
            </a:endParaRPr>
          </a:p>
          <a:p>
            <a:pPr fontAlgn="base">
              <a:spcBef>
                <a:spcPts val="0"/>
              </a:spcBef>
            </a:pPr>
            <a:r>
              <a:rPr lang="en-US" sz="2200" b="0" i="0" u="none" strike="noStrike" dirty="0">
                <a:solidFill>
                  <a:srgbClr val="000000"/>
                </a:solidFill>
                <a:effectLst/>
                <a:latin typeface="+mj-lt"/>
              </a:rPr>
              <a:t> delete() method on a File object: </a:t>
            </a:r>
            <a:r>
              <a:rPr lang="en-US" sz="2200" b="0" i="0" u="none" strike="noStrike" dirty="0" err="1">
                <a:solidFill>
                  <a:srgbClr val="000000"/>
                </a:solidFill>
                <a:effectLst/>
                <a:latin typeface="+mj-lt"/>
              </a:rPr>
              <a:t>filecachename.delete</a:t>
            </a:r>
            <a:r>
              <a:rPr lang="en-US" sz="2200" b="0" i="0" u="none" strike="noStrike" dirty="0">
                <a:solidFill>
                  <a:srgbClr val="000000"/>
                </a:solidFill>
                <a:effectLst/>
                <a:latin typeface="+mj-lt"/>
              </a:rPr>
              <a:t>() </a:t>
            </a:r>
          </a:p>
          <a:p>
            <a:pPr fontAlgn="base">
              <a:spcBef>
                <a:spcPts val="0"/>
              </a:spcBef>
            </a:pPr>
            <a:r>
              <a:rPr lang="en-US" sz="2200" b="0" i="0" u="none" strike="noStrike" dirty="0" err="1">
                <a:solidFill>
                  <a:srgbClr val="000000"/>
                </a:solidFill>
                <a:effectLst/>
                <a:latin typeface="+mj-lt"/>
              </a:rPr>
              <a:t>deleteFile</a:t>
            </a:r>
            <a:r>
              <a:rPr lang="en-US" sz="2200" b="0" i="0" u="none" strike="noStrike" dirty="0">
                <a:solidFill>
                  <a:srgbClr val="000000"/>
                </a:solidFill>
                <a:effectLst/>
                <a:latin typeface="+mj-lt"/>
              </a:rPr>
              <a:t>() method of the app's context, passing in the name of the file: </a:t>
            </a:r>
            <a:r>
              <a:rPr lang="en-US" sz="2200" b="0" i="0" u="none" strike="noStrike" dirty="0" err="1">
                <a:solidFill>
                  <a:srgbClr val="000000"/>
                </a:solidFill>
                <a:effectLst/>
                <a:latin typeface="+mj-lt"/>
              </a:rPr>
              <a:t>context.deleteFile</a:t>
            </a:r>
            <a:r>
              <a:rPr lang="en-US" sz="2200" b="0" i="0" u="none" strike="noStrike" dirty="0">
                <a:solidFill>
                  <a:srgbClr val="000000"/>
                </a:solidFill>
                <a:effectLst/>
                <a:latin typeface="+mj-lt"/>
              </a:rPr>
              <a:t>(</a:t>
            </a:r>
            <a:r>
              <a:rPr lang="en-US" sz="2200" b="0" i="0" u="none" strike="noStrike" dirty="0" err="1">
                <a:solidFill>
                  <a:srgbClr val="000000"/>
                </a:solidFill>
                <a:effectLst/>
                <a:latin typeface="+mj-lt"/>
              </a:rPr>
              <a:t>cacheFileName</a:t>
            </a:r>
            <a:r>
              <a:rPr lang="en-US" sz="2200" b="0" i="0" u="none" strike="noStrike" dirty="0">
                <a:solidFill>
                  <a:srgbClr val="000000"/>
                </a:solidFill>
                <a:effectLst/>
                <a:latin typeface="+mj-lt"/>
              </a:rPr>
              <a:t>)</a:t>
            </a:r>
          </a:p>
        </p:txBody>
      </p:sp>
      <p:grpSp>
        <p:nvGrpSpPr>
          <p:cNvPr id="7" name="Gruppo 6">
            <a:extLst>
              <a:ext uri="{FF2B5EF4-FFF2-40B4-BE49-F238E27FC236}">
                <a16:creationId xmlns:a16="http://schemas.microsoft.com/office/drawing/2014/main" id="{416CEF76-7D78-223C-51AD-D475C5642D03}"/>
              </a:ext>
            </a:extLst>
          </p:cNvPr>
          <p:cNvGrpSpPr/>
          <p:nvPr/>
        </p:nvGrpSpPr>
        <p:grpSpPr>
          <a:xfrm>
            <a:off x="6096000" y="2114196"/>
            <a:ext cx="5015569" cy="4125849"/>
            <a:chOff x="6110108" y="2340284"/>
            <a:chExt cx="5015569" cy="4125849"/>
          </a:xfrm>
        </p:grpSpPr>
        <p:sp>
          <p:nvSpPr>
            <p:cNvPr id="4" name="Ovale 3">
              <a:extLst>
                <a:ext uri="{FF2B5EF4-FFF2-40B4-BE49-F238E27FC236}">
                  <a16:creationId xmlns:a16="http://schemas.microsoft.com/office/drawing/2014/main" id="{C14EC0D2-29FB-681C-C88D-756B45B1E503}"/>
                </a:ext>
              </a:extLst>
            </p:cNvPr>
            <p:cNvSpPr/>
            <p:nvPr/>
          </p:nvSpPr>
          <p:spPr>
            <a:xfrm>
              <a:off x="6110108" y="2528871"/>
              <a:ext cx="1402235" cy="1410329"/>
            </a:xfrm>
            <a:prstGeom prst="ellips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App</a:t>
              </a:r>
            </a:p>
          </p:txBody>
        </p:sp>
        <p:sp>
          <p:nvSpPr>
            <p:cNvPr id="5" name="Cilindro 4">
              <a:extLst>
                <a:ext uri="{FF2B5EF4-FFF2-40B4-BE49-F238E27FC236}">
                  <a16:creationId xmlns:a16="http://schemas.microsoft.com/office/drawing/2014/main" id="{1300C3B3-3ECC-8158-6128-A30052DD97DA}"/>
                </a:ext>
              </a:extLst>
            </p:cNvPr>
            <p:cNvSpPr/>
            <p:nvPr/>
          </p:nvSpPr>
          <p:spPr>
            <a:xfrm>
              <a:off x="9667352" y="2340284"/>
              <a:ext cx="1458325" cy="1660216"/>
            </a:xfrm>
            <a:prstGeom prst="can">
              <a:avLst/>
            </a:prstGeom>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Cache</a:t>
              </a:r>
            </a:p>
          </p:txBody>
        </p:sp>
        <p:sp>
          <p:nvSpPr>
            <p:cNvPr id="17" name="Documento 16">
              <a:extLst>
                <a:ext uri="{FF2B5EF4-FFF2-40B4-BE49-F238E27FC236}">
                  <a16:creationId xmlns:a16="http://schemas.microsoft.com/office/drawing/2014/main" id="{CD0E8C67-01DA-C4EA-FDAF-03A8E5B90EA8}"/>
                </a:ext>
              </a:extLst>
            </p:cNvPr>
            <p:cNvSpPr/>
            <p:nvPr/>
          </p:nvSpPr>
          <p:spPr>
            <a:xfrm>
              <a:off x="9737469" y="5589811"/>
              <a:ext cx="1258897" cy="876322"/>
            </a:xfrm>
            <a:prstGeom prst="flowChartDocument">
              <a:avLst/>
            </a:prstGeom>
            <a:solidFill>
              <a:schemeClr val="accent3">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t>……</a:t>
              </a:r>
            </a:p>
          </p:txBody>
        </p:sp>
        <p:sp>
          <p:nvSpPr>
            <p:cNvPr id="20" name="Freccia a destra 19">
              <a:extLst>
                <a:ext uri="{FF2B5EF4-FFF2-40B4-BE49-F238E27FC236}">
                  <a16:creationId xmlns:a16="http://schemas.microsoft.com/office/drawing/2014/main" id="{6A89947C-BBCB-23B9-43C3-0B34FCE85F25}"/>
                </a:ext>
              </a:extLst>
            </p:cNvPr>
            <p:cNvSpPr/>
            <p:nvPr/>
          </p:nvSpPr>
          <p:spPr>
            <a:xfrm>
              <a:off x="7757409" y="2884878"/>
              <a:ext cx="1707612" cy="530585"/>
            </a:xfrm>
            <a:prstGeom prst="rightArrow">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ccia a sinistra 20">
              <a:extLst>
                <a:ext uri="{FF2B5EF4-FFF2-40B4-BE49-F238E27FC236}">
                  <a16:creationId xmlns:a16="http://schemas.microsoft.com/office/drawing/2014/main" id="{F71C8EB8-DBD9-3B8D-8E31-17D2F6CA39C7}"/>
                </a:ext>
              </a:extLst>
            </p:cNvPr>
            <p:cNvSpPr/>
            <p:nvPr/>
          </p:nvSpPr>
          <p:spPr>
            <a:xfrm>
              <a:off x="7740952" y="3415463"/>
              <a:ext cx="1707612" cy="523737"/>
            </a:xfrm>
            <a:prstGeom prst="leftArrow">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reccia a destra 21">
              <a:extLst>
                <a:ext uri="{FF2B5EF4-FFF2-40B4-BE49-F238E27FC236}">
                  <a16:creationId xmlns:a16="http://schemas.microsoft.com/office/drawing/2014/main" id="{18F6CB5B-6F66-2F08-A0A4-903B87F005A9}"/>
                </a:ext>
              </a:extLst>
            </p:cNvPr>
            <p:cNvSpPr/>
            <p:nvPr/>
          </p:nvSpPr>
          <p:spPr>
            <a:xfrm rot="5400000">
              <a:off x="9325382" y="4565345"/>
              <a:ext cx="1424023" cy="459621"/>
            </a:xfrm>
            <a:prstGeom prst="rightArrow">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ccia a destra 22">
              <a:extLst>
                <a:ext uri="{FF2B5EF4-FFF2-40B4-BE49-F238E27FC236}">
                  <a16:creationId xmlns:a16="http://schemas.microsoft.com/office/drawing/2014/main" id="{051E0A15-3650-A4A8-377B-E7D66A06F5AC}"/>
                </a:ext>
              </a:extLst>
            </p:cNvPr>
            <p:cNvSpPr/>
            <p:nvPr/>
          </p:nvSpPr>
          <p:spPr>
            <a:xfrm rot="16200000">
              <a:off x="10054544" y="4565345"/>
              <a:ext cx="1424023" cy="459621"/>
            </a:xfrm>
            <a:prstGeom prst="rightArrow">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60903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301686-D11E-AC60-6B80-4E1871EDB342}"/>
              </a:ext>
            </a:extLst>
          </p:cNvPr>
          <p:cNvSpPr>
            <a:spLocks noGrp="1"/>
          </p:cNvSpPr>
          <p:nvPr>
            <p:ph type="title"/>
          </p:nvPr>
        </p:nvSpPr>
        <p:spPr/>
        <p:txBody>
          <a:bodyPr>
            <a:normAutofit/>
          </a:bodyPr>
          <a:lstStyle/>
          <a:p>
            <a:r>
              <a:rPr lang="en-US" sz="4400" b="0" i="0" u="none" strike="noStrike" dirty="0">
                <a:effectLst/>
              </a:rPr>
              <a:t>Cache Storage</a:t>
            </a:r>
            <a:endParaRPr lang="en-US" dirty="0"/>
          </a:p>
        </p:txBody>
      </p:sp>
      <p:sp>
        <p:nvSpPr>
          <p:cNvPr id="3" name="Segnaposto contenuto 2">
            <a:extLst>
              <a:ext uri="{FF2B5EF4-FFF2-40B4-BE49-F238E27FC236}">
                <a16:creationId xmlns:a16="http://schemas.microsoft.com/office/drawing/2014/main" id="{2932E919-6C8B-9ED7-11E2-90DDE1915E4E}"/>
              </a:ext>
            </a:extLst>
          </p:cNvPr>
          <p:cNvSpPr>
            <a:spLocks noGrp="1"/>
          </p:cNvSpPr>
          <p:nvPr>
            <p:ph idx="1"/>
          </p:nvPr>
        </p:nvSpPr>
        <p:spPr>
          <a:xfrm>
            <a:off x="609600" y="1568466"/>
            <a:ext cx="5140751" cy="4248134"/>
          </a:xfrm>
        </p:spPr>
        <p:txBody>
          <a:bodyPr>
            <a:noAutofit/>
          </a:bodyPr>
          <a:lstStyle/>
          <a:p>
            <a:pPr marL="0" indent="0" rtl="0" fontAlgn="base">
              <a:spcBef>
                <a:spcPts val="0"/>
              </a:spcBef>
              <a:spcAft>
                <a:spcPts val="0"/>
              </a:spcAft>
              <a:buNone/>
            </a:pPr>
            <a:r>
              <a:rPr lang="en-US" sz="2400" b="0" i="0" u="none" strike="noStrike" dirty="0">
                <a:solidFill>
                  <a:srgbClr val="000000"/>
                </a:solidFill>
                <a:effectLst/>
                <a:latin typeface="+mj-lt"/>
              </a:rPr>
              <a:t>To get a cache reference  we can use :</a:t>
            </a:r>
          </a:p>
          <a:p>
            <a:pPr fontAlgn="base">
              <a:spcBef>
                <a:spcPts val="0"/>
              </a:spcBef>
              <a:buFont typeface="Wingdings" panose="05000000000000000000" pitchFamily="2" charset="2"/>
              <a:buChar char="Ø"/>
            </a:pPr>
            <a:r>
              <a:rPr lang="en-US" sz="2400" b="0" i="1" u="none" strike="noStrike" dirty="0" err="1">
                <a:solidFill>
                  <a:srgbClr val="000000"/>
                </a:solidFill>
                <a:effectLst/>
                <a:latin typeface="+mj-lt"/>
              </a:rPr>
              <a:t>getCacheDir</a:t>
            </a:r>
            <a:r>
              <a:rPr lang="en-US" sz="2400" b="0" i="1" u="none" strike="noStrike" dirty="0">
                <a:solidFill>
                  <a:srgbClr val="000000"/>
                </a:solidFill>
                <a:effectLst/>
                <a:latin typeface="+mj-lt"/>
              </a:rPr>
              <a:t>() </a:t>
            </a:r>
            <a:endParaRPr lang="en-US" sz="2400" i="1" dirty="0">
              <a:solidFill>
                <a:srgbClr val="000000"/>
              </a:solidFill>
              <a:latin typeface="+mj-lt"/>
            </a:endParaRPr>
          </a:p>
          <a:p>
            <a:pPr fontAlgn="base">
              <a:spcBef>
                <a:spcPts val="0"/>
              </a:spcBef>
              <a:buFont typeface="Wingdings" panose="05000000000000000000" pitchFamily="2" charset="2"/>
              <a:buChar char="Ø"/>
            </a:pPr>
            <a:r>
              <a:rPr lang="en-US" sz="2400" b="0" i="1" u="none" strike="noStrike" dirty="0" err="1">
                <a:solidFill>
                  <a:srgbClr val="000000"/>
                </a:solidFill>
                <a:effectLst/>
                <a:latin typeface="+mj-lt"/>
              </a:rPr>
              <a:t>getExternalCacheDir</a:t>
            </a:r>
            <a:r>
              <a:rPr lang="en-US" sz="2400" b="0" i="1" u="none" strike="noStrike" dirty="0">
                <a:solidFill>
                  <a:srgbClr val="000000"/>
                </a:solidFill>
                <a:effectLst/>
                <a:latin typeface="+mj-lt"/>
              </a:rPr>
              <a:t>()</a:t>
            </a:r>
          </a:p>
          <a:p>
            <a:pPr marL="0" indent="0" fontAlgn="base">
              <a:spcBef>
                <a:spcPts val="0"/>
              </a:spcBef>
              <a:buNone/>
            </a:pPr>
            <a:r>
              <a:rPr lang="en-US" sz="2400" i="1" dirty="0">
                <a:solidFill>
                  <a:srgbClr val="000000"/>
                </a:solidFill>
                <a:latin typeface="+mj-lt"/>
              </a:rPr>
              <a:t>But we should use only the internal cache.</a:t>
            </a:r>
            <a:endParaRPr lang="en-US" sz="2400" b="0" i="1" u="none" strike="noStrike" dirty="0">
              <a:solidFill>
                <a:srgbClr val="000000"/>
              </a:solidFill>
              <a:effectLst/>
              <a:latin typeface="+mj-lt"/>
            </a:endParaRPr>
          </a:p>
          <a:p>
            <a:pPr marL="0" indent="0" fontAlgn="base">
              <a:spcBef>
                <a:spcPts val="0"/>
              </a:spcBef>
              <a:buNone/>
            </a:pPr>
            <a:r>
              <a:rPr lang="en-US" sz="2400" dirty="0">
                <a:solidFill>
                  <a:srgbClr val="000000"/>
                </a:solidFill>
                <a:latin typeface="+mj-lt"/>
              </a:rPr>
              <a:t>Each methods </a:t>
            </a:r>
            <a:r>
              <a:rPr lang="en-US" sz="2400" b="0" i="0" u="none" strike="noStrike" dirty="0">
                <a:solidFill>
                  <a:srgbClr val="000000"/>
                </a:solidFill>
                <a:effectLst/>
                <a:latin typeface="+mj-lt"/>
              </a:rPr>
              <a:t>return a cache reference specifying absolute path for cache directory. Use the File class to create a file inside that cache folder, those are stored in data/data/&lt;package name&gt;/cache folder.</a:t>
            </a:r>
          </a:p>
          <a:p>
            <a:pPr marL="0" indent="0" rtl="0" fontAlgn="base">
              <a:spcBef>
                <a:spcPts val="0"/>
              </a:spcBef>
              <a:spcAft>
                <a:spcPts val="0"/>
              </a:spcAft>
              <a:buNone/>
            </a:pPr>
            <a:endParaRPr lang="en-US" sz="2400" b="0" i="0" u="none" strike="noStrike" dirty="0">
              <a:solidFill>
                <a:srgbClr val="000000"/>
              </a:solidFill>
              <a:effectLst/>
              <a:latin typeface="+mj-lt"/>
            </a:endParaRPr>
          </a:p>
        </p:txBody>
      </p:sp>
      <p:grpSp>
        <p:nvGrpSpPr>
          <p:cNvPr id="7" name="Gruppo 6">
            <a:extLst>
              <a:ext uri="{FF2B5EF4-FFF2-40B4-BE49-F238E27FC236}">
                <a16:creationId xmlns:a16="http://schemas.microsoft.com/office/drawing/2014/main" id="{416CEF76-7D78-223C-51AD-D475C5642D03}"/>
              </a:ext>
            </a:extLst>
          </p:cNvPr>
          <p:cNvGrpSpPr/>
          <p:nvPr/>
        </p:nvGrpSpPr>
        <p:grpSpPr>
          <a:xfrm>
            <a:off x="6096000" y="2114196"/>
            <a:ext cx="5015569" cy="4125849"/>
            <a:chOff x="6110108" y="2340284"/>
            <a:chExt cx="5015569" cy="4125849"/>
          </a:xfrm>
        </p:grpSpPr>
        <p:sp>
          <p:nvSpPr>
            <p:cNvPr id="4" name="Ovale 3">
              <a:extLst>
                <a:ext uri="{FF2B5EF4-FFF2-40B4-BE49-F238E27FC236}">
                  <a16:creationId xmlns:a16="http://schemas.microsoft.com/office/drawing/2014/main" id="{C14EC0D2-29FB-681C-C88D-756B45B1E503}"/>
                </a:ext>
              </a:extLst>
            </p:cNvPr>
            <p:cNvSpPr/>
            <p:nvPr/>
          </p:nvSpPr>
          <p:spPr>
            <a:xfrm>
              <a:off x="6110108" y="2528871"/>
              <a:ext cx="1402235" cy="1410329"/>
            </a:xfrm>
            <a:prstGeom prst="ellips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App</a:t>
              </a:r>
            </a:p>
          </p:txBody>
        </p:sp>
        <p:sp>
          <p:nvSpPr>
            <p:cNvPr id="5" name="Cilindro 4">
              <a:extLst>
                <a:ext uri="{FF2B5EF4-FFF2-40B4-BE49-F238E27FC236}">
                  <a16:creationId xmlns:a16="http://schemas.microsoft.com/office/drawing/2014/main" id="{1300C3B3-3ECC-8158-6128-A30052DD97DA}"/>
                </a:ext>
              </a:extLst>
            </p:cNvPr>
            <p:cNvSpPr/>
            <p:nvPr/>
          </p:nvSpPr>
          <p:spPr>
            <a:xfrm>
              <a:off x="9667352" y="2340284"/>
              <a:ext cx="1458325" cy="1660216"/>
            </a:xfrm>
            <a:prstGeom prst="can">
              <a:avLst/>
            </a:prstGeom>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Cache</a:t>
              </a:r>
            </a:p>
          </p:txBody>
        </p:sp>
        <p:sp>
          <p:nvSpPr>
            <p:cNvPr id="17" name="Documento 16">
              <a:extLst>
                <a:ext uri="{FF2B5EF4-FFF2-40B4-BE49-F238E27FC236}">
                  <a16:creationId xmlns:a16="http://schemas.microsoft.com/office/drawing/2014/main" id="{CD0E8C67-01DA-C4EA-FDAF-03A8E5B90EA8}"/>
                </a:ext>
              </a:extLst>
            </p:cNvPr>
            <p:cNvSpPr/>
            <p:nvPr/>
          </p:nvSpPr>
          <p:spPr>
            <a:xfrm>
              <a:off x="9737469" y="5589811"/>
              <a:ext cx="1258897" cy="876322"/>
            </a:xfrm>
            <a:prstGeom prst="flowChartDocument">
              <a:avLst/>
            </a:prstGeom>
            <a:solidFill>
              <a:schemeClr val="accent3">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t>……</a:t>
              </a:r>
            </a:p>
          </p:txBody>
        </p:sp>
        <p:sp>
          <p:nvSpPr>
            <p:cNvPr id="20" name="Freccia a destra 19">
              <a:extLst>
                <a:ext uri="{FF2B5EF4-FFF2-40B4-BE49-F238E27FC236}">
                  <a16:creationId xmlns:a16="http://schemas.microsoft.com/office/drawing/2014/main" id="{6A89947C-BBCB-23B9-43C3-0B34FCE85F25}"/>
                </a:ext>
              </a:extLst>
            </p:cNvPr>
            <p:cNvSpPr/>
            <p:nvPr/>
          </p:nvSpPr>
          <p:spPr>
            <a:xfrm>
              <a:off x="7757409" y="2884878"/>
              <a:ext cx="1707612" cy="530585"/>
            </a:xfrm>
            <a:prstGeom prst="rightArrow">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ccia a sinistra 20">
              <a:extLst>
                <a:ext uri="{FF2B5EF4-FFF2-40B4-BE49-F238E27FC236}">
                  <a16:creationId xmlns:a16="http://schemas.microsoft.com/office/drawing/2014/main" id="{F71C8EB8-DBD9-3B8D-8E31-17D2F6CA39C7}"/>
                </a:ext>
              </a:extLst>
            </p:cNvPr>
            <p:cNvSpPr/>
            <p:nvPr/>
          </p:nvSpPr>
          <p:spPr>
            <a:xfrm>
              <a:off x="7740952" y="3415463"/>
              <a:ext cx="1707612" cy="523737"/>
            </a:xfrm>
            <a:prstGeom prst="leftArrow">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reccia a destra 21">
              <a:extLst>
                <a:ext uri="{FF2B5EF4-FFF2-40B4-BE49-F238E27FC236}">
                  <a16:creationId xmlns:a16="http://schemas.microsoft.com/office/drawing/2014/main" id="{18F6CB5B-6F66-2F08-A0A4-903B87F005A9}"/>
                </a:ext>
              </a:extLst>
            </p:cNvPr>
            <p:cNvSpPr/>
            <p:nvPr/>
          </p:nvSpPr>
          <p:spPr>
            <a:xfrm rot="5400000">
              <a:off x="9325382" y="4565345"/>
              <a:ext cx="1424023" cy="459621"/>
            </a:xfrm>
            <a:prstGeom prst="rightArrow">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ccia a destra 22">
              <a:extLst>
                <a:ext uri="{FF2B5EF4-FFF2-40B4-BE49-F238E27FC236}">
                  <a16:creationId xmlns:a16="http://schemas.microsoft.com/office/drawing/2014/main" id="{051E0A15-3650-A4A8-377B-E7D66A06F5AC}"/>
                </a:ext>
              </a:extLst>
            </p:cNvPr>
            <p:cNvSpPr/>
            <p:nvPr/>
          </p:nvSpPr>
          <p:spPr>
            <a:xfrm rot="16200000">
              <a:off x="10054544" y="4565345"/>
              <a:ext cx="1424023" cy="459621"/>
            </a:xfrm>
            <a:prstGeom prst="rightArrow">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46480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E38AFA-15FA-21AD-D584-7751CBE22F67}"/>
              </a:ext>
            </a:extLst>
          </p:cNvPr>
          <p:cNvSpPr>
            <a:spLocks noGrp="1"/>
          </p:cNvSpPr>
          <p:nvPr>
            <p:ph type="title"/>
          </p:nvPr>
        </p:nvSpPr>
        <p:spPr/>
        <p:txBody>
          <a:bodyPr/>
          <a:lstStyle/>
          <a:p>
            <a:r>
              <a:rPr lang="en-US" dirty="0"/>
              <a:t>Store and Retrieve data</a:t>
            </a:r>
          </a:p>
        </p:txBody>
      </p:sp>
      <p:sp>
        <p:nvSpPr>
          <p:cNvPr id="3" name="Segnaposto contenuto 2">
            <a:extLst>
              <a:ext uri="{FF2B5EF4-FFF2-40B4-BE49-F238E27FC236}">
                <a16:creationId xmlns:a16="http://schemas.microsoft.com/office/drawing/2014/main" id="{748C19AA-D02E-9EF6-DD57-926B5D2B7B63}"/>
              </a:ext>
            </a:extLst>
          </p:cNvPr>
          <p:cNvSpPr>
            <a:spLocks noGrp="1"/>
          </p:cNvSpPr>
          <p:nvPr>
            <p:ph idx="1"/>
          </p:nvPr>
        </p:nvSpPr>
        <p:spPr>
          <a:xfrm>
            <a:off x="609600" y="1515360"/>
            <a:ext cx="10972800" cy="3382962"/>
          </a:xfrm>
        </p:spPr>
        <p:txBody>
          <a:bodyPr>
            <a:normAutofit fontScale="32500" lnSpcReduction="20000"/>
          </a:bodyPr>
          <a:lstStyle/>
          <a:p>
            <a:pPr marL="0" indent="0" rtl="0">
              <a:spcBef>
                <a:spcPts val="0"/>
              </a:spcBef>
              <a:spcAft>
                <a:spcPts val="0"/>
              </a:spcAft>
              <a:buNone/>
            </a:pPr>
            <a:endParaRPr lang="en-US" sz="5500" b="0" dirty="0">
              <a:effectLst/>
              <a:latin typeface="+mj-lt"/>
            </a:endParaRPr>
          </a:p>
          <a:p>
            <a:pPr marL="514350" indent="-514350" rtl="0">
              <a:spcBef>
                <a:spcPts val="0"/>
              </a:spcBef>
              <a:spcAft>
                <a:spcPts val="0"/>
              </a:spcAft>
              <a:buFont typeface="+mj-lt"/>
              <a:buAutoNum type="arabicPeriod"/>
            </a:pPr>
            <a:r>
              <a:rPr lang="en-US" sz="5500" dirty="0">
                <a:solidFill>
                  <a:srgbClr val="000000"/>
                </a:solidFill>
                <a:latin typeface="+mj-lt"/>
              </a:rPr>
              <a:t>G</a:t>
            </a:r>
            <a:r>
              <a:rPr lang="en-US" sz="5500" b="0" i="0" u="none" strike="noStrike" dirty="0">
                <a:solidFill>
                  <a:srgbClr val="000000"/>
                </a:solidFill>
                <a:effectLst/>
                <a:latin typeface="+mj-lt"/>
              </a:rPr>
              <a:t>et a reference to cache directory</a:t>
            </a:r>
          </a:p>
          <a:p>
            <a:pPr marL="514350" indent="-514350" rtl="0">
              <a:spcBef>
                <a:spcPts val="0"/>
              </a:spcBef>
              <a:spcAft>
                <a:spcPts val="0"/>
              </a:spcAft>
              <a:buFont typeface="+mj-lt"/>
              <a:buAutoNum type="arabicPeriod"/>
            </a:pPr>
            <a:r>
              <a:rPr lang="en-US" sz="5500" dirty="0">
                <a:latin typeface="+mj-lt"/>
              </a:rPr>
              <a:t>Get a reference to file</a:t>
            </a:r>
            <a:endParaRPr lang="en-US" sz="5500" b="0" dirty="0">
              <a:effectLst/>
              <a:latin typeface="+mj-lt"/>
            </a:endParaRPr>
          </a:p>
          <a:p>
            <a:pPr marL="514350" indent="-514350" rtl="0">
              <a:spcBef>
                <a:spcPts val="0"/>
              </a:spcBef>
              <a:spcAft>
                <a:spcPts val="0"/>
              </a:spcAft>
              <a:buFont typeface="+mj-lt"/>
              <a:buAutoNum type="arabicPeriod"/>
            </a:pPr>
            <a:r>
              <a:rPr lang="en-US" sz="5500" dirty="0">
                <a:solidFill>
                  <a:srgbClr val="000000"/>
                </a:solidFill>
                <a:latin typeface="+mj-lt"/>
              </a:rPr>
              <a:t>Read/Write operation</a:t>
            </a:r>
          </a:p>
          <a:p>
            <a:pPr marL="0" indent="0" rtl="0">
              <a:spcBef>
                <a:spcPts val="0"/>
              </a:spcBef>
              <a:spcAft>
                <a:spcPts val="0"/>
              </a:spcAft>
              <a:buNone/>
            </a:pPr>
            <a:endParaRPr lang="en-US" sz="3200" b="0" dirty="0">
              <a:effectLst/>
              <a:latin typeface="+mj-lt"/>
            </a:endParaRPr>
          </a:p>
          <a:p>
            <a:pPr marL="0" indent="0" rtl="0">
              <a:spcBef>
                <a:spcPts val="0"/>
              </a:spcBef>
              <a:spcAft>
                <a:spcPts val="0"/>
              </a:spcAft>
              <a:buNone/>
            </a:pPr>
            <a:r>
              <a:rPr lang="en-US" sz="4900" b="1" dirty="0">
                <a:solidFill>
                  <a:schemeClr val="accent6">
                    <a:lumMod val="75000"/>
                  </a:schemeClr>
                </a:solidFill>
                <a:latin typeface="+mj-lt"/>
              </a:rPr>
              <a:t>Save</a:t>
            </a:r>
            <a:r>
              <a:rPr lang="en-US" sz="4900" b="1" i="0" u="none" strike="noStrike" dirty="0">
                <a:solidFill>
                  <a:schemeClr val="accent6">
                    <a:lumMod val="75000"/>
                  </a:schemeClr>
                </a:solidFill>
                <a:effectLst/>
                <a:latin typeface="+mj-lt"/>
              </a:rPr>
              <a:t> data</a:t>
            </a:r>
          </a:p>
          <a:p>
            <a:pPr marL="0" indent="0" rtl="0">
              <a:spcBef>
                <a:spcPts val="0"/>
              </a:spcBef>
              <a:spcAft>
                <a:spcPts val="0"/>
              </a:spcAft>
              <a:buNone/>
            </a:pPr>
            <a:endParaRPr lang="en-US" sz="4300" b="0" dirty="0">
              <a:effectLst/>
              <a:latin typeface="+mj-lt"/>
            </a:endParaRPr>
          </a:p>
          <a:p>
            <a:pPr marL="0" indent="0" rtl="0">
              <a:spcBef>
                <a:spcPts val="0"/>
              </a:spcBef>
              <a:spcAft>
                <a:spcPts val="0"/>
              </a:spcAft>
              <a:buNone/>
            </a:pPr>
            <a:r>
              <a:rPr lang="en-US" sz="4300" b="1" i="1" u="none" strike="noStrike" dirty="0">
                <a:solidFill>
                  <a:srgbClr val="000000"/>
                </a:solidFill>
                <a:effectLst/>
                <a:latin typeface="+mj-lt"/>
              </a:rPr>
              <a:t>File </a:t>
            </a:r>
            <a:r>
              <a:rPr lang="en-US" sz="4300" b="1" i="1" u="none" strike="noStrike" dirty="0" err="1">
                <a:solidFill>
                  <a:srgbClr val="000000"/>
                </a:solidFill>
                <a:effectLst/>
                <a:latin typeface="+mj-lt"/>
              </a:rPr>
              <a:t>cacheDir</a:t>
            </a:r>
            <a:r>
              <a:rPr lang="en-US" sz="4300" b="1" i="1" u="none" strike="noStrike" dirty="0">
                <a:solidFill>
                  <a:srgbClr val="000000"/>
                </a:solidFill>
                <a:effectLst/>
                <a:latin typeface="+mj-lt"/>
              </a:rPr>
              <a:t>=</a:t>
            </a:r>
            <a:r>
              <a:rPr lang="en-US" sz="4300" b="1" i="1" u="none" strike="noStrike" dirty="0" err="1">
                <a:solidFill>
                  <a:srgbClr val="000000"/>
                </a:solidFill>
                <a:effectLst/>
                <a:latin typeface="+mj-lt"/>
              </a:rPr>
              <a:t>getCacheDir</a:t>
            </a:r>
            <a:r>
              <a:rPr lang="en-US" sz="4300" b="1" i="1" u="none" strike="noStrike" dirty="0">
                <a:solidFill>
                  <a:srgbClr val="000000"/>
                </a:solidFill>
                <a:effectLst/>
                <a:latin typeface="+mj-lt"/>
              </a:rPr>
              <a:t>();</a:t>
            </a:r>
            <a:endParaRPr lang="en-US" sz="4300" b="1" i="1" dirty="0">
              <a:effectLst/>
              <a:latin typeface="+mj-lt"/>
            </a:endParaRPr>
          </a:p>
          <a:p>
            <a:pPr marL="0" indent="0">
              <a:spcBef>
                <a:spcPts val="0"/>
              </a:spcBef>
              <a:buNone/>
            </a:pPr>
            <a:r>
              <a:rPr lang="en-US" sz="4300" b="1" i="1" u="none" strike="noStrike" dirty="0">
                <a:solidFill>
                  <a:srgbClr val="000000"/>
                </a:solidFill>
                <a:effectLst/>
                <a:latin typeface="+mj-lt"/>
              </a:rPr>
              <a:t>File file=new File( </a:t>
            </a:r>
            <a:r>
              <a:rPr lang="en-US" sz="4300" b="1" i="1" u="none" strike="noStrike" dirty="0" err="1">
                <a:solidFill>
                  <a:srgbClr val="000000"/>
                </a:solidFill>
                <a:effectLst/>
                <a:latin typeface="+mj-lt"/>
              </a:rPr>
              <a:t>cacheDir.getAbsolutePath</a:t>
            </a:r>
            <a:r>
              <a:rPr lang="en-US" sz="4300" b="1" i="1" u="none" strike="noStrike" dirty="0">
                <a:solidFill>
                  <a:srgbClr val="000000"/>
                </a:solidFill>
                <a:effectLst/>
                <a:latin typeface="+mj-lt"/>
              </a:rPr>
              <a:t>(), “text.txt”);  //if file doesn’t exist will be created</a:t>
            </a:r>
            <a:endParaRPr lang="en-US" sz="4300" b="1" i="1" dirty="0">
              <a:effectLst/>
              <a:latin typeface="+mj-lt"/>
            </a:endParaRPr>
          </a:p>
          <a:p>
            <a:pPr marL="0" indent="0" rtl="0">
              <a:spcBef>
                <a:spcPts val="0"/>
              </a:spcBef>
              <a:spcAft>
                <a:spcPts val="0"/>
              </a:spcAft>
              <a:buNone/>
            </a:pPr>
            <a:r>
              <a:rPr lang="en-US" sz="4300" b="1" i="1" u="none" strike="noStrike" dirty="0">
                <a:solidFill>
                  <a:srgbClr val="000000"/>
                </a:solidFill>
                <a:effectLst/>
                <a:latin typeface="+mj-lt"/>
              </a:rPr>
              <a:t>FileOutputStream </a:t>
            </a:r>
            <a:r>
              <a:rPr lang="en-US" sz="4300" b="1" i="1" u="none" strike="noStrike" dirty="0" err="1">
                <a:solidFill>
                  <a:srgbClr val="000000"/>
                </a:solidFill>
                <a:effectLst/>
                <a:latin typeface="+mj-lt"/>
              </a:rPr>
              <a:t>fOut</a:t>
            </a:r>
            <a:r>
              <a:rPr lang="en-US" sz="4300" b="1" i="1" u="none" strike="noStrike" dirty="0">
                <a:solidFill>
                  <a:srgbClr val="000000"/>
                </a:solidFill>
                <a:effectLst/>
                <a:latin typeface="+mj-lt"/>
              </a:rPr>
              <a:t> = new FileOutputStream(file);</a:t>
            </a:r>
            <a:endParaRPr lang="en-US" sz="4300" b="1" i="1" dirty="0">
              <a:effectLst/>
              <a:latin typeface="+mj-lt"/>
            </a:endParaRPr>
          </a:p>
          <a:p>
            <a:pPr marL="0" indent="0" rtl="0">
              <a:spcBef>
                <a:spcPts val="0"/>
              </a:spcBef>
              <a:spcAft>
                <a:spcPts val="0"/>
              </a:spcAft>
              <a:buNone/>
            </a:pPr>
            <a:endParaRPr lang="en-US" sz="4300" b="1" dirty="0">
              <a:solidFill>
                <a:srgbClr val="000000"/>
              </a:solidFill>
              <a:latin typeface="+mj-lt"/>
            </a:endParaRPr>
          </a:p>
          <a:p>
            <a:pPr marL="0" indent="0" rtl="0">
              <a:spcBef>
                <a:spcPts val="0"/>
              </a:spcBef>
              <a:spcAft>
                <a:spcPts val="0"/>
              </a:spcAft>
              <a:buNone/>
            </a:pPr>
            <a:r>
              <a:rPr lang="en-US" sz="4900" b="1" dirty="0">
                <a:solidFill>
                  <a:schemeClr val="accent6">
                    <a:lumMod val="75000"/>
                  </a:schemeClr>
                </a:solidFill>
                <a:latin typeface="+mj-lt"/>
              </a:rPr>
              <a:t>R</a:t>
            </a:r>
            <a:r>
              <a:rPr lang="en-US" sz="4900" b="1" i="0" u="none" strike="noStrike" dirty="0">
                <a:solidFill>
                  <a:schemeClr val="accent6">
                    <a:lumMod val="75000"/>
                  </a:schemeClr>
                </a:solidFill>
                <a:effectLst/>
                <a:latin typeface="+mj-lt"/>
              </a:rPr>
              <a:t>etrieve data</a:t>
            </a:r>
          </a:p>
          <a:p>
            <a:pPr marL="0" indent="0" rtl="0">
              <a:spcBef>
                <a:spcPts val="0"/>
              </a:spcBef>
              <a:spcAft>
                <a:spcPts val="0"/>
              </a:spcAft>
              <a:buNone/>
            </a:pPr>
            <a:endParaRPr lang="en-US" sz="4300" b="0" dirty="0">
              <a:effectLst/>
              <a:latin typeface="+mj-lt"/>
            </a:endParaRPr>
          </a:p>
          <a:p>
            <a:pPr marL="0" indent="0" rtl="0">
              <a:spcBef>
                <a:spcPts val="0"/>
              </a:spcBef>
              <a:spcAft>
                <a:spcPts val="0"/>
              </a:spcAft>
              <a:buNone/>
            </a:pPr>
            <a:r>
              <a:rPr lang="en-US" sz="4300" b="1" i="1" u="none" strike="noStrike" dirty="0">
                <a:solidFill>
                  <a:srgbClr val="000000"/>
                </a:solidFill>
                <a:effectLst/>
                <a:latin typeface="+mj-lt"/>
              </a:rPr>
              <a:t>File </a:t>
            </a:r>
            <a:r>
              <a:rPr lang="en-US" sz="4300" b="1" i="1" u="none" strike="noStrike" dirty="0" err="1">
                <a:solidFill>
                  <a:srgbClr val="000000"/>
                </a:solidFill>
                <a:effectLst/>
                <a:latin typeface="+mj-lt"/>
              </a:rPr>
              <a:t>cacheDir</a:t>
            </a:r>
            <a:r>
              <a:rPr lang="en-US" sz="4300" b="1" i="1" u="none" strike="noStrike" dirty="0">
                <a:solidFill>
                  <a:srgbClr val="000000"/>
                </a:solidFill>
                <a:effectLst/>
                <a:latin typeface="+mj-lt"/>
              </a:rPr>
              <a:t>=</a:t>
            </a:r>
            <a:r>
              <a:rPr lang="en-US" sz="4300" b="1" i="1" u="none" strike="noStrike" dirty="0" err="1">
                <a:solidFill>
                  <a:srgbClr val="000000"/>
                </a:solidFill>
                <a:effectLst/>
                <a:latin typeface="+mj-lt"/>
              </a:rPr>
              <a:t>getCacheDir</a:t>
            </a:r>
            <a:r>
              <a:rPr lang="en-US" sz="4300" b="1" i="1" u="none" strike="noStrike" dirty="0">
                <a:solidFill>
                  <a:srgbClr val="000000"/>
                </a:solidFill>
                <a:effectLst/>
                <a:latin typeface="+mj-lt"/>
              </a:rPr>
              <a:t>();</a:t>
            </a:r>
            <a:endParaRPr lang="en-US" sz="4300" b="1" i="1" dirty="0">
              <a:effectLst/>
              <a:latin typeface="+mj-lt"/>
            </a:endParaRPr>
          </a:p>
          <a:p>
            <a:pPr marL="0" indent="0" rtl="0">
              <a:spcBef>
                <a:spcPts val="0"/>
              </a:spcBef>
              <a:spcAft>
                <a:spcPts val="0"/>
              </a:spcAft>
              <a:buNone/>
            </a:pPr>
            <a:r>
              <a:rPr lang="en-US" sz="4300" b="1" i="1" u="none" strike="noStrike" dirty="0">
                <a:solidFill>
                  <a:srgbClr val="000000"/>
                </a:solidFill>
                <a:effectLst/>
                <a:latin typeface="+mj-lt"/>
              </a:rPr>
              <a:t>File file=new File( </a:t>
            </a:r>
            <a:r>
              <a:rPr lang="en-US" sz="4300" b="1" i="1" u="none" strike="noStrike" dirty="0" err="1">
                <a:solidFill>
                  <a:srgbClr val="000000"/>
                </a:solidFill>
                <a:effectLst/>
                <a:latin typeface="+mj-lt"/>
              </a:rPr>
              <a:t>cacheDir.getAbsolutePath</a:t>
            </a:r>
            <a:r>
              <a:rPr lang="en-US" sz="4300" b="1" i="1" u="none" strike="noStrike" dirty="0">
                <a:solidFill>
                  <a:srgbClr val="000000"/>
                </a:solidFill>
                <a:effectLst/>
                <a:latin typeface="+mj-lt"/>
              </a:rPr>
              <a:t>(), “text.txt”);</a:t>
            </a:r>
            <a:endParaRPr lang="en-US" sz="4300" b="1" i="1" dirty="0">
              <a:effectLst/>
              <a:latin typeface="+mj-lt"/>
            </a:endParaRPr>
          </a:p>
          <a:p>
            <a:pPr marL="0" indent="0" rtl="0">
              <a:spcBef>
                <a:spcPts val="0"/>
              </a:spcBef>
              <a:spcAft>
                <a:spcPts val="0"/>
              </a:spcAft>
              <a:buNone/>
            </a:pPr>
            <a:r>
              <a:rPr lang="en-US" sz="4300" b="1" i="1" u="none" strike="noStrike" dirty="0">
                <a:solidFill>
                  <a:srgbClr val="000000"/>
                </a:solidFill>
                <a:effectLst/>
                <a:latin typeface="+mj-lt"/>
              </a:rPr>
              <a:t>FileInputStream </a:t>
            </a:r>
            <a:r>
              <a:rPr lang="en-US" sz="4300" b="1" i="1" u="none" strike="noStrike" dirty="0" err="1">
                <a:solidFill>
                  <a:srgbClr val="000000"/>
                </a:solidFill>
                <a:effectLst/>
                <a:latin typeface="+mj-lt"/>
              </a:rPr>
              <a:t>fIn</a:t>
            </a:r>
            <a:r>
              <a:rPr lang="en-US" sz="4300" b="1" i="1" u="none" strike="noStrike" dirty="0">
                <a:solidFill>
                  <a:srgbClr val="000000"/>
                </a:solidFill>
                <a:effectLst/>
                <a:latin typeface="+mj-lt"/>
              </a:rPr>
              <a:t>= new FileInputStream(file);</a:t>
            </a:r>
          </a:p>
          <a:p>
            <a:pPr marL="0" indent="0" rtl="0">
              <a:spcBef>
                <a:spcPts val="0"/>
              </a:spcBef>
              <a:spcAft>
                <a:spcPts val="0"/>
              </a:spcAft>
              <a:buNone/>
            </a:pPr>
            <a:endParaRPr lang="en-US" sz="4300" dirty="0">
              <a:solidFill>
                <a:srgbClr val="000000"/>
              </a:solidFill>
              <a:latin typeface="+mj-lt"/>
            </a:endParaRPr>
          </a:p>
          <a:p>
            <a:pPr marL="0" indent="0" rtl="0">
              <a:spcBef>
                <a:spcPts val="0"/>
              </a:spcBef>
              <a:spcAft>
                <a:spcPts val="0"/>
              </a:spcAft>
              <a:buNone/>
            </a:pPr>
            <a:r>
              <a:rPr lang="en-US" sz="4300" dirty="0">
                <a:solidFill>
                  <a:srgbClr val="000000"/>
                </a:solidFill>
                <a:latin typeface="+mj-lt"/>
              </a:rPr>
              <a:t>Open a file and read or write throws exception, we must add try/catch block and handle the exception.</a:t>
            </a:r>
            <a:endParaRPr lang="en-US" sz="4300" b="0" dirty="0">
              <a:effectLst/>
              <a:latin typeface="+mj-lt"/>
            </a:endParaRPr>
          </a:p>
        </p:txBody>
      </p:sp>
      <p:sp>
        <p:nvSpPr>
          <p:cNvPr id="5" name="CasellaDiTesto 4">
            <a:extLst>
              <a:ext uri="{FF2B5EF4-FFF2-40B4-BE49-F238E27FC236}">
                <a16:creationId xmlns:a16="http://schemas.microsoft.com/office/drawing/2014/main" id="{6FF87599-86B9-150B-78D2-6FE80811E26F}"/>
              </a:ext>
            </a:extLst>
          </p:cNvPr>
          <p:cNvSpPr txBox="1"/>
          <p:nvPr/>
        </p:nvSpPr>
        <p:spPr>
          <a:xfrm>
            <a:off x="609600" y="4898322"/>
            <a:ext cx="10791825" cy="1323439"/>
          </a:xfrm>
          <a:prstGeom prst="rect">
            <a:avLst/>
          </a:prstGeom>
          <a:noFill/>
        </p:spPr>
        <p:txBody>
          <a:bodyPr wrap="square">
            <a:spAutoFit/>
          </a:bodyPr>
          <a:lstStyle/>
          <a:p>
            <a:pPr marL="0" indent="0" rtl="0">
              <a:spcBef>
                <a:spcPts val="0"/>
              </a:spcBef>
              <a:spcAft>
                <a:spcPts val="0"/>
              </a:spcAft>
              <a:buNone/>
            </a:pPr>
            <a:r>
              <a:rPr lang="en-US" sz="1600" b="1" i="0" u="none" strike="noStrike" dirty="0">
                <a:solidFill>
                  <a:schemeClr val="accent6">
                    <a:lumMod val="75000"/>
                  </a:schemeClr>
                </a:solidFill>
                <a:effectLst/>
                <a:latin typeface="+mj-lt"/>
              </a:rPr>
              <a:t>Note</a:t>
            </a:r>
            <a:br>
              <a:rPr lang="en-US" sz="1600" b="0" dirty="0">
                <a:effectLst/>
                <a:latin typeface="+mj-lt"/>
              </a:rPr>
            </a:br>
            <a:r>
              <a:rPr lang="en-US" sz="1600" b="0" i="0" u="none" strike="noStrike" dirty="0">
                <a:solidFill>
                  <a:srgbClr val="000000"/>
                </a:solidFill>
                <a:effectLst/>
                <a:latin typeface="+mj-lt"/>
              </a:rPr>
              <a:t>When a device is low on internal storage space, android may delete these cache files to recover space.</a:t>
            </a:r>
          </a:p>
          <a:p>
            <a:pPr marL="0" indent="0" rtl="0" fontAlgn="base">
              <a:spcBef>
                <a:spcPts val="0"/>
              </a:spcBef>
              <a:spcAft>
                <a:spcPts val="0"/>
              </a:spcAft>
              <a:buNone/>
            </a:pPr>
            <a:r>
              <a:rPr lang="en-US" sz="1600" b="0" i="0" u="none" strike="noStrike" dirty="0">
                <a:solidFill>
                  <a:srgbClr val="000000"/>
                </a:solidFill>
                <a:effectLst/>
                <a:latin typeface="+mj-lt"/>
              </a:rPr>
              <a:t>Do not rely on the system to clean up these files.</a:t>
            </a:r>
          </a:p>
          <a:p>
            <a:pPr marL="0" indent="0" rtl="0" fontAlgn="base">
              <a:spcBef>
                <a:spcPts val="0"/>
              </a:spcBef>
              <a:spcAft>
                <a:spcPts val="0"/>
              </a:spcAft>
              <a:buNone/>
            </a:pPr>
            <a:r>
              <a:rPr lang="en-US" sz="1600" b="0" i="0" u="none" strike="noStrike" dirty="0">
                <a:solidFill>
                  <a:srgbClr val="000000"/>
                </a:solidFill>
                <a:effectLst/>
                <a:latin typeface="+mj-lt"/>
              </a:rPr>
              <a:t>Always maintain the cache files in our app, the best practice is to stay within a limit such as 1MB.</a:t>
            </a:r>
          </a:p>
          <a:p>
            <a:pPr marL="0" indent="0" rtl="0" fontAlgn="base">
              <a:spcBef>
                <a:spcPts val="0"/>
              </a:spcBef>
              <a:spcAft>
                <a:spcPts val="0"/>
              </a:spcAft>
              <a:buNone/>
            </a:pPr>
            <a:r>
              <a:rPr lang="en-US" sz="1600" b="0" i="0" u="none" strike="noStrike" dirty="0">
                <a:solidFill>
                  <a:srgbClr val="000000"/>
                </a:solidFill>
                <a:effectLst/>
                <a:latin typeface="+mj-lt"/>
              </a:rPr>
              <a:t>When user uninstall app, these files are removed. Cache directory is partly about storing data in internal and external storage.</a:t>
            </a:r>
            <a:endParaRPr lang="en-US" sz="1600" b="0" dirty="0">
              <a:effectLst/>
              <a:latin typeface="+mj-lt"/>
            </a:endParaRPr>
          </a:p>
        </p:txBody>
      </p:sp>
    </p:spTree>
    <p:extLst>
      <p:ext uri="{BB962C8B-B14F-4D97-AF65-F5344CB8AC3E}">
        <p14:creationId xmlns:p14="http://schemas.microsoft.com/office/powerpoint/2010/main" val="381539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968EB-EFC7-7DB5-16F7-17EFBEB63070}"/>
              </a:ext>
            </a:extLst>
          </p:cNvPr>
          <p:cNvSpPr>
            <a:spLocks noGrp="1"/>
          </p:cNvSpPr>
          <p:nvPr>
            <p:ph type="ctrTitle"/>
          </p:nvPr>
        </p:nvSpPr>
        <p:spPr/>
        <p:txBody>
          <a:bodyPr>
            <a:normAutofit/>
          </a:bodyPr>
          <a:lstStyle/>
          <a:p>
            <a:r>
              <a:rPr lang="en-US" sz="4800" dirty="0"/>
              <a:t>Shared Preferences</a:t>
            </a:r>
          </a:p>
        </p:txBody>
      </p:sp>
      <p:sp>
        <p:nvSpPr>
          <p:cNvPr id="3" name="Sottotitolo 2">
            <a:extLst>
              <a:ext uri="{FF2B5EF4-FFF2-40B4-BE49-F238E27FC236}">
                <a16:creationId xmlns:a16="http://schemas.microsoft.com/office/drawing/2014/main" id="{801E2408-80E5-4EC3-BD1F-4701DB23EA3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83100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56905A-20A2-D0A4-39CE-8817049D13F8}"/>
              </a:ext>
            </a:extLst>
          </p:cNvPr>
          <p:cNvSpPr>
            <a:spLocks noGrp="1"/>
          </p:cNvSpPr>
          <p:nvPr>
            <p:ph type="title"/>
          </p:nvPr>
        </p:nvSpPr>
        <p:spPr/>
        <p:txBody>
          <a:bodyPr/>
          <a:lstStyle/>
          <a:p>
            <a:r>
              <a:rPr lang="en-US" dirty="0"/>
              <a:t>Internal Vs External storage</a:t>
            </a:r>
          </a:p>
        </p:txBody>
      </p:sp>
      <p:sp>
        <p:nvSpPr>
          <p:cNvPr id="9" name="Rectangle 2">
            <a:extLst>
              <a:ext uri="{FF2B5EF4-FFF2-40B4-BE49-F238E27FC236}">
                <a16:creationId xmlns:a16="http://schemas.microsoft.com/office/drawing/2014/main" id="{15AC8F49-07BE-B264-A3DA-A67BB3D047F4}"/>
              </a:ext>
            </a:extLst>
          </p:cNvPr>
          <p:cNvSpPr>
            <a:spLocks noChangeArrowheads="1"/>
          </p:cNvSpPr>
          <p:nvPr/>
        </p:nvSpPr>
        <p:spPr bwMode="auto">
          <a:xfrm>
            <a:off x="5935663" y="19796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0" name="Tabella 10">
            <a:extLst>
              <a:ext uri="{FF2B5EF4-FFF2-40B4-BE49-F238E27FC236}">
                <a16:creationId xmlns:a16="http://schemas.microsoft.com/office/drawing/2014/main" id="{E5BE21D4-E0EC-E121-B998-22D074D8E72D}"/>
              </a:ext>
            </a:extLst>
          </p:cNvPr>
          <p:cNvGraphicFramePr>
            <a:graphicFrameLocks noGrp="1"/>
          </p:cNvGraphicFramePr>
          <p:nvPr>
            <p:extLst>
              <p:ext uri="{D42A27DB-BD31-4B8C-83A1-F6EECF244321}">
                <p14:modId xmlns:p14="http://schemas.microsoft.com/office/powerpoint/2010/main" val="165241721"/>
              </p:ext>
            </p:extLst>
          </p:nvPr>
        </p:nvGraphicFramePr>
        <p:xfrm>
          <a:off x="1487487" y="1800225"/>
          <a:ext cx="9217026" cy="4233219"/>
        </p:xfrm>
        <a:graphic>
          <a:graphicData uri="http://schemas.openxmlformats.org/drawingml/2006/table">
            <a:tbl>
              <a:tblPr firstRow="1" bandRow="1">
                <a:tableStyleId>{93296810-A885-4BE3-A3E7-6D5BEEA58F35}</a:tableStyleId>
              </a:tblPr>
              <a:tblGrid>
                <a:gridCol w="4608513">
                  <a:extLst>
                    <a:ext uri="{9D8B030D-6E8A-4147-A177-3AD203B41FA5}">
                      <a16:colId xmlns:a16="http://schemas.microsoft.com/office/drawing/2014/main" val="902260231"/>
                    </a:ext>
                  </a:extLst>
                </a:gridCol>
                <a:gridCol w="4608513">
                  <a:extLst>
                    <a:ext uri="{9D8B030D-6E8A-4147-A177-3AD203B41FA5}">
                      <a16:colId xmlns:a16="http://schemas.microsoft.com/office/drawing/2014/main" val="1368943176"/>
                    </a:ext>
                  </a:extLst>
                </a:gridCol>
              </a:tblGrid>
              <a:tr h="847725">
                <a:tc>
                  <a:txBody>
                    <a:bodyPr/>
                    <a:lstStyle/>
                    <a:p>
                      <a:pPr algn="ctr"/>
                      <a:endParaRPr lang="en-US" dirty="0"/>
                    </a:p>
                    <a:p>
                      <a:pPr algn="ctr"/>
                      <a:r>
                        <a:rPr lang="en-US" dirty="0"/>
                        <a:t>Internal Storage</a:t>
                      </a:r>
                    </a:p>
                  </a:txBody>
                  <a:tcPr/>
                </a:tc>
                <a:tc>
                  <a:txBody>
                    <a:bodyPr/>
                    <a:lstStyle/>
                    <a:p>
                      <a:pPr algn="ctr"/>
                      <a:endParaRPr lang="en-US" dirty="0"/>
                    </a:p>
                    <a:p>
                      <a:pPr algn="ctr"/>
                      <a:r>
                        <a:rPr lang="en-US" dirty="0"/>
                        <a:t>External Storage</a:t>
                      </a:r>
                    </a:p>
                  </a:txBody>
                  <a:tcPr/>
                </a:tc>
                <a:extLst>
                  <a:ext uri="{0D108BD9-81ED-4DB2-BD59-A6C34878D82A}">
                    <a16:rowId xmlns:a16="http://schemas.microsoft.com/office/drawing/2014/main" val="2857902243"/>
                  </a:ext>
                </a:extLst>
              </a:tr>
              <a:tr h="653206">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Less memory available [many MBs, few GBs]</a:t>
                      </a:r>
                      <a:endParaRPr lang="en-US" sz="2800" dirty="0">
                        <a:effectLst/>
                      </a:endParaRPr>
                    </a:p>
                  </a:txBody>
                  <a:tcPr marL="63500" marR="63500" marT="63500" marB="63500"/>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More memory available</a:t>
                      </a:r>
                      <a:endParaRPr lang="en-US" sz="2800" dirty="0">
                        <a:effectLst/>
                      </a:endParaRPr>
                    </a:p>
                  </a:txBody>
                  <a:tcPr marL="63500" marR="63500" marT="63500" marB="63500"/>
                </a:tc>
                <a:extLst>
                  <a:ext uri="{0D108BD9-81ED-4DB2-BD59-A6C34878D82A}">
                    <a16:rowId xmlns:a16="http://schemas.microsoft.com/office/drawing/2014/main" val="2078218149"/>
                  </a:ext>
                </a:extLst>
              </a:tr>
              <a:tr h="432644">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Arial" panose="020B0604020202020204" pitchFamily="34" charset="0"/>
                        </a:rPr>
                        <a:t>Speed Access: same</a:t>
                      </a:r>
                      <a:endParaRPr lang="en-US" sz="1600" dirty="0">
                        <a:effectLst/>
                      </a:endParaRPr>
                    </a:p>
                  </a:txBody>
                  <a:tcPr marL="63500" marR="63500" marT="63500" marB="63500"/>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Speed Access: same</a:t>
                      </a:r>
                      <a:endParaRPr lang="en-US" sz="1600" dirty="0">
                        <a:effectLst/>
                      </a:endParaRPr>
                    </a:p>
                  </a:txBody>
                  <a:tcPr marL="63500" marR="63500" marT="63500" marB="63500"/>
                </a:tc>
                <a:extLst>
                  <a:ext uri="{0D108BD9-81ED-4DB2-BD59-A6C34878D82A}">
                    <a16:rowId xmlns:a16="http://schemas.microsoft.com/office/drawing/2014/main" val="876547640"/>
                  </a:ext>
                </a:extLst>
              </a:tr>
              <a:tr h="1109556">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More secure: Only our app can access internal  storage data and it's deleted when app is uninstalled </a:t>
                      </a:r>
                      <a:endParaRPr lang="en-US" sz="2800" dirty="0">
                        <a:effectLst/>
                      </a:endParaRPr>
                    </a:p>
                  </a:txBody>
                  <a:tcPr marL="63500" marR="63500" marT="63500" marB="63500"/>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Less secure: anyone can read the external files and not destroyed after the app was uninstalled. </a:t>
                      </a:r>
                    </a:p>
                  </a:txBody>
                  <a:tcPr marL="63500" marR="63500" marT="63500" marB="63500"/>
                </a:tc>
                <a:extLst>
                  <a:ext uri="{0D108BD9-81ED-4DB2-BD59-A6C34878D82A}">
                    <a16:rowId xmlns:a16="http://schemas.microsoft.com/office/drawing/2014/main" val="3384139933"/>
                  </a:ext>
                </a:extLst>
              </a:tr>
              <a:tr h="1190088">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Data are available inside our Device as long as our app is installed.</a:t>
                      </a:r>
                      <a:endParaRPr lang="en-US" sz="3200" dirty="0">
                        <a:effectLst/>
                      </a:endParaRPr>
                    </a:p>
                  </a:txBody>
                  <a:tcPr marL="63500" marR="63500" marT="63500" marB="63500"/>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Data are available as long as SD card is mounted inside the device, be aware of depending mostly by SD memory.</a:t>
                      </a:r>
                      <a:endParaRPr lang="en-US" sz="2800" dirty="0">
                        <a:effectLst/>
                      </a:endParaRPr>
                    </a:p>
                  </a:txBody>
                  <a:tcPr marL="63500" marR="63500" marT="63500" marB="63500"/>
                </a:tc>
                <a:extLst>
                  <a:ext uri="{0D108BD9-81ED-4DB2-BD59-A6C34878D82A}">
                    <a16:rowId xmlns:a16="http://schemas.microsoft.com/office/drawing/2014/main" val="1141964494"/>
                  </a:ext>
                </a:extLst>
              </a:tr>
            </a:tbl>
          </a:graphicData>
        </a:graphic>
      </p:graphicFrame>
    </p:spTree>
    <p:extLst>
      <p:ext uri="{BB962C8B-B14F-4D97-AF65-F5344CB8AC3E}">
        <p14:creationId xmlns:p14="http://schemas.microsoft.com/office/powerpoint/2010/main" val="2088415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8B8FA5-6791-142C-DB11-BAF3110753ED}"/>
              </a:ext>
            </a:extLst>
          </p:cNvPr>
          <p:cNvSpPr>
            <a:spLocks noGrp="1"/>
          </p:cNvSpPr>
          <p:nvPr>
            <p:ph type="title"/>
          </p:nvPr>
        </p:nvSpPr>
        <p:spPr/>
        <p:txBody>
          <a:bodyPr/>
          <a:lstStyle/>
          <a:p>
            <a:r>
              <a:rPr lang="en-US" dirty="0"/>
              <a:t>Internal Vs Shared Preferences</a:t>
            </a:r>
          </a:p>
        </p:txBody>
      </p:sp>
      <p:graphicFrame>
        <p:nvGraphicFramePr>
          <p:cNvPr id="4" name="Tabella 3">
            <a:extLst>
              <a:ext uri="{FF2B5EF4-FFF2-40B4-BE49-F238E27FC236}">
                <a16:creationId xmlns:a16="http://schemas.microsoft.com/office/drawing/2014/main" id="{E94C4B10-5F45-6BD9-3C0F-881A454CDE48}"/>
              </a:ext>
            </a:extLst>
          </p:cNvPr>
          <p:cNvGraphicFramePr>
            <a:graphicFrameLocks noGrp="1"/>
          </p:cNvGraphicFramePr>
          <p:nvPr>
            <p:extLst>
              <p:ext uri="{D42A27DB-BD31-4B8C-83A1-F6EECF244321}">
                <p14:modId xmlns:p14="http://schemas.microsoft.com/office/powerpoint/2010/main" val="1744077199"/>
              </p:ext>
            </p:extLst>
          </p:nvPr>
        </p:nvGraphicFramePr>
        <p:xfrm>
          <a:off x="1504950" y="1828800"/>
          <a:ext cx="9315450" cy="4049723"/>
        </p:xfrm>
        <a:graphic>
          <a:graphicData uri="http://schemas.openxmlformats.org/drawingml/2006/table">
            <a:tbl>
              <a:tblPr firstRow="1" bandRow="1">
                <a:tableStyleId>{93296810-A885-4BE3-A3E7-6D5BEEA58F35}</a:tableStyleId>
              </a:tblPr>
              <a:tblGrid>
                <a:gridCol w="4657725">
                  <a:extLst>
                    <a:ext uri="{9D8B030D-6E8A-4147-A177-3AD203B41FA5}">
                      <a16:colId xmlns:a16="http://schemas.microsoft.com/office/drawing/2014/main" val="683305858"/>
                    </a:ext>
                  </a:extLst>
                </a:gridCol>
                <a:gridCol w="4657725">
                  <a:extLst>
                    <a:ext uri="{9D8B030D-6E8A-4147-A177-3AD203B41FA5}">
                      <a16:colId xmlns:a16="http://schemas.microsoft.com/office/drawing/2014/main" val="3851623576"/>
                    </a:ext>
                  </a:extLst>
                </a:gridCol>
              </a:tblGrid>
              <a:tr h="160020">
                <a:tc>
                  <a:txBody>
                    <a:bodyPr/>
                    <a:lstStyle/>
                    <a:p>
                      <a:pPr algn="ctr"/>
                      <a:endParaRPr lang="en-US" dirty="0"/>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t>Shared Preferences</a:t>
                      </a:r>
                    </a:p>
                    <a:p>
                      <a:pPr algn="ctr"/>
                      <a:endParaRPr lang="en-US" dirty="0"/>
                    </a:p>
                  </a:txBody>
                  <a:tcPr/>
                </a:tc>
                <a:tc>
                  <a:txBody>
                    <a:bodyPr/>
                    <a:lstStyle/>
                    <a:p>
                      <a:pPr algn="ctr"/>
                      <a:endParaRPr lang="en-US" dirty="0"/>
                    </a:p>
                    <a:p>
                      <a:pPr algn="ctr"/>
                      <a:r>
                        <a:rPr lang="en-US" sz="2400" dirty="0"/>
                        <a:t>Internal Storage</a:t>
                      </a:r>
                    </a:p>
                  </a:txBody>
                  <a:tcPr/>
                </a:tc>
                <a:extLst>
                  <a:ext uri="{0D108BD9-81ED-4DB2-BD59-A6C34878D82A}">
                    <a16:rowId xmlns:a16="http://schemas.microsoft.com/office/drawing/2014/main" val="2421021636"/>
                  </a:ext>
                </a:extLst>
              </a:tr>
              <a:tr h="1168749">
                <a:tc>
                  <a:txBody>
                    <a:bodyPr/>
                    <a:lstStyle/>
                    <a:p>
                      <a:pPr rtl="0" fontAlgn="t">
                        <a:spcBef>
                          <a:spcPts val="0"/>
                        </a:spcBef>
                        <a:spcAft>
                          <a:spcPts val="0"/>
                        </a:spcAft>
                      </a:pPr>
                      <a:r>
                        <a:rPr lang="en-US" sz="1600" b="0" i="0" u="none" strike="noStrike" dirty="0">
                          <a:solidFill>
                            <a:srgbClr val="000000"/>
                          </a:solidFill>
                          <a:effectLst/>
                          <a:latin typeface="+mj-lt"/>
                        </a:rPr>
                        <a:t>Allow  to storing data into XML files as key-pair values.</a:t>
                      </a:r>
                      <a:endParaRPr lang="en-US" sz="2800" dirty="0">
                        <a:effectLst/>
                        <a:latin typeface="+mj-lt"/>
                      </a:endParaRPr>
                    </a:p>
                  </a:txBody>
                  <a:tcPr marL="63500" marR="63500" marT="63500" marB="63500"/>
                </a:tc>
                <a:tc>
                  <a:txBody>
                    <a:bodyPr/>
                    <a:lstStyle/>
                    <a:p>
                      <a:pPr rtl="0" fontAlgn="t">
                        <a:spcBef>
                          <a:spcPts val="0"/>
                        </a:spcBef>
                        <a:spcAft>
                          <a:spcPts val="0"/>
                        </a:spcAft>
                      </a:pPr>
                      <a:r>
                        <a:rPr lang="en-US" sz="1600" b="0" i="0" u="none" strike="noStrike" dirty="0">
                          <a:solidFill>
                            <a:srgbClr val="000000"/>
                          </a:solidFill>
                          <a:effectLst/>
                          <a:latin typeface="+mj-lt"/>
                        </a:rPr>
                        <a:t>Allow Storing data and files into external secure digital card or primary memory.</a:t>
                      </a:r>
                      <a:endParaRPr lang="en-US" sz="2800" dirty="0">
                        <a:effectLst/>
                        <a:latin typeface="+mj-lt"/>
                      </a:endParaRPr>
                    </a:p>
                  </a:txBody>
                  <a:tcPr marL="63500" marR="63500" marT="63500" marB="63500"/>
                </a:tc>
                <a:extLst>
                  <a:ext uri="{0D108BD9-81ED-4DB2-BD59-A6C34878D82A}">
                    <a16:rowId xmlns:a16="http://schemas.microsoft.com/office/drawing/2014/main" val="2176978828"/>
                  </a:ext>
                </a:extLst>
              </a:tr>
              <a:tr h="937567">
                <a:tc>
                  <a:txBody>
                    <a:bodyPr/>
                    <a:lstStyle/>
                    <a:p>
                      <a:pPr rtl="0" fontAlgn="t">
                        <a:spcBef>
                          <a:spcPts val="0"/>
                        </a:spcBef>
                        <a:spcAft>
                          <a:spcPts val="0"/>
                        </a:spcAft>
                      </a:pPr>
                      <a:r>
                        <a:rPr lang="en-US" sz="1600" b="0" i="0" u="none" strike="noStrike" dirty="0">
                          <a:solidFill>
                            <a:srgbClr val="000000"/>
                          </a:solidFill>
                          <a:effectLst/>
                          <a:latin typeface="+mj-lt"/>
                        </a:rPr>
                        <a:t>More efficient due to less read/write overhead involved</a:t>
                      </a:r>
                      <a:endParaRPr lang="en-US" sz="2800" dirty="0">
                        <a:effectLst/>
                        <a:latin typeface="+mj-lt"/>
                      </a:endParaRPr>
                    </a:p>
                  </a:txBody>
                  <a:tcPr marL="63500" marR="63500" marT="63500" marB="63500"/>
                </a:tc>
                <a:tc>
                  <a:txBody>
                    <a:bodyPr/>
                    <a:lstStyle/>
                    <a:p>
                      <a:pPr rtl="0" fontAlgn="t">
                        <a:spcBef>
                          <a:spcPts val="0"/>
                        </a:spcBef>
                        <a:spcAft>
                          <a:spcPts val="0"/>
                        </a:spcAft>
                      </a:pPr>
                      <a:r>
                        <a:rPr lang="en-US" sz="1600" b="0" i="0" u="none" strike="noStrike" dirty="0">
                          <a:solidFill>
                            <a:srgbClr val="000000"/>
                          </a:solidFill>
                          <a:effectLst/>
                          <a:latin typeface="+mj-lt"/>
                        </a:rPr>
                        <a:t>Less efficient: more read/write operation are involved </a:t>
                      </a:r>
                      <a:endParaRPr lang="en-US" sz="2800" dirty="0">
                        <a:effectLst/>
                        <a:latin typeface="+mj-lt"/>
                      </a:endParaRPr>
                    </a:p>
                  </a:txBody>
                  <a:tcPr marL="63500" marR="63500" marT="63500" marB="63500"/>
                </a:tc>
                <a:extLst>
                  <a:ext uri="{0D108BD9-81ED-4DB2-BD59-A6C34878D82A}">
                    <a16:rowId xmlns:a16="http://schemas.microsoft.com/office/drawing/2014/main" val="2484695204"/>
                  </a:ext>
                </a:extLst>
              </a:tr>
              <a:tr h="937567">
                <a:tc>
                  <a:txBody>
                    <a:bodyPr/>
                    <a:lstStyle/>
                    <a:p>
                      <a:pPr rtl="0" fontAlgn="t">
                        <a:spcBef>
                          <a:spcPts val="0"/>
                        </a:spcBef>
                        <a:spcAft>
                          <a:spcPts val="0"/>
                        </a:spcAft>
                      </a:pPr>
                      <a:r>
                        <a:rPr lang="en-US" sz="1600" b="0" i="0" u="none" strike="noStrike" dirty="0">
                          <a:solidFill>
                            <a:srgbClr val="000000"/>
                          </a:solidFill>
                          <a:effectLst/>
                          <a:latin typeface="+mj-lt"/>
                        </a:rPr>
                        <a:t>Can store only primitive types and at most arrays of strings</a:t>
                      </a:r>
                      <a:endParaRPr lang="en-US" sz="2800" dirty="0">
                        <a:effectLst/>
                        <a:latin typeface="+mj-lt"/>
                      </a:endParaRPr>
                    </a:p>
                  </a:txBody>
                  <a:tcPr marL="63500" marR="63500" marT="63500" marB="63500"/>
                </a:tc>
                <a:tc>
                  <a:txBody>
                    <a:bodyPr/>
                    <a:lstStyle/>
                    <a:p>
                      <a:pPr rtl="0" fontAlgn="t">
                        <a:spcBef>
                          <a:spcPts val="0"/>
                        </a:spcBef>
                        <a:spcAft>
                          <a:spcPts val="0"/>
                        </a:spcAft>
                      </a:pPr>
                      <a:r>
                        <a:rPr lang="en-US" sz="1600" b="0" i="0" u="none" strike="noStrike" dirty="0">
                          <a:solidFill>
                            <a:srgbClr val="000000"/>
                          </a:solidFill>
                          <a:effectLst/>
                          <a:latin typeface="+mj-lt"/>
                        </a:rPr>
                        <a:t>Store complex data: files, media, images …. </a:t>
                      </a:r>
                      <a:endParaRPr lang="en-US" sz="2800" dirty="0">
                        <a:effectLst/>
                        <a:latin typeface="+mj-lt"/>
                      </a:endParaRPr>
                    </a:p>
                  </a:txBody>
                  <a:tcPr marL="63500" marR="63500" marT="63500" marB="63500"/>
                </a:tc>
                <a:extLst>
                  <a:ext uri="{0D108BD9-81ED-4DB2-BD59-A6C34878D82A}">
                    <a16:rowId xmlns:a16="http://schemas.microsoft.com/office/drawing/2014/main" val="1572586214"/>
                  </a:ext>
                </a:extLst>
              </a:tr>
            </a:tbl>
          </a:graphicData>
        </a:graphic>
      </p:graphicFrame>
    </p:spTree>
    <p:extLst>
      <p:ext uri="{BB962C8B-B14F-4D97-AF65-F5344CB8AC3E}">
        <p14:creationId xmlns:p14="http://schemas.microsoft.com/office/powerpoint/2010/main" val="2517284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BD620D-CF04-7EA6-F702-D4982624CD89}"/>
              </a:ext>
            </a:extLst>
          </p:cNvPr>
          <p:cNvSpPr>
            <a:spLocks noGrp="1"/>
          </p:cNvSpPr>
          <p:nvPr>
            <p:ph type="title"/>
          </p:nvPr>
        </p:nvSpPr>
        <p:spPr/>
        <p:txBody>
          <a:bodyPr/>
          <a:lstStyle/>
          <a:p>
            <a:endParaRPr lang="en-US"/>
          </a:p>
        </p:txBody>
      </p:sp>
      <p:pic>
        <p:nvPicPr>
          <p:cNvPr id="4" name="Immagine 3">
            <a:extLst>
              <a:ext uri="{FF2B5EF4-FFF2-40B4-BE49-F238E27FC236}">
                <a16:creationId xmlns:a16="http://schemas.microsoft.com/office/drawing/2014/main" id="{8722539E-39E6-9DA0-AE10-2A893A1EA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9082" y="1913629"/>
            <a:ext cx="4737590" cy="2246407"/>
          </a:xfrm>
          <a:prstGeom prst="rect">
            <a:avLst/>
          </a:prstGeom>
        </p:spPr>
      </p:pic>
    </p:spTree>
    <p:extLst>
      <p:ext uri="{BB962C8B-B14F-4D97-AF65-F5344CB8AC3E}">
        <p14:creationId xmlns:p14="http://schemas.microsoft.com/office/powerpoint/2010/main" val="3793304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3AFD18-7BB8-E0C5-87D1-A8684BD95ED1}"/>
              </a:ext>
            </a:extLst>
          </p:cNvPr>
          <p:cNvSpPr>
            <a:spLocks noGrp="1"/>
          </p:cNvSpPr>
          <p:nvPr>
            <p:ph type="title"/>
          </p:nvPr>
        </p:nvSpPr>
        <p:spPr/>
        <p:txBody>
          <a:bodyPr/>
          <a:lstStyle/>
          <a:p>
            <a:r>
              <a:rPr lang="en-US" dirty="0"/>
              <a:t>SQLite </a:t>
            </a:r>
          </a:p>
        </p:txBody>
      </p:sp>
      <p:sp>
        <p:nvSpPr>
          <p:cNvPr id="3" name="Segnaposto contenuto 2">
            <a:extLst>
              <a:ext uri="{FF2B5EF4-FFF2-40B4-BE49-F238E27FC236}">
                <a16:creationId xmlns:a16="http://schemas.microsoft.com/office/drawing/2014/main" id="{261C5876-C8AA-3DD9-A218-C7AF3B326BC0}"/>
              </a:ext>
            </a:extLst>
          </p:cNvPr>
          <p:cNvSpPr>
            <a:spLocks noGrp="1"/>
          </p:cNvSpPr>
          <p:nvPr>
            <p:ph idx="1"/>
          </p:nvPr>
        </p:nvSpPr>
        <p:spPr>
          <a:xfrm>
            <a:off x="609600" y="1600201"/>
            <a:ext cx="11117344" cy="4131296"/>
          </a:xfrm>
        </p:spPr>
        <p:txBody>
          <a:bodyPr>
            <a:normAutofit/>
          </a:bodyPr>
          <a:lstStyle/>
          <a:p>
            <a:pPr marL="0" indent="0" rtl="0">
              <a:spcBef>
                <a:spcPts val="0"/>
              </a:spcBef>
              <a:spcAft>
                <a:spcPts val="0"/>
              </a:spcAft>
              <a:buNone/>
            </a:pPr>
            <a:r>
              <a:rPr lang="en-US" sz="2000" b="0" i="0" u="none" strike="noStrike" dirty="0">
                <a:solidFill>
                  <a:srgbClr val="000000"/>
                </a:solidFill>
                <a:effectLst/>
                <a:latin typeface="+mj-lt"/>
              </a:rPr>
              <a:t>After seeing various tools for storing data, it is inevitable to think that in an application you have to deal with a database.</a:t>
            </a:r>
          </a:p>
          <a:p>
            <a:pPr marL="0" indent="0" rtl="0">
              <a:spcBef>
                <a:spcPts val="0"/>
              </a:spcBef>
              <a:spcAft>
                <a:spcPts val="0"/>
              </a:spcAft>
              <a:buNone/>
            </a:pPr>
            <a:endParaRPr lang="en-US" sz="2000" b="0" i="0" u="none" strike="noStrike" dirty="0">
              <a:solidFill>
                <a:srgbClr val="000000"/>
              </a:solidFill>
              <a:effectLst/>
              <a:latin typeface="+mj-lt"/>
            </a:endParaRPr>
          </a:p>
          <a:p>
            <a:pPr>
              <a:spcBef>
                <a:spcPts val="0"/>
              </a:spcBef>
            </a:pPr>
            <a:r>
              <a:rPr lang="en-US" sz="2000" b="0" i="0" u="none" strike="noStrike" dirty="0">
                <a:solidFill>
                  <a:srgbClr val="000000"/>
                </a:solidFill>
                <a:effectLst/>
                <a:latin typeface="+mj-lt"/>
              </a:rPr>
              <a:t>SQLite is a lightweight transactional database engine that takes up little space in memory and disk (from about 4KB to about 350KB, depending on the target platform).Therefore, it is the perfect technology to create and manage databases in an environment such as mobile applications, where resources are very limited and therefore it is very important to optimize their use.</a:t>
            </a:r>
          </a:p>
          <a:p>
            <a:pPr>
              <a:spcBef>
                <a:spcPts val="0"/>
              </a:spcBef>
            </a:pPr>
            <a:r>
              <a:rPr lang="en-US" sz="2000" b="0" i="0" u="none" strike="noStrike" dirty="0">
                <a:solidFill>
                  <a:srgbClr val="000000"/>
                </a:solidFill>
                <a:effectLst/>
                <a:latin typeface="+mj-lt"/>
              </a:rPr>
              <a:t>SQLite is a scaled-down version of MySQL, PostgreSQL and other popular database systems.</a:t>
            </a:r>
            <a:endParaRPr lang="en-US" sz="1400" b="0" dirty="0">
              <a:effectLst/>
              <a:latin typeface="+mj-lt"/>
            </a:endParaRPr>
          </a:p>
          <a:p>
            <a:pPr>
              <a:spcBef>
                <a:spcPts val="0"/>
              </a:spcBef>
            </a:pPr>
            <a:r>
              <a:rPr lang="en-US" sz="2000" b="0" i="0" u="none" strike="noStrike" dirty="0">
                <a:solidFill>
                  <a:srgbClr val="000000"/>
                </a:solidFill>
                <a:effectLst/>
                <a:latin typeface="+mj-lt"/>
              </a:rPr>
              <a:t>Each application has its own SQLite database accessible by any class in the app but not by others. </a:t>
            </a:r>
            <a:endParaRPr lang="en-US" sz="1400" b="0" dirty="0">
              <a:effectLst/>
              <a:latin typeface="+mj-lt"/>
            </a:endParaRPr>
          </a:p>
          <a:p>
            <a:pPr>
              <a:spcBef>
                <a:spcPts val="0"/>
              </a:spcBef>
            </a:pPr>
            <a:r>
              <a:rPr lang="en-US" sz="2000" b="0" i="0" u="none" strike="noStrike" dirty="0">
                <a:solidFill>
                  <a:srgbClr val="000000"/>
                </a:solidFill>
                <a:effectLst/>
                <a:latin typeface="+mj-lt"/>
              </a:rPr>
              <a:t>Is transactionally in nature which means if something goes wrong things are rolled back</a:t>
            </a:r>
            <a:endParaRPr lang="en-US" sz="1400" b="0" dirty="0">
              <a:effectLst/>
              <a:latin typeface="+mj-lt"/>
            </a:endParaRPr>
          </a:p>
          <a:p>
            <a:pPr>
              <a:spcBef>
                <a:spcPts val="0"/>
              </a:spcBef>
            </a:pPr>
            <a:r>
              <a:rPr lang="en-US" sz="2000" b="0" i="0" u="none" strike="noStrike" dirty="0">
                <a:solidFill>
                  <a:srgbClr val="000000"/>
                </a:solidFill>
                <a:effectLst/>
                <a:latin typeface="+mj-lt"/>
              </a:rPr>
              <a:t>Now we can create a database using third-part tools that we already know.</a:t>
            </a:r>
            <a:endParaRPr lang="en-US" sz="1400" b="0" dirty="0">
              <a:effectLst/>
              <a:latin typeface="+mj-lt"/>
            </a:endParaRPr>
          </a:p>
          <a:p>
            <a:pPr>
              <a:spcBef>
                <a:spcPts val="0"/>
              </a:spcBef>
            </a:pPr>
            <a:r>
              <a:rPr lang="en-US" sz="2000" b="0" i="0" u="none" strike="noStrike" dirty="0">
                <a:solidFill>
                  <a:srgbClr val="000000"/>
                </a:solidFill>
                <a:effectLst/>
                <a:latin typeface="+mj-lt"/>
              </a:rPr>
              <a:t>A SQLite database is created and stored always </a:t>
            </a:r>
            <a:r>
              <a:rPr lang="en-US" sz="2000" b="0" i="1" u="none" strike="noStrike" dirty="0">
                <a:solidFill>
                  <a:srgbClr val="000000"/>
                </a:solidFill>
                <a:effectLst/>
                <a:latin typeface="+mj-lt"/>
              </a:rPr>
              <a:t>in /data/data/&lt;package name&gt;/databases</a:t>
            </a:r>
            <a:r>
              <a:rPr lang="en-US" sz="2000" b="0" i="0" u="none" strike="noStrike" dirty="0">
                <a:solidFill>
                  <a:srgbClr val="000000"/>
                </a:solidFill>
                <a:effectLst/>
                <a:latin typeface="+mj-lt"/>
              </a:rPr>
              <a:t> folder. </a:t>
            </a:r>
            <a:endParaRPr lang="en-US" sz="1400" b="0" dirty="0">
              <a:effectLst/>
              <a:latin typeface="+mj-lt"/>
            </a:endParaRPr>
          </a:p>
        </p:txBody>
      </p:sp>
    </p:spTree>
    <p:extLst>
      <p:ext uri="{BB962C8B-B14F-4D97-AF65-F5344CB8AC3E}">
        <p14:creationId xmlns:p14="http://schemas.microsoft.com/office/powerpoint/2010/main" val="1030960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443EAB-E659-06D5-85C0-DA3CF46311A1}"/>
              </a:ext>
            </a:extLst>
          </p:cNvPr>
          <p:cNvSpPr>
            <a:spLocks noGrp="1"/>
          </p:cNvSpPr>
          <p:nvPr>
            <p:ph type="title"/>
          </p:nvPr>
        </p:nvSpPr>
        <p:spPr/>
        <p:txBody>
          <a:bodyPr/>
          <a:lstStyle/>
          <a:p>
            <a:r>
              <a:rPr lang="en-US" dirty="0"/>
              <a:t>Issue</a:t>
            </a:r>
          </a:p>
        </p:txBody>
      </p:sp>
      <p:sp>
        <p:nvSpPr>
          <p:cNvPr id="3" name="Segnaposto contenuto 2">
            <a:extLst>
              <a:ext uri="{FF2B5EF4-FFF2-40B4-BE49-F238E27FC236}">
                <a16:creationId xmlns:a16="http://schemas.microsoft.com/office/drawing/2014/main" id="{99D6E3C2-7B80-078F-F9CA-0A4EEC409AAE}"/>
              </a:ext>
            </a:extLst>
          </p:cNvPr>
          <p:cNvSpPr>
            <a:spLocks noGrp="1"/>
          </p:cNvSpPr>
          <p:nvPr>
            <p:ph idx="1"/>
          </p:nvPr>
        </p:nvSpPr>
        <p:spPr>
          <a:xfrm>
            <a:off x="609600" y="1600202"/>
            <a:ext cx="10972800" cy="2121030"/>
          </a:xfrm>
        </p:spPr>
        <p:txBody>
          <a:bodyPr>
            <a:normAutofit/>
          </a:bodyPr>
          <a:lstStyle/>
          <a:p>
            <a:pPr marL="0" indent="0">
              <a:buNone/>
            </a:pPr>
            <a:r>
              <a:rPr lang="en-US" sz="2000" dirty="0"/>
              <a:t>Reference to database  is  complex and potentially dangerous if not properly secured. ex: a class uses a method that deletes all tables in the db. Multiple instantiation of the same object can create unpleasant situations. The solution is to introduce a layer of abstraction to make interactions with our database safer and easier, an abstraction that provides intuitive, flexible and robust methods for entering, deleting and editing database records.</a:t>
            </a:r>
          </a:p>
          <a:p>
            <a:pPr marL="0" indent="0">
              <a:buNone/>
            </a:pPr>
            <a:endParaRPr lang="en-US" sz="2400" dirty="0"/>
          </a:p>
        </p:txBody>
      </p:sp>
      <p:grpSp>
        <p:nvGrpSpPr>
          <p:cNvPr id="9" name="Gruppo 8">
            <a:extLst>
              <a:ext uri="{FF2B5EF4-FFF2-40B4-BE49-F238E27FC236}">
                <a16:creationId xmlns:a16="http://schemas.microsoft.com/office/drawing/2014/main" id="{046858C3-5F72-03BC-91B6-12129BCCBE64}"/>
              </a:ext>
            </a:extLst>
          </p:cNvPr>
          <p:cNvGrpSpPr/>
          <p:nvPr/>
        </p:nvGrpSpPr>
        <p:grpSpPr>
          <a:xfrm>
            <a:off x="736077" y="3665298"/>
            <a:ext cx="10137746" cy="2121032"/>
            <a:chOff x="736077" y="3665298"/>
            <a:chExt cx="10137746" cy="2121032"/>
          </a:xfrm>
        </p:grpSpPr>
        <p:sp>
          <p:nvSpPr>
            <p:cNvPr id="4" name="Disco magnetico 3">
              <a:extLst>
                <a:ext uri="{FF2B5EF4-FFF2-40B4-BE49-F238E27FC236}">
                  <a16:creationId xmlns:a16="http://schemas.microsoft.com/office/drawing/2014/main" id="{D6C0DCDD-8F01-56E9-5CE0-9A7FCE804C42}"/>
                </a:ext>
              </a:extLst>
            </p:cNvPr>
            <p:cNvSpPr/>
            <p:nvPr/>
          </p:nvSpPr>
          <p:spPr>
            <a:xfrm>
              <a:off x="9271267" y="3940402"/>
              <a:ext cx="1602556" cy="1696825"/>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SQLite</a:t>
              </a:r>
            </a:p>
          </p:txBody>
        </p:sp>
        <p:sp>
          <p:nvSpPr>
            <p:cNvPr id="5" name="Rettangolo con angoli arrotondati 4">
              <a:extLst>
                <a:ext uri="{FF2B5EF4-FFF2-40B4-BE49-F238E27FC236}">
                  <a16:creationId xmlns:a16="http://schemas.microsoft.com/office/drawing/2014/main" id="{0B9CFAD4-6340-72CF-DD17-13ACC4F895D3}"/>
                </a:ext>
              </a:extLst>
            </p:cNvPr>
            <p:cNvSpPr/>
            <p:nvPr/>
          </p:nvSpPr>
          <p:spPr>
            <a:xfrm>
              <a:off x="736077" y="3665299"/>
              <a:ext cx="2205872" cy="2121031"/>
            </a:xfrm>
            <a:prstGeom prst="round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App</a:t>
              </a:r>
            </a:p>
          </p:txBody>
        </p:sp>
        <p:sp>
          <p:nvSpPr>
            <p:cNvPr id="6" name="Bolla: nuvola 5">
              <a:extLst>
                <a:ext uri="{FF2B5EF4-FFF2-40B4-BE49-F238E27FC236}">
                  <a16:creationId xmlns:a16="http://schemas.microsoft.com/office/drawing/2014/main" id="{99E60EA4-159D-59A2-66BB-4FF2DF44DCB9}"/>
                </a:ext>
              </a:extLst>
            </p:cNvPr>
            <p:cNvSpPr/>
            <p:nvPr/>
          </p:nvSpPr>
          <p:spPr>
            <a:xfrm>
              <a:off x="4960070" y="3665298"/>
              <a:ext cx="2271860" cy="2121031"/>
            </a:xfrm>
            <a:prstGeom prst="cloudCallout">
              <a:avLst>
                <a:gd name="adj1" fmla="val 21308"/>
                <a:gd name="adj2" fmla="val 45601"/>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a:t>
              </a:r>
            </a:p>
          </p:txBody>
        </p:sp>
        <p:sp>
          <p:nvSpPr>
            <p:cNvPr id="7" name="Freccia a destra 6">
              <a:extLst>
                <a:ext uri="{FF2B5EF4-FFF2-40B4-BE49-F238E27FC236}">
                  <a16:creationId xmlns:a16="http://schemas.microsoft.com/office/drawing/2014/main" id="{D1D8C55E-D064-DD57-BAF1-74A9D7F5A36C}"/>
                </a:ext>
              </a:extLst>
            </p:cNvPr>
            <p:cNvSpPr/>
            <p:nvPr/>
          </p:nvSpPr>
          <p:spPr>
            <a:xfrm>
              <a:off x="3068426" y="4136640"/>
              <a:ext cx="1602556" cy="3864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Java</a:t>
              </a:r>
            </a:p>
          </p:txBody>
        </p:sp>
        <p:sp>
          <p:nvSpPr>
            <p:cNvPr id="8" name="Freccia a destra 7">
              <a:extLst>
                <a:ext uri="{FF2B5EF4-FFF2-40B4-BE49-F238E27FC236}">
                  <a16:creationId xmlns:a16="http://schemas.microsoft.com/office/drawing/2014/main" id="{4FF817E3-08F6-F491-7A2C-87B4432A7367}"/>
                </a:ext>
              </a:extLst>
            </p:cNvPr>
            <p:cNvSpPr/>
            <p:nvPr/>
          </p:nvSpPr>
          <p:spPr>
            <a:xfrm>
              <a:off x="7480172" y="4136640"/>
              <a:ext cx="1602556" cy="386499"/>
            </a:xfrm>
            <a:prstGeom prst="rightArrow">
              <a:avLst/>
            </a:prstGeom>
            <a:ln>
              <a:solidFill>
                <a:srgbClr val="00B050"/>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b="1" dirty="0"/>
                <a:t>SQL</a:t>
              </a:r>
            </a:p>
          </p:txBody>
        </p:sp>
        <p:sp>
          <p:nvSpPr>
            <p:cNvPr id="10" name="Freccia a sinistra 9">
              <a:extLst>
                <a:ext uri="{FF2B5EF4-FFF2-40B4-BE49-F238E27FC236}">
                  <a16:creationId xmlns:a16="http://schemas.microsoft.com/office/drawing/2014/main" id="{49F3381E-8A95-45D0-E209-663E2A1CAD0B}"/>
                </a:ext>
              </a:extLst>
            </p:cNvPr>
            <p:cNvSpPr/>
            <p:nvPr/>
          </p:nvSpPr>
          <p:spPr>
            <a:xfrm>
              <a:off x="7411039" y="4788814"/>
              <a:ext cx="1602556" cy="468983"/>
            </a:xfrm>
            <a:prstGeom prst="lef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t>SQL</a:t>
              </a:r>
            </a:p>
          </p:txBody>
        </p:sp>
        <p:sp>
          <p:nvSpPr>
            <p:cNvPr id="12" name="Freccia a sinistra 11">
              <a:extLst>
                <a:ext uri="{FF2B5EF4-FFF2-40B4-BE49-F238E27FC236}">
                  <a16:creationId xmlns:a16="http://schemas.microsoft.com/office/drawing/2014/main" id="{6F61DB17-59D2-9505-A93E-17F224F8C0A3}"/>
                </a:ext>
              </a:extLst>
            </p:cNvPr>
            <p:cNvSpPr/>
            <p:nvPr/>
          </p:nvSpPr>
          <p:spPr>
            <a:xfrm>
              <a:off x="3000866" y="4788814"/>
              <a:ext cx="1602556" cy="468983"/>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Java</a:t>
              </a:r>
            </a:p>
          </p:txBody>
        </p:sp>
      </p:grpSp>
    </p:spTree>
    <p:extLst>
      <p:ext uri="{BB962C8B-B14F-4D97-AF65-F5344CB8AC3E}">
        <p14:creationId xmlns:p14="http://schemas.microsoft.com/office/powerpoint/2010/main" val="2710193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310683-457B-6810-A77B-66836171ED99}"/>
              </a:ext>
            </a:extLst>
          </p:cNvPr>
          <p:cNvSpPr>
            <a:spLocks noGrp="1"/>
          </p:cNvSpPr>
          <p:nvPr>
            <p:ph type="title"/>
          </p:nvPr>
        </p:nvSpPr>
        <p:spPr/>
        <p:txBody>
          <a:bodyPr/>
          <a:lstStyle/>
          <a:p>
            <a:r>
              <a:rPr lang="en-US" dirty="0"/>
              <a:t>Introducing Pattern Adapter</a:t>
            </a:r>
          </a:p>
        </p:txBody>
      </p:sp>
      <p:sp>
        <p:nvSpPr>
          <p:cNvPr id="3" name="Segnaposto contenuto 2">
            <a:extLst>
              <a:ext uri="{FF2B5EF4-FFF2-40B4-BE49-F238E27FC236}">
                <a16:creationId xmlns:a16="http://schemas.microsoft.com/office/drawing/2014/main" id="{4F91CD42-C531-801C-8890-88AB7D5E570E}"/>
              </a:ext>
            </a:extLst>
          </p:cNvPr>
          <p:cNvSpPr>
            <a:spLocks noGrp="1"/>
          </p:cNvSpPr>
          <p:nvPr>
            <p:ph idx="1"/>
          </p:nvPr>
        </p:nvSpPr>
        <p:spPr>
          <a:xfrm>
            <a:off x="609600" y="1600201"/>
            <a:ext cx="10972800" cy="2121031"/>
          </a:xfrm>
        </p:spPr>
        <p:txBody>
          <a:bodyPr>
            <a:normAutofit/>
          </a:bodyPr>
          <a:lstStyle/>
          <a:p>
            <a:pPr marL="0" indent="0" algn="l">
              <a:buNone/>
            </a:pPr>
            <a:r>
              <a:rPr lang="en-US" sz="1400" b="0" i="0" dirty="0">
                <a:effectLst/>
                <a:latin typeface="+mj-lt"/>
              </a:rPr>
              <a:t>An adapter wraps one of the objects to hide the complexity of conversion happening behind the scenes. The wrapped object isn’t even aware of the adapter. For example, you can wrap an object that operates in meters and kilometers with an adapter that converts all the data to imperial units such as feet and miles.</a:t>
            </a:r>
          </a:p>
          <a:p>
            <a:pPr marL="0" indent="0" algn="l">
              <a:buNone/>
            </a:pPr>
            <a:r>
              <a:rPr lang="en-US" sz="1400" b="0" i="0" dirty="0">
                <a:effectLst/>
                <a:latin typeface="+mj-lt"/>
              </a:rPr>
              <a:t>Adapters can not only convert data into various formats but can also help objects with different interfaces collaborate. Here’s how it works:</a:t>
            </a:r>
          </a:p>
          <a:p>
            <a:pPr>
              <a:buFont typeface="+mj-lt"/>
              <a:buAutoNum type="arabicPeriod"/>
            </a:pPr>
            <a:r>
              <a:rPr lang="en-US" sz="1400" b="0" i="0" dirty="0">
                <a:effectLst/>
                <a:latin typeface="+mj-lt"/>
              </a:rPr>
              <a:t>The adapter gets an interface, compatible with one of the existing objects.</a:t>
            </a:r>
          </a:p>
          <a:p>
            <a:pPr>
              <a:buFont typeface="+mj-lt"/>
              <a:buAutoNum type="arabicPeriod"/>
            </a:pPr>
            <a:r>
              <a:rPr lang="en-US" sz="1400" b="0" i="0" dirty="0">
                <a:effectLst/>
                <a:latin typeface="+mj-lt"/>
              </a:rPr>
              <a:t>Using this interface, the existing object can safely call the adapter’s methods.</a:t>
            </a:r>
          </a:p>
          <a:p>
            <a:pPr>
              <a:buFont typeface="+mj-lt"/>
              <a:buAutoNum type="arabicPeriod"/>
            </a:pPr>
            <a:r>
              <a:rPr lang="en-US" sz="1400" b="0" i="0" dirty="0">
                <a:effectLst/>
                <a:latin typeface="+mj-lt"/>
              </a:rPr>
              <a:t>Upon receiving a call, the adapter passes the request to the second object, but in a format and order that the second object expects.</a:t>
            </a:r>
          </a:p>
          <a:p>
            <a:endParaRPr lang="en-US" sz="2000" dirty="0"/>
          </a:p>
        </p:txBody>
      </p:sp>
      <p:grpSp>
        <p:nvGrpSpPr>
          <p:cNvPr id="6" name="Gruppo 5">
            <a:extLst>
              <a:ext uri="{FF2B5EF4-FFF2-40B4-BE49-F238E27FC236}">
                <a16:creationId xmlns:a16="http://schemas.microsoft.com/office/drawing/2014/main" id="{3F9C7F18-4027-EE30-1566-83A479EE633A}"/>
              </a:ext>
            </a:extLst>
          </p:cNvPr>
          <p:cNvGrpSpPr/>
          <p:nvPr/>
        </p:nvGrpSpPr>
        <p:grpSpPr>
          <a:xfrm>
            <a:off x="717631" y="3780778"/>
            <a:ext cx="10430283" cy="2543509"/>
            <a:chOff x="717631" y="3780778"/>
            <a:chExt cx="10430283" cy="2543509"/>
          </a:xfrm>
        </p:grpSpPr>
        <p:sp>
          <p:nvSpPr>
            <p:cNvPr id="18" name="Disco magnetico 17">
              <a:extLst>
                <a:ext uri="{FF2B5EF4-FFF2-40B4-BE49-F238E27FC236}">
                  <a16:creationId xmlns:a16="http://schemas.microsoft.com/office/drawing/2014/main" id="{F52B93AC-A466-5252-3DB3-D97E4A16FB86}"/>
                </a:ext>
              </a:extLst>
            </p:cNvPr>
            <p:cNvSpPr/>
            <p:nvPr/>
          </p:nvSpPr>
          <p:spPr>
            <a:xfrm rot="5400000">
              <a:off x="6839534" y="4686646"/>
              <a:ext cx="594677" cy="884626"/>
            </a:xfrm>
            <a:prstGeom prst="flowChartMagneticDisk">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isco magnetico 13">
              <a:extLst>
                <a:ext uri="{FF2B5EF4-FFF2-40B4-BE49-F238E27FC236}">
                  <a16:creationId xmlns:a16="http://schemas.microsoft.com/office/drawing/2014/main" id="{FC211F94-30D8-E86C-805D-930127BD3F60}"/>
                </a:ext>
              </a:extLst>
            </p:cNvPr>
            <p:cNvSpPr/>
            <p:nvPr/>
          </p:nvSpPr>
          <p:spPr>
            <a:xfrm rot="5400000">
              <a:off x="4826921" y="4686646"/>
              <a:ext cx="594677" cy="884626"/>
            </a:xfrm>
            <a:prstGeom prst="flowChartMagneticDisk">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Disco magnetico 3">
              <a:extLst>
                <a:ext uri="{FF2B5EF4-FFF2-40B4-BE49-F238E27FC236}">
                  <a16:creationId xmlns:a16="http://schemas.microsoft.com/office/drawing/2014/main" id="{3D2D5D99-1F0F-C44F-EB39-1B209E2CAAB4}"/>
                </a:ext>
              </a:extLst>
            </p:cNvPr>
            <p:cNvSpPr/>
            <p:nvPr/>
          </p:nvSpPr>
          <p:spPr>
            <a:xfrm>
              <a:off x="9545358" y="4311034"/>
              <a:ext cx="1602556" cy="1696825"/>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a:t>SQLite</a:t>
              </a:r>
            </a:p>
          </p:txBody>
        </p:sp>
        <p:sp>
          <p:nvSpPr>
            <p:cNvPr id="5" name="Rettangolo con angoli arrotondati 4">
              <a:extLst>
                <a:ext uri="{FF2B5EF4-FFF2-40B4-BE49-F238E27FC236}">
                  <a16:creationId xmlns:a16="http://schemas.microsoft.com/office/drawing/2014/main" id="{53718811-F51D-DF00-FABD-AC486763B4EE}"/>
                </a:ext>
              </a:extLst>
            </p:cNvPr>
            <p:cNvSpPr/>
            <p:nvPr/>
          </p:nvSpPr>
          <p:spPr>
            <a:xfrm>
              <a:off x="717631" y="4098930"/>
              <a:ext cx="2205872" cy="2121031"/>
            </a:xfrm>
            <a:prstGeom prst="round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App</a:t>
              </a:r>
            </a:p>
          </p:txBody>
        </p:sp>
        <p:sp>
          <p:nvSpPr>
            <p:cNvPr id="7" name="Freccia a destra 6">
              <a:extLst>
                <a:ext uri="{FF2B5EF4-FFF2-40B4-BE49-F238E27FC236}">
                  <a16:creationId xmlns:a16="http://schemas.microsoft.com/office/drawing/2014/main" id="{0F8D0C19-C64A-B4E5-821B-84C1D9A14733}"/>
                </a:ext>
              </a:extLst>
            </p:cNvPr>
            <p:cNvSpPr/>
            <p:nvPr/>
          </p:nvSpPr>
          <p:spPr>
            <a:xfrm>
              <a:off x="3024809" y="4848660"/>
              <a:ext cx="1602556" cy="31401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t>Java</a:t>
              </a:r>
            </a:p>
          </p:txBody>
        </p:sp>
        <p:sp>
          <p:nvSpPr>
            <p:cNvPr id="8" name="Freccia a destra 7">
              <a:extLst>
                <a:ext uri="{FF2B5EF4-FFF2-40B4-BE49-F238E27FC236}">
                  <a16:creationId xmlns:a16="http://schemas.microsoft.com/office/drawing/2014/main" id="{BCD3200F-6C58-D0A5-D7A9-2F6DC87CA6C5}"/>
                </a:ext>
              </a:extLst>
            </p:cNvPr>
            <p:cNvSpPr/>
            <p:nvPr/>
          </p:nvSpPr>
          <p:spPr>
            <a:xfrm>
              <a:off x="7717245" y="4848659"/>
              <a:ext cx="1602556" cy="293103"/>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t>SQL</a:t>
              </a:r>
            </a:p>
          </p:txBody>
        </p:sp>
        <p:sp>
          <p:nvSpPr>
            <p:cNvPr id="9" name="Freccia a sinistra 8">
              <a:extLst>
                <a:ext uri="{FF2B5EF4-FFF2-40B4-BE49-F238E27FC236}">
                  <a16:creationId xmlns:a16="http://schemas.microsoft.com/office/drawing/2014/main" id="{945B71FC-7C46-E2E4-B6AC-B15149150303}"/>
                </a:ext>
              </a:extLst>
            </p:cNvPr>
            <p:cNvSpPr/>
            <p:nvPr/>
          </p:nvSpPr>
          <p:spPr>
            <a:xfrm>
              <a:off x="7717245" y="5128959"/>
              <a:ext cx="1602556" cy="312264"/>
            </a:xfrm>
            <a:prstGeom prst="lef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t>SQL</a:t>
              </a:r>
            </a:p>
          </p:txBody>
        </p:sp>
        <p:sp>
          <p:nvSpPr>
            <p:cNvPr id="10" name="Freccia a sinistra 9">
              <a:extLst>
                <a:ext uri="{FF2B5EF4-FFF2-40B4-BE49-F238E27FC236}">
                  <a16:creationId xmlns:a16="http://schemas.microsoft.com/office/drawing/2014/main" id="{9AD5DDAC-1B80-6396-DCBA-EEE43DC1CF67}"/>
                </a:ext>
              </a:extLst>
            </p:cNvPr>
            <p:cNvSpPr/>
            <p:nvPr/>
          </p:nvSpPr>
          <p:spPr>
            <a:xfrm>
              <a:off x="2989201" y="5144745"/>
              <a:ext cx="1562370" cy="363158"/>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t>Java</a:t>
              </a:r>
            </a:p>
          </p:txBody>
        </p:sp>
        <p:sp>
          <p:nvSpPr>
            <p:cNvPr id="11" name="Rettangolo con angoli arrotondati 10">
              <a:extLst>
                <a:ext uri="{FF2B5EF4-FFF2-40B4-BE49-F238E27FC236}">
                  <a16:creationId xmlns:a16="http://schemas.microsoft.com/office/drawing/2014/main" id="{E512EC47-26D7-B7F7-9369-1632112DBF06}"/>
                </a:ext>
              </a:extLst>
            </p:cNvPr>
            <p:cNvSpPr/>
            <p:nvPr/>
          </p:nvSpPr>
          <p:spPr>
            <a:xfrm>
              <a:off x="5055127" y="3780778"/>
              <a:ext cx="2081746" cy="2543509"/>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Adapter</a:t>
              </a:r>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p:txBody>
        </p:sp>
        <p:sp>
          <p:nvSpPr>
            <p:cNvPr id="12" name="Rettangolo con angoli arrotondati 11">
              <a:extLst>
                <a:ext uri="{FF2B5EF4-FFF2-40B4-BE49-F238E27FC236}">
                  <a16:creationId xmlns:a16="http://schemas.microsoft.com/office/drawing/2014/main" id="{97DBF6A9-83D6-44C7-A30E-A1FB733EDDD4}"/>
                </a:ext>
              </a:extLst>
            </p:cNvPr>
            <p:cNvSpPr/>
            <p:nvPr/>
          </p:nvSpPr>
          <p:spPr>
            <a:xfrm>
              <a:off x="5299824" y="4352972"/>
              <a:ext cx="1592352" cy="582737"/>
            </a:xfrm>
            <a:prstGeom prst="round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Java</a:t>
              </a:r>
            </a:p>
          </p:txBody>
        </p:sp>
        <p:sp>
          <p:nvSpPr>
            <p:cNvPr id="13" name="Rettangolo con angoli arrotondati 12">
              <a:extLst>
                <a:ext uri="{FF2B5EF4-FFF2-40B4-BE49-F238E27FC236}">
                  <a16:creationId xmlns:a16="http://schemas.microsoft.com/office/drawing/2014/main" id="{9F65DAF2-FB3A-3615-2AF1-C6BA6FCD0D01}"/>
                </a:ext>
              </a:extLst>
            </p:cNvPr>
            <p:cNvSpPr/>
            <p:nvPr/>
          </p:nvSpPr>
          <p:spPr>
            <a:xfrm>
              <a:off x="5317318" y="5507903"/>
              <a:ext cx="1592352" cy="582737"/>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SQL</a:t>
              </a:r>
            </a:p>
          </p:txBody>
        </p:sp>
        <p:sp>
          <p:nvSpPr>
            <p:cNvPr id="16" name="Freccia a destra 15">
              <a:extLst>
                <a:ext uri="{FF2B5EF4-FFF2-40B4-BE49-F238E27FC236}">
                  <a16:creationId xmlns:a16="http://schemas.microsoft.com/office/drawing/2014/main" id="{F16B613A-1913-35FB-3086-5152883B7A20}"/>
                </a:ext>
              </a:extLst>
            </p:cNvPr>
            <p:cNvSpPr/>
            <p:nvPr/>
          </p:nvSpPr>
          <p:spPr>
            <a:xfrm rot="5400000">
              <a:off x="5678564" y="5130117"/>
              <a:ext cx="421094" cy="202675"/>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Freccia a destra 16">
              <a:extLst>
                <a:ext uri="{FF2B5EF4-FFF2-40B4-BE49-F238E27FC236}">
                  <a16:creationId xmlns:a16="http://schemas.microsoft.com/office/drawing/2014/main" id="{5BD74976-B237-B69D-4DD6-8B30609F8774}"/>
                </a:ext>
              </a:extLst>
            </p:cNvPr>
            <p:cNvSpPr/>
            <p:nvPr/>
          </p:nvSpPr>
          <p:spPr>
            <a:xfrm rot="16200000">
              <a:off x="6107194" y="5104418"/>
              <a:ext cx="421094" cy="202675"/>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83887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07E515-D450-7AFC-9A5E-CD13A8799757}"/>
              </a:ext>
            </a:extLst>
          </p:cNvPr>
          <p:cNvSpPr>
            <a:spLocks noGrp="1"/>
          </p:cNvSpPr>
          <p:nvPr>
            <p:ph type="title"/>
          </p:nvPr>
        </p:nvSpPr>
        <p:spPr/>
        <p:txBody>
          <a:bodyPr/>
          <a:lstStyle/>
          <a:p>
            <a:r>
              <a:rPr lang="en-US" dirty="0"/>
              <a:t>3 Level Design</a:t>
            </a:r>
          </a:p>
        </p:txBody>
      </p:sp>
      <p:sp>
        <p:nvSpPr>
          <p:cNvPr id="3" name="Segnaposto contenuto 2">
            <a:extLst>
              <a:ext uri="{FF2B5EF4-FFF2-40B4-BE49-F238E27FC236}">
                <a16:creationId xmlns:a16="http://schemas.microsoft.com/office/drawing/2014/main" id="{F970E330-29CA-CF60-DC50-A95602A8463C}"/>
              </a:ext>
            </a:extLst>
          </p:cNvPr>
          <p:cNvSpPr>
            <a:spLocks noGrp="1"/>
          </p:cNvSpPr>
          <p:nvPr>
            <p:ph idx="1"/>
          </p:nvPr>
        </p:nvSpPr>
        <p:spPr>
          <a:xfrm>
            <a:off x="364635" y="1641384"/>
            <a:ext cx="4242848" cy="4568916"/>
          </a:xfrm>
        </p:spPr>
        <p:txBody>
          <a:bodyPr>
            <a:normAutofit fontScale="92500" lnSpcReduction="20000"/>
          </a:bodyPr>
          <a:lstStyle/>
          <a:p>
            <a:pPr marL="0" indent="0">
              <a:buNone/>
            </a:pPr>
            <a:r>
              <a:rPr lang="en-US" sz="2000" dirty="0">
                <a:latin typeface="+mj-lt"/>
              </a:rPr>
              <a:t>In our case the pattern can be implemented with three-level structure:</a:t>
            </a:r>
          </a:p>
          <a:p>
            <a:pPr marL="0" indent="0">
              <a:buNone/>
            </a:pPr>
            <a:endParaRPr lang="en-US" sz="2000" dirty="0">
              <a:latin typeface="+mj-lt"/>
            </a:endParaRPr>
          </a:p>
          <a:p>
            <a:pPr>
              <a:spcBef>
                <a:spcPts val="0"/>
              </a:spcBef>
            </a:pPr>
            <a:r>
              <a:rPr lang="en-US" sz="2000" b="1" i="0" u="none" strike="noStrike" dirty="0" err="1">
                <a:solidFill>
                  <a:srgbClr val="000000"/>
                </a:solidFill>
                <a:effectLst/>
                <a:latin typeface="+mj-lt"/>
              </a:rPr>
              <a:t>SqliteOpenHelper</a:t>
            </a:r>
            <a:r>
              <a:rPr lang="en-US" sz="2000" b="0" i="0" u="none" strike="noStrike" dirty="0">
                <a:solidFill>
                  <a:srgbClr val="000000"/>
                </a:solidFill>
                <a:effectLst/>
                <a:latin typeface="+mj-lt"/>
              </a:rPr>
              <a:t>. An abstract class used to better implement the pattern for creating, updating and managing databases. By implementing a SQLiteOpenHelper helper we are hiding the logic used to decide if the database needs to be created or updated before being opened: </a:t>
            </a:r>
          </a:p>
          <a:p>
            <a:pPr marL="0" indent="0">
              <a:spcBef>
                <a:spcPts val="0"/>
              </a:spcBef>
              <a:buNone/>
            </a:pPr>
            <a:endParaRPr lang="en-US" sz="2000" b="0" i="0" u="none" strike="noStrike" dirty="0">
              <a:solidFill>
                <a:srgbClr val="000000"/>
              </a:solidFill>
              <a:effectLst/>
              <a:latin typeface="+mj-lt"/>
            </a:endParaRPr>
          </a:p>
          <a:p>
            <a:pPr marL="400050" lvl="1" indent="0">
              <a:spcBef>
                <a:spcPts val="0"/>
              </a:spcBef>
              <a:buNone/>
            </a:pPr>
            <a:r>
              <a:rPr lang="en-US" sz="2100" dirty="0">
                <a:solidFill>
                  <a:srgbClr val="000000"/>
                </a:solidFill>
                <a:latin typeface="+mj-lt"/>
              </a:rPr>
              <a:t>T</a:t>
            </a:r>
            <a:r>
              <a:rPr lang="en-US" sz="2100" b="0" i="0" u="none" strike="noStrike" dirty="0">
                <a:solidFill>
                  <a:srgbClr val="000000"/>
                </a:solidFill>
                <a:effectLst/>
                <a:latin typeface="+mj-lt"/>
              </a:rPr>
              <a:t>his is the first level of abstraction that provides us with more flexibility and maintainability. Is responsible for managing the creation and changes of database.</a:t>
            </a:r>
          </a:p>
          <a:p>
            <a:pPr marL="400050" lvl="1" indent="0">
              <a:spcBef>
                <a:spcPts val="0"/>
              </a:spcBef>
              <a:buNone/>
            </a:pPr>
            <a:endParaRPr lang="en-US" sz="2100" b="0" i="0" u="none" strike="noStrike" dirty="0">
              <a:solidFill>
                <a:srgbClr val="000000"/>
              </a:solidFill>
              <a:effectLst/>
              <a:latin typeface="+mj-lt"/>
            </a:endParaRPr>
          </a:p>
        </p:txBody>
      </p:sp>
      <p:grpSp>
        <p:nvGrpSpPr>
          <p:cNvPr id="5" name="Gruppo 4">
            <a:extLst>
              <a:ext uri="{FF2B5EF4-FFF2-40B4-BE49-F238E27FC236}">
                <a16:creationId xmlns:a16="http://schemas.microsoft.com/office/drawing/2014/main" id="{8002BD48-6EF1-E33D-4807-93C5B0A82EDE}"/>
              </a:ext>
            </a:extLst>
          </p:cNvPr>
          <p:cNvGrpSpPr/>
          <p:nvPr/>
        </p:nvGrpSpPr>
        <p:grpSpPr>
          <a:xfrm>
            <a:off x="4775177" y="1609753"/>
            <a:ext cx="6807223" cy="4100468"/>
            <a:chOff x="4775177" y="1609753"/>
            <a:chExt cx="6807223" cy="4100468"/>
          </a:xfrm>
        </p:grpSpPr>
        <p:sp>
          <p:nvSpPr>
            <p:cNvPr id="4" name="Rettangolo con angoli arrotondati 3">
              <a:extLst>
                <a:ext uri="{FF2B5EF4-FFF2-40B4-BE49-F238E27FC236}">
                  <a16:creationId xmlns:a16="http://schemas.microsoft.com/office/drawing/2014/main" id="{6CC4044B-95DC-D1FC-E58B-818784B477DE}"/>
                </a:ext>
              </a:extLst>
            </p:cNvPr>
            <p:cNvSpPr/>
            <p:nvPr/>
          </p:nvSpPr>
          <p:spPr>
            <a:xfrm>
              <a:off x="9184774" y="1609753"/>
              <a:ext cx="2397617" cy="1043298"/>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SQLiteOpenHelper</a:t>
              </a:r>
            </a:p>
            <a:p>
              <a:pPr marL="285750" indent="-285750">
                <a:buFont typeface="Arial" panose="020B0604020202020204" pitchFamily="34" charset="0"/>
                <a:buChar char="•"/>
              </a:pPr>
              <a:r>
                <a:rPr lang="en-US" b="1" dirty="0"/>
                <a:t>onCreate()</a:t>
              </a:r>
            </a:p>
            <a:p>
              <a:pPr marL="285750" indent="-285750">
                <a:buFont typeface="Arial" panose="020B0604020202020204" pitchFamily="34" charset="0"/>
                <a:buChar char="•"/>
              </a:pPr>
              <a:r>
                <a:rPr lang="en-US" b="1" dirty="0"/>
                <a:t>onUpgrade()</a:t>
              </a:r>
            </a:p>
          </p:txBody>
        </p:sp>
        <p:sp>
          <p:nvSpPr>
            <p:cNvPr id="7" name="Rettangolo con angoli arrotondati 6">
              <a:extLst>
                <a:ext uri="{FF2B5EF4-FFF2-40B4-BE49-F238E27FC236}">
                  <a16:creationId xmlns:a16="http://schemas.microsoft.com/office/drawing/2014/main" id="{09F64331-B570-8983-64A6-126A0D8E06A7}"/>
                </a:ext>
              </a:extLst>
            </p:cNvPr>
            <p:cNvSpPr/>
            <p:nvPr/>
          </p:nvSpPr>
          <p:spPr>
            <a:xfrm>
              <a:off x="9184766" y="3051629"/>
              <a:ext cx="2397634" cy="1361238"/>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SQLiteOpenHelper</a:t>
              </a:r>
            </a:p>
            <a:p>
              <a:r>
                <a:rPr lang="en-US" sz="1400" b="1" dirty="0"/>
                <a:t>(Concrete Implementation)</a:t>
              </a:r>
            </a:p>
            <a:p>
              <a:pPr marL="285750" indent="-285750">
                <a:buFont typeface="Arial" panose="020B0604020202020204" pitchFamily="34" charset="0"/>
                <a:buChar char="•"/>
              </a:pPr>
              <a:r>
                <a:rPr lang="en-US" sz="1400" b="1" dirty="0"/>
                <a:t>getWritableDatabase()</a:t>
              </a:r>
            </a:p>
          </p:txBody>
        </p:sp>
        <p:sp>
          <p:nvSpPr>
            <p:cNvPr id="8" name="Rettangolo con angoli arrotondati 7">
              <a:extLst>
                <a:ext uri="{FF2B5EF4-FFF2-40B4-BE49-F238E27FC236}">
                  <a16:creationId xmlns:a16="http://schemas.microsoft.com/office/drawing/2014/main" id="{2C767C49-65F3-E5FC-ADBD-D94A4543EE43}"/>
                </a:ext>
              </a:extLst>
            </p:cNvPr>
            <p:cNvSpPr/>
            <p:nvPr/>
          </p:nvSpPr>
          <p:spPr>
            <a:xfrm>
              <a:off x="4775177" y="2324070"/>
              <a:ext cx="1818639" cy="2808397"/>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App</a:t>
              </a: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0" name="Rettangolo con angoli arrotondati 9">
              <a:extLst>
                <a:ext uri="{FF2B5EF4-FFF2-40B4-BE49-F238E27FC236}">
                  <a16:creationId xmlns:a16="http://schemas.microsoft.com/office/drawing/2014/main" id="{FB4B42BF-9AEC-AA76-5DDD-103393B5492A}"/>
                </a:ext>
              </a:extLst>
            </p:cNvPr>
            <p:cNvSpPr/>
            <p:nvPr/>
          </p:nvSpPr>
          <p:spPr>
            <a:xfrm>
              <a:off x="7004701" y="2324070"/>
              <a:ext cx="1962496" cy="3386151"/>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p>
            <a:p>
              <a:pPr algn="ctr"/>
              <a:r>
                <a:rPr lang="en-US" sz="2400" b="1" dirty="0"/>
                <a:t>Adapter</a:t>
              </a:r>
            </a:p>
            <a:p>
              <a:pPr algn="ctr"/>
              <a:endParaRPr lang="en-US" sz="2400"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p:txBody>
        </p:sp>
        <p:sp>
          <p:nvSpPr>
            <p:cNvPr id="11" name="Rettangolo con angoli arrotondati 10">
              <a:extLst>
                <a:ext uri="{FF2B5EF4-FFF2-40B4-BE49-F238E27FC236}">
                  <a16:creationId xmlns:a16="http://schemas.microsoft.com/office/drawing/2014/main" id="{A8E831F3-F32D-C72C-22C0-78C7CE9C0BBD}"/>
                </a:ext>
              </a:extLst>
            </p:cNvPr>
            <p:cNvSpPr/>
            <p:nvPr/>
          </p:nvSpPr>
          <p:spPr>
            <a:xfrm>
              <a:off x="9561472" y="4865781"/>
              <a:ext cx="1643540" cy="533371"/>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SQLiteDatabase</a:t>
              </a:r>
            </a:p>
          </p:txBody>
        </p:sp>
        <p:sp>
          <p:nvSpPr>
            <p:cNvPr id="40" name="Rettangolo con angoli arrotondati 39">
              <a:extLst>
                <a:ext uri="{FF2B5EF4-FFF2-40B4-BE49-F238E27FC236}">
                  <a16:creationId xmlns:a16="http://schemas.microsoft.com/office/drawing/2014/main" id="{82F8F8EA-07F0-6056-D411-452C76E18761}"/>
                </a:ext>
              </a:extLst>
            </p:cNvPr>
            <p:cNvSpPr/>
            <p:nvPr/>
          </p:nvSpPr>
          <p:spPr>
            <a:xfrm>
              <a:off x="5019744" y="3020079"/>
              <a:ext cx="1400965" cy="413969"/>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InsertCall()</a:t>
              </a:r>
            </a:p>
          </p:txBody>
        </p:sp>
        <p:sp>
          <p:nvSpPr>
            <p:cNvPr id="41" name="Rettangolo con angoli arrotondati 40">
              <a:extLst>
                <a:ext uri="{FF2B5EF4-FFF2-40B4-BE49-F238E27FC236}">
                  <a16:creationId xmlns:a16="http://schemas.microsoft.com/office/drawing/2014/main" id="{41EAD548-3937-E24C-A393-8F15F8B5EBF1}"/>
                </a:ext>
              </a:extLst>
            </p:cNvPr>
            <p:cNvSpPr/>
            <p:nvPr/>
          </p:nvSpPr>
          <p:spPr>
            <a:xfrm>
              <a:off x="5052476" y="3500818"/>
              <a:ext cx="1366241" cy="413970"/>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UpdateCall()</a:t>
              </a:r>
            </a:p>
          </p:txBody>
        </p:sp>
        <p:sp>
          <p:nvSpPr>
            <p:cNvPr id="42" name="Rettangolo con angoli arrotondati 41">
              <a:extLst>
                <a:ext uri="{FF2B5EF4-FFF2-40B4-BE49-F238E27FC236}">
                  <a16:creationId xmlns:a16="http://schemas.microsoft.com/office/drawing/2014/main" id="{8ABA0E5F-94EE-F0E8-9AB9-F3E693149BB5}"/>
                </a:ext>
              </a:extLst>
            </p:cNvPr>
            <p:cNvSpPr/>
            <p:nvPr/>
          </p:nvSpPr>
          <p:spPr>
            <a:xfrm>
              <a:off x="5039329" y="3937181"/>
              <a:ext cx="1359409" cy="375828"/>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DeleteCall()</a:t>
              </a:r>
            </a:p>
          </p:txBody>
        </p:sp>
        <p:sp>
          <p:nvSpPr>
            <p:cNvPr id="43" name="Rettangolo con angoli arrotondati 42">
              <a:extLst>
                <a:ext uri="{FF2B5EF4-FFF2-40B4-BE49-F238E27FC236}">
                  <a16:creationId xmlns:a16="http://schemas.microsoft.com/office/drawing/2014/main" id="{5906C1EF-6D20-DB80-340B-1140FD2C3DD9}"/>
                </a:ext>
              </a:extLst>
            </p:cNvPr>
            <p:cNvSpPr/>
            <p:nvPr/>
          </p:nvSpPr>
          <p:spPr>
            <a:xfrm>
              <a:off x="5034235" y="4396154"/>
              <a:ext cx="1332086" cy="384260"/>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err="1"/>
                <a:t>SelectCall</a:t>
              </a:r>
              <a:r>
                <a:rPr lang="en-US" sz="1600" b="1" dirty="0"/>
                <a:t>()</a:t>
              </a:r>
            </a:p>
          </p:txBody>
        </p:sp>
        <p:sp>
          <p:nvSpPr>
            <p:cNvPr id="44" name="Rettangolo con angoli arrotondati 43">
              <a:extLst>
                <a:ext uri="{FF2B5EF4-FFF2-40B4-BE49-F238E27FC236}">
                  <a16:creationId xmlns:a16="http://schemas.microsoft.com/office/drawing/2014/main" id="{5368E714-94C7-8448-310C-75ADFF592202}"/>
                </a:ext>
              </a:extLst>
            </p:cNvPr>
            <p:cNvSpPr/>
            <p:nvPr/>
          </p:nvSpPr>
          <p:spPr>
            <a:xfrm>
              <a:off x="7144695" y="3000965"/>
              <a:ext cx="1643540" cy="444916"/>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Insert()</a:t>
              </a:r>
            </a:p>
          </p:txBody>
        </p:sp>
        <p:sp>
          <p:nvSpPr>
            <p:cNvPr id="45" name="Rettangolo con angoli arrotondati 44">
              <a:extLst>
                <a:ext uri="{FF2B5EF4-FFF2-40B4-BE49-F238E27FC236}">
                  <a16:creationId xmlns:a16="http://schemas.microsoft.com/office/drawing/2014/main" id="{66C3E7EE-BE52-A6E1-63CB-8DA8F2B3553D}"/>
                </a:ext>
              </a:extLst>
            </p:cNvPr>
            <p:cNvSpPr/>
            <p:nvPr/>
          </p:nvSpPr>
          <p:spPr>
            <a:xfrm>
              <a:off x="7155962" y="3534105"/>
              <a:ext cx="1643540" cy="351426"/>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Update()</a:t>
              </a:r>
            </a:p>
          </p:txBody>
        </p:sp>
        <p:sp>
          <p:nvSpPr>
            <p:cNvPr id="46" name="Rettangolo con angoli arrotondati 45">
              <a:extLst>
                <a:ext uri="{FF2B5EF4-FFF2-40B4-BE49-F238E27FC236}">
                  <a16:creationId xmlns:a16="http://schemas.microsoft.com/office/drawing/2014/main" id="{A18EFD75-8700-6834-7DD9-AEF79B09F0AE}"/>
                </a:ext>
              </a:extLst>
            </p:cNvPr>
            <p:cNvSpPr/>
            <p:nvPr/>
          </p:nvSpPr>
          <p:spPr>
            <a:xfrm>
              <a:off x="7177426" y="3951807"/>
              <a:ext cx="1610779" cy="351426"/>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Delete()</a:t>
              </a:r>
            </a:p>
          </p:txBody>
        </p:sp>
        <p:sp>
          <p:nvSpPr>
            <p:cNvPr id="47" name="Rettangolo con angoli arrotondati 46">
              <a:extLst>
                <a:ext uri="{FF2B5EF4-FFF2-40B4-BE49-F238E27FC236}">
                  <a16:creationId xmlns:a16="http://schemas.microsoft.com/office/drawing/2014/main" id="{3DA15443-674F-6A99-ABCE-9F2465147DED}"/>
                </a:ext>
              </a:extLst>
            </p:cNvPr>
            <p:cNvSpPr/>
            <p:nvPr/>
          </p:nvSpPr>
          <p:spPr>
            <a:xfrm>
              <a:off x="7177426" y="4369508"/>
              <a:ext cx="1610779" cy="437121"/>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Query()</a:t>
              </a:r>
            </a:p>
          </p:txBody>
        </p:sp>
        <p:sp>
          <p:nvSpPr>
            <p:cNvPr id="53" name="Rettangolo con angoli arrotondati 52">
              <a:extLst>
                <a:ext uri="{FF2B5EF4-FFF2-40B4-BE49-F238E27FC236}">
                  <a16:creationId xmlns:a16="http://schemas.microsoft.com/office/drawing/2014/main" id="{678A0BE1-202A-C03A-8383-3E8820FCD8B5}"/>
                </a:ext>
              </a:extLst>
            </p:cNvPr>
            <p:cNvSpPr/>
            <p:nvPr/>
          </p:nvSpPr>
          <p:spPr>
            <a:xfrm>
              <a:off x="7161061" y="4865781"/>
              <a:ext cx="1643540" cy="533371"/>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SQLiteDatabase</a:t>
              </a:r>
            </a:p>
          </p:txBody>
        </p:sp>
        <p:cxnSp>
          <p:nvCxnSpPr>
            <p:cNvPr id="115" name="Connettore 2 114">
              <a:extLst>
                <a:ext uri="{FF2B5EF4-FFF2-40B4-BE49-F238E27FC236}">
                  <a16:creationId xmlns:a16="http://schemas.microsoft.com/office/drawing/2014/main" id="{6CAB4A18-EF02-476F-34EB-77BAA9184050}"/>
                </a:ext>
              </a:extLst>
            </p:cNvPr>
            <p:cNvCxnSpPr>
              <a:cxnSpLocks/>
              <a:stCxn id="40" idx="3"/>
              <a:endCxn id="44" idx="1"/>
            </p:cNvCxnSpPr>
            <p:nvPr/>
          </p:nvCxnSpPr>
          <p:spPr>
            <a:xfrm flipV="1">
              <a:off x="6420709" y="3223423"/>
              <a:ext cx="723986" cy="3641"/>
            </a:xfrm>
            <a:prstGeom prst="straightConnector1">
              <a:avLst/>
            </a:prstGeom>
            <a:ln>
              <a:solidFill>
                <a:schemeClr val="bg2"/>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18" name="Connettore 2 117">
              <a:extLst>
                <a:ext uri="{FF2B5EF4-FFF2-40B4-BE49-F238E27FC236}">
                  <a16:creationId xmlns:a16="http://schemas.microsoft.com/office/drawing/2014/main" id="{5ACEDAB8-2B3E-7F8E-8601-593A3F7620EB}"/>
                </a:ext>
              </a:extLst>
            </p:cNvPr>
            <p:cNvCxnSpPr>
              <a:cxnSpLocks/>
              <a:stCxn id="41" idx="3"/>
              <a:endCxn id="45" idx="1"/>
            </p:cNvCxnSpPr>
            <p:nvPr/>
          </p:nvCxnSpPr>
          <p:spPr>
            <a:xfrm>
              <a:off x="6418717" y="3707803"/>
              <a:ext cx="737245" cy="2015"/>
            </a:xfrm>
            <a:prstGeom prst="straightConnector1">
              <a:avLst/>
            </a:prstGeom>
            <a:ln>
              <a:solidFill>
                <a:schemeClr val="bg2"/>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23" name="Connettore 2 122">
              <a:extLst>
                <a:ext uri="{FF2B5EF4-FFF2-40B4-BE49-F238E27FC236}">
                  <a16:creationId xmlns:a16="http://schemas.microsoft.com/office/drawing/2014/main" id="{32DB831F-D60F-9DE9-81B7-3AAA5CE74BD8}"/>
                </a:ext>
              </a:extLst>
            </p:cNvPr>
            <p:cNvCxnSpPr>
              <a:cxnSpLocks/>
              <a:stCxn id="42" idx="3"/>
              <a:endCxn id="46" idx="1"/>
            </p:cNvCxnSpPr>
            <p:nvPr/>
          </p:nvCxnSpPr>
          <p:spPr>
            <a:xfrm>
              <a:off x="6398738" y="4125095"/>
              <a:ext cx="778688" cy="2425"/>
            </a:xfrm>
            <a:prstGeom prst="straightConnector1">
              <a:avLst/>
            </a:prstGeom>
            <a:ln>
              <a:solidFill>
                <a:schemeClr val="bg2"/>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26" name="Connettore 2 125">
              <a:extLst>
                <a:ext uri="{FF2B5EF4-FFF2-40B4-BE49-F238E27FC236}">
                  <a16:creationId xmlns:a16="http://schemas.microsoft.com/office/drawing/2014/main" id="{23DFF1EA-D9CF-40F9-657F-DE2382735C2D}"/>
                </a:ext>
              </a:extLst>
            </p:cNvPr>
            <p:cNvCxnSpPr>
              <a:cxnSpLocks/>
              <a:stCxn id="43" idx="3"/>
              <a:endCxn id="47" idx="1"/>
            </p:cNvCxnSpPr>
            <p:nvPr/>
          </p:nvCxnSpPr>
          <p:spPr>
            <a:xfrm flipV="1">
              <a:off x="6366321" y="4588069"/>
              <a:ext cx="811105" cy="215"/>
            </a:xfrm>
            <a:prstGeom prst="straightConnector1">
              <a:avLst/>
            </a:prstGeom>
            <a:ln>
              <a:solidFill>
                <a:schemeClr val="bg2"/>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30" name="Connettore 2 129">
              <a:extLst>
                <a:ext uri="{FF2B5EF4-FFF2-40B4-BE49-F238E27FC236}">
                  <a16:creationId xmlns:a16="http://schemas.microsoft.com/office/drawing/2014/main" id="{95912753-9CFC-0268-921E-CCF195BAB5F2}"/>
                </a:ext>
              </a:extLst>
            </p:cNvPr>
            <p:cNvCxnSpPr>
              <a:cxnSpLocks/>
              <a:stCxn id="11" idx="1"/>
              <a:endCxn id="53" idx="3"/>
            </p:cNvCxnSpPr>
            <p:nvPr/>
          </p:nvCxnSpPr>
          <p:spPr>
            <a:xfrm flipH="1">
              <a:off x="8804601" y="5132467"/>
              <a:ext cx="756871" cy="0"/>
            </a:xfrm>
            <a:prstGeom prst="straightConnector1">
              <a:avLst/>
            </a:prstGeom>
            <a:ln>
              <a:solidFill>
                <a:schemeClr val="bg2"/>
              </a:solidFill>
              <a:tailEnd type="triangle"/>
            </a:ln>
          </p:spPr>
          <p:style>
            <a:lnRef idx="2">
              <a:schemeClr val="dk1"/>
            </a:lnRef>
            <a:fillRef idx="0">
              <a:schemeClr val="dk1"/>
            </a:fillRef>
            <a:effectRef idx="1">
              <a:schemeClr val="dk1"/>
            </a:effectRef>
            <a:fontRef idx="minor">
              <a:schemeClr val="tx1"/>
            </a:fontRef>
          </p:style>
        </p:cxnSp>
        <p:cxnSp>
          <p:nvCxnSpPr>
            <p:cNvPr id="134" name="Connettore 2 133">
              <a:extLst>
                <a:ext uri="{FF2B5EF4-FFF2-40B4-BE49-F238E27FC236}">
                  <a16:creationId xmlns:a16="http://schemas.microsoft.com/office/drawing/2014/main" id="{83334B6D-0716-A2A8-B9F5-6AAE8E53B5BE}"/>
                </a:ext>
              </a:extLst>
            </p:cNvPr>
            <p:cNvCxnSpPr>
              <a:cxnSpLocks/>
              <a:stCxn id="7" idx="0"/>
              <a:endCxn id="4" idx="2"/>
            </p:cNvCxnSpPr>
            <p:nvPr/>
          </p:nvCxnSpPr>
          <p:spPr>
            <a:xfrm flipV="1">
              <a:off x="10383583" y="2653051"/>
              <a:ext cx="0" cy="39857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35" name="Connettore 2 134">
              <a:extLst>
                <a:ext uri="{FF2B5EF4-FFF2-40B4-BE49-F238E27FC236}">
                  <a16:creationId xmlns:a16="http://schemas.microsoft.com/office/drawing/2014/main" id="{2D8637D4-B90C-E522-2203-B3E0C4865B32}"/>
                </a:ext>
              </a:extLst>
            </p:cNvPr>
            <p:cNvCxnSpPr>
              <a:cxnSpLocks/>
              <a:stCxn id="7" idx="2"/>
              <a:endCxn id="11" idx="0"/>
            </p:cNvCxnSpPr>
            <p:nvPr/>
          </p:nvCxnSpPr>
          <p:spPr>
            <a:xfrm flipH="1">
              <a:off x="10383242" y="4412867"/>
              <a:ext cx="341" cy="452914"/>
            </a:xfrm>
            <a:prstGeom prst="straightConnector1">
              <a:avLst/>
            </a:prstGeom>
            <a:ln>
              <a:solidFill>
                <a:schemeClr val="bg2"/>
              </a:solidFill>
              <a:tailEnd type="triangle"/>
            </a:ln>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3507165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07E515-D450-7AFC-9A5E-CD13A8799757}"/>
              </a:ext>
            </a:extLst>
          </p:cNvPr>
          <p:cNvSpPr>
            <a:spLocks noGrp="1"/>
          </p:cNvSpPr>
          <p:nvPr>
            <p:ph type="title"/>
          </p:nvPr>
        </p:nvSpPr>
        <p:spPr/>
        <p:txBody>
          <a:bodyPr/>
          <a:lstStyle/>
          <a:p>
            <a:r>
              <a:rPr lang="en-US" dirty="0"/>
              <a:t>3 Level Design</a:t>
            </a:r>
          </a:p>
        </p:txBody>
      </p:sp>
      <p:sp>
        <p:nvSpPr>
          <p:cNvPr id="3" name="Segnaposto contenuto 2">
            <a:extLst>
              <a:ext uri="{FF2B5EF4-FFF2-40B4-BE49-F238E27FC236}">
                <a16:creationId xmlns:a16="http://schemas.microsoft.com/office/drawing/2014/main" id="{F970E330-29CA-CF60-DC50-A95602A8463C}"/>
              </a:ext>
            </a:extLst>
          </p:cNvPr>
          <p:cNvSpPr>
            <a:spLocks noGrp="1"/>
          </p:cNvSpPr>
          <p:nvPr>
            <p:ph idx="1"/>
          </p:nvPr>
        </p:nvSpPr>
        <p:spPr>
          <a:xfrm>
            <a:off x="364634" y="1641384"/>
            <a:ext cx="4402252" cy="4068837"/>
          </a:xfrm>
        </p:spPr>
        <p:txBody>
          <a:bodyPr>
            <a:normAutofit/>
          </a:bodyPr>
          <a:lstStyle/>
          <a:p>
            <a:pPr marL="0" indent="0">
              <a:buNone/>
            </a:pPr>
            <a:endParaRPr lang="en-US" sz="2000" dirty="0">
              <a:latin typeface="+mj-lt"/>
            </a:endParaRPr>
          </a:p>
          <a:p>
            <a:pPr marL="0" indent="0">
              <a:buNone/>
            </a:pPr>
            <a:endParaRPr lang="en-US" sz="2000" dirty="0">
              <a:latin typeface="+mj-lt"/>
            </a:endParaRPr>
          </a:p>
          <a:p>
            <a:pPr marL="0" indent="0">
              <a:buNone/>
            </a:pPr>
            <a:r>
              <a:rPr lang="en-US" sz="2000" dirty="0">
                <a:latin typeface="+mj-lt"/>
              </a:rPr>
              <a:t>By implementing </a:t>
            </a:r>
            <a:r>
              <a:rPr lang="en-US" sz="2000" dirty="0" err="1">
                <a:latin typeface="+mj-lt"/>
              </a:rPr>
              <a:t>SqLiteOpenHelper</a:t>
            </a:r>
            <a:r>
              <a:rPr lang="en-US" sz="2000" dirty="0">
                <a:latin typeface="+mj-lt"/>
              </a:rPr>
              <a:t> interface, we can get a reference to our Database with the </a:t>
            </a:r>
            <a:r>
              <a:rPr lang="en-US" sz="2000" i="1" dirty="0">
                <a:latin typeface="+mj-lt"/>
              </a:rPr>
              <a:t>getWritableDatabase(). </a:t>
            </a:r>
            <a:r>
              <a:rPr lang="en-US" sz="2000" dirty="0">
                <a:latin typeface="+mj-lt"/>
              </a:rPr>
              <a:t>It will return database object in read/write in active mode until it is closed. If is the first-time the database is open onCreate(), onUpgrade() will called.</a:t>
            </a:r>
            <a:br>
              <a:rPr lang="en-US" sz="1200" dirty="0"/>
            </a:br>
            <a:endParaRPr lang="en-US" sz="2000" dirty="0">
              <a:latin typeface="+mj-lt"/>
            </a:endParaRPr>
          </a:p>
        </p:txBody>
      </p:sp>
      <p:grpSp>
        <p:nvGrpSpPr>
          <p:cNvPr id="5" name="Gruppo 4">
            <a:extLst>
              <a:ext uri="{FF2B5EF4-FFF2-40B4-BE49-F238E27FC236}">
                <a16:creationId xmlns:a16="http://schemas.microsoft.com/office/drawing/2014/main" id="{025FCA1D-19AD-D865-70AC-C6CA857A863F}"/>
              </a:ext>
            </a:extLst>
          </p:cNvPr>
          <p:cNvGrpSpPr/>
          <p:nvPr/>
        </p:nvGrpSpPr>
        <p:grpSpPr>
          <a:xfrm>
            <a:off x="4878590" y="1609753"/>
            <a:ext cx="6703810" cy="4100468"/>
            <a:chOff x="4878590" y="1609753"/>
            <a:chExt cx="6703810" cy="4100468"/>
          </a:xfrm>
        </p:grpSpPr>
        <p:sp>
          <p:nvSpPr>
            <p:cNvPr id="4" name="Rettangolo con angoli arrotondati 3">
              <a:extLst>
                <a:ext uri="{FF2B5EF4-FFF2-40B4-BE49-F238E27FC236}">
                  <a16:creationId xmlns:a16="http://schemas.microsoft.com/office/drawing/2014/main" id="{6CC4044B-95DC-D1FC-E58B-818784B477DE}"/>
                </a:ext>
              </a:extLst>
            </p:cNvPr>
            <p:cNvSpPr/>
            <p:nvPr/>
          </p:nvSpPr>
          <p:spPr>
            <a:xfrm>
              <a:off x="9184774" y="1609753"/>
              <a:ext cx="2397617" cy="1043298"/>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SQLiteOpenHelper</a:t>
              </a:r>
            </a:p>
            <a:p>
              <a:pPr marL="285750" indent="-285750">
                <a:buFont typeface="Arial" panose="020B0604020202020204" pitchFamily="34" charset="0"/>
                <a:buChar char="•"/>
              </a:pPr>
              <a:r>
                <a:rPr lang="en-US" b="1" dirty="0"/>
                <a:t>onCreate()</a:t>
              </a:r>
            </a:p>
            <a:p>
              <a:pPr marL="285750" indent="-285750">
                <a:buFont typeface="Arial" panose="020B0604020202020204" pitchFamily="34" charset="0"/>
                <a:buChar char="•"/>
              </a:pPr>
              <a:r>
                <a:rPr lang="en-US" b="1" dirty="0"/>
                <a:t>onUpgrade()</a:t>
              </a:r>
            </a:p>
          </p:txBody>
        </p:sp>
        <p:sp>
          <p:nvSpPr>
            <p:cNvPr id="7" name="Rettangolo con angoli arrotondati 6">
              <a:extLst>
                <a:ext uri="{FF2B5EF4-FFF2-40B4-BE49-F238E27FC236}">
                  <a16:creationId xmlns:a16="http://schemas.microsoft.com/office/drawing/2014/main" id="{09F64331-B570-8983-64A6-126A0D8E06A7}"/>
                </a:ext>
              </a:extLst>
            </p:cNvPr>
            <p:cNvSpPr/>
            <p:nvPr/>
          </p:nvSpPr>
          <p:spPr>
            <a:xfrm>
              <a:off x="9184766" y="3051629"/>
              <a:ext cx="2397634" cy="1361238"/>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SQLiteOpenHelper</a:t>
              </a:r>
            </a:p>
            <a:p>
              <a:r>
                <a:rPr lang="en-US" sz="1400" b="1" dirty="0"/>
                <a:t>(Concrete Implementation)</a:t>
              </a:r>
            </a:p>
            <a:p>
              <a:pPr marL="285750" indent="-285750">
                <a:buFont typeface="Arial" panose="020B0604020202020204" pitchFamily="34" charset="0"/>
                <a:buChar char="•"/>
              </a:pPr>
              <a:r>
                <a:rPr lang="en-US" sz="1400" b="1" dirty="0"/>
                <a:t>getWritableDatabase()</a:t>
              </a:r>
            </a:p>
          </p:txBody>
        </p:sp>
        <p:sp>
          <p:nvSpPr>
            <p:cNvPr id="8" name="Rettangolo con angoli arrotondati 7">
              <a:extLst>
                <a:ext uri="{FF2B5EF4-FFF2-40B4-BE49-F238E27FC236}">
                  <a16:creationId xmlns:a16="http://schemas.microsoft.com/office/drawing/2014/main" id="{2C767C49-65F3-E5FC-ADBD-D94A4543EE43}"/>
                </a:ext>
              </a:extLst>
            </p:cNvPr>
            <p:cNvSpPr/>
            <p:nvPr/>
          </p:nvSpPr>
          <p:spPr>
            <a:xfrm>
              <a:off x="4878590" y="2328049"/>
              <a:ext cx="1781547" cy="2808397"/>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App</a:t>
              </a: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0" name="Rettangolo con angoli arrotondati 9">
              <a:extLst>
                <a:ext uri="{FF2B5EF4-FFF2-40B4-BE49-F238E27FC236}">
                  <a16:creationId xmlns:a16="http://schemas.microsoft.com/office/drawing/2014/main" id="{FB4B42BF-9AEC-AA76-5DDD-103393B5492A}"/>
                </a:ext>
              </a:extLst>
            </p:cNvPr>
            <p:cNvSpPr/>
            <p:nvPr/>
          </p:nvSpPr>
          <p:spPr>
            <a:xfrm>
              <a:off x="7004701" y="2324070"/>
              <a:ext cx="1962496" cy="3386151"/>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p>
            <a:p>
              <a:pPr algn="ctr"/>
              <a:r>
                <a:rPr lang="en-US" sz="2400" b="1" dirty="0"/>
                <a:t>Adapter</a:t>
              </a:r>
            </a:p>
            <a:p>
              <a:pPr algn="ctr"/>
              <a:endParaRPr lang="en-US" sz="2400"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p:txBody>
        </p:sp>
        <p:sp>
          <p:nvSpPr>
            <p:cNvPr id="11" name="Rettangolo con angoli arrotondati 10">
              <a:extLst>
                <a:ext uri="{FF2B5EF4-FFF2-40B4-BE49-F238E27FC236}">
                  <a16:creationId xmlns:a16="http://schemas.microsoft.com/office/drawing/2014/main" id="{A8E831F3-F32D-C72C-22C0-78C7CE9C0BBD}"/>
                </a:ext>
              </a:extLst>
            </p:cNvPr>
            <p:cNvSpPr/>
            <p:nvPr/>
          </p:nvSpPr>
          <p:spPr>
            <a:xfrm>
              <a:off x="9561472" y="4865781"/>
              <a:ext cx="1643540" cy="533371"/>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SQLiteDatabase</a:t>
              </a:r>
            </a:p>
          </p:txBody>
        </p:sp>
        <p:sp>
          <p:nvSpPr>
            <p:cNvPr id="40" name="Rettangolo con angoli arrotondati 39">
              <a:extLst>
                <a:ext uri="{FF2B5EF4-FFF2-40B4-BE49-F238E27FC236}">
                  <a16:creationId xmlns:a16="http://schemas.microsoft.com/office/drawing/2014/main" id="{82F8F8EA-07F0-6056-D411-452C76E18761}"/>
                </a:ext>
              </a:extLst>
            </p:cNvPr>
            <p:cNvSpPr/>
            <p:nvPr/>
          </p:nvSpPr>
          <p:spPr>
            <a:xfrm>
              <a:off x="5078340" y="3053376"/>
              <a:ext cx="1359410" cy="348507"/>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InsertCall()</a:t>
              </a:r>
            </a:p>
          </p:txBody>
        </p:sp>
        <p:sp>
          <p:nvSpPr>
            <p:cNvPr id="41" name="Rettangolo con angoli arrotondati 40">
              <a:extLst>
                <a:ext uri="{FF2B5EF4-FFF2-40B4-BE49-F238E27FC236}">
                  <a16:creationId xmlns:a16="http://schemas.microsoft.com/office/drawing/2014/main" id="{41EAD548-3937-E24C-A393-8F15F8B5EBF1}"/>
                </a:ext>
              </a:extLst>
            </p:cNvPr>
            <p:cNvSpPr/>
            <p:nvPr/>
          </p:nvSpPr>
          <p:spPr>
            <a:xfrm>
              <a:off x="5078340" y="3529674"/>
              <a:ext cx="1359409" cy="353433"/>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UpdateCall()</a:t>
              </a:r>
            </a:p>
          </p:txBody>
        </p:sp>
        <p:sp>
          <p:nvSpPr>
            <p:cNvPr id="42" name="Rettangolo con angoli arrotondati 41">
              <a:extLst>
                <a:ext uri="{FF2B5EF4-FFF2-40B4-BE49-F238E27FC236}">
                  <a16:creationId xmlns:a16="http://schemas.microsoft.com/office/drawing/2014/main" id="{8ABA0E5F-94EE-F0E8-9AB9-F3E693149BB5}"/>
                </a:ext>
              </a:extLst>
            </p:cNvPr>
            <p:cNvSpPr/>
            <p:nvPr/>
          </p:nvSpPr>
          <p:spPr>
            <a:xfrm>
              <a:off x="5078340" y="3939606"/>
              <a:ext cx="1359409" cy="375828"/>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DeleteCall()</a:t>
              </a:r>
            </a:p>
          </p:txBody>
        </p:sp>
        <p:sp>
          <p:nvSpPr>
            <p:cNvPr id="43" name="Rettangolo con angoli arrotondati 42">
              <a:extLst>
                <a:ext uri="{FF2B5EF4-FFF2-40B4-BE49-F238E27FC236}">
                  <a16:creationId xmlns:a16="http://schemas.microsoft.com/office/drawing/2014/main" id="{5906C1EF-6D20-DB80-340B-1140FD2C3DD9}"/>
                </a:ext>
              </a:extLst>
            </p:cNvPr>
            <p:cNvSpPr/>
            <p:nvPr/>
          </p:nvSpPr>
          <p:spPr>
            <a:xfrm>
              <a:off x="5078340" y="4395939"/>
              <a:ext cx="1332086" cy="384260"/>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err="1"/>
                <a:t>SelectCall</a:t>
              </a:r>
              <a:r>
                <a:rPr lang="en-US" sz="1600" b="1" dirty="0"/>
                <a:t>()</a:t>
              </a:r>
            </a:p>
          </p:txBody>
        </p:sp>
        <p:sp>
          <p:nvSpPr>
            <p:cNvPr id="44" name="Rettangolo con angoli arrotondati 43">
              <a:extLst>
                <a:ext uri="{FF2B5EF4-FFF2-40B4-BE49-F238E27FC236}">
                  <a16:creationId xmlns:a16="http://schemas.microsoft.com/office/drawing/2014/main" id="{5368E714-94C7-8448-310C-75ADFF592202}"/>
                </a:ext>
              </a:extLst>
            </p:cNvPr>
            <p:cNvSpPr/>
            <p:nvPr/>
          </p:nvSpPr>
          <p:spPr>
            <a:xfrm>
              <a:off x="7144695" y="3000965"/>
              <a:ext cx="1643540" cy="444916"/>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Insert()</a:t>
              </a:r>
            </a:p>
          </p:txBody>
        </p:sp>
        <p:sp>
          <p:nvSpPr>
            <p:cNvPr id="45" name="Rettangolo con angoli arrotondati 44">
              <a:extLst>
                <a:ext uri="{FF2B5EF4-FFF2-40B4-BE49-F238E27FC236}">
                  <a16:creationId xmlns:a16="http://schemas.microsoft.com/office/drawing/2014/main" id="{66C3E7EE-BE52-A6E1-63CB-8DA8F2B3553D}"/>
                </a:ext>
              </a:extLst>
            </p:cNvPr>
            <p:cNvSpPr/>
            <p:nvPr/>
          </p:nvSpPr>
          <p:spPr>
            <a:xfrm>
              <a:off x="7155962" y="3534105"/>
              <a:ext cx="1643540" cy="351426"/>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Update()</a:t>
              </a:r>
            </a:p>
          </p:txBody>
        </p:sp>
        <p:sp>
          <p:nvSpPr>
            <p:cNvPr id="46" name="Rettangolo con angoli arrotondati 45">
              <a:extLst>
                <a:ext uri="{FF2B5EF4-FFF2-40B4-BE49-F238E27FC236}">
                  <a16:creationId xmlns:a16="http://schemas.microsoft.com/office/drawing/2014/main" id="{A18EFD75-8700-6834-7DD9-AEF79B09F0AE}"/>
                </a:ext>
              </a:extLst>
            </p:cNvPr>
            <p:cNvSpPr/>
            <p:nvPr/>
          </p:nvSpPr>
          <p:spPr>
            <a:xfrm>
              <a:off x="7177426" y="3951807"/>
              <a:ext cx="1610779" cy="351426"/>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Delete()</a:t>
              </a:r>
            </a:p>
          </p:txBody>
        </p:sp>
        <p:sp>
          <p:nvSpPr>
            <p:cNvPr id="47" name="Rettangolo con angoli arrotondati 46">
              <a:extLst>
                <a:ext uri="{FF2B5EF4-FFF2-40B4-BE49-F238E27FC236}">
                  <a16:creationId xmlns:a16="http://schemas.microsoft.com/office/drawing/2014/main" id="{3DA15443-674F-6A99-ABCE-9F2465147DED}"/>
                </a:ext>
              </a:extLst>
            </p:cNvPr>
            <p:cNvSpPr/>
            <p:nvPr/>
          </p:nvSpPr>
          <p:spPr>
            <a:xfrm>
              <a:off x="7177426" y="4395939"/>
              <a:ext cx="1610779" cy="384260"/>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Select()</a:t>
              </a:r>
            </a:p>
          </p:txBody>
        </p:sp>
        <p:sp>
          <p:nvSpPr>
            <p:cNvPr id="53" name="Rettangolo con angoli arrotondati 52">
              <a:extLst>
                <a:ext uri="{FF2B5EF4-FFF2-40B4-BE49-F238E27FC236}">
                  <a16:creationId xmlns:a16="http://schemas.microsoft.com/office/drawing/2014/main" id="{678A0BE1-202A-C03A-8383-3E8820FCD8B5}"/>
                </a:ext>
              </a:extLst>
            </p:cNvPr>
            <p:cNvSpPr/>
            <p:nvPr/>
          </p:nvSpPr>
          <p:spPr>
            <a:xfrm>
              <a:off x="7161061" y="4913905"/>
              <a:ext cx="1643540" cy="437122"/>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SQLiteDatabase</a:t>
              </a:r>
            </a:p>
          </p:txBody>
        </p:sp>
        <p:cxnSp>
          <p:nvCxnSpPr>
            <p:cNvPr id="115" name="Connettore 2 114">
              <a:extLst>
                <a:ext uri="{FF2B5EF4-FFF2-40B4-BE49-F238E27FC236}">
                  <a16:creationId xmlns:a16="http://schemas.microsoft.com/office/drawing/2014/main" id="{6CAB4A18-EF02-476F-34EB-77BAA9184050}"/>
                </a:ext>
              </a:extLst>
            </p:cNvPr>
            <p:cNvCxnSpPr>
              <a:cxnSpLocks/>
              <a:stCxn id="40" idx="3"/>
              <a:endCxn id="44" idx="1"/>
            </p:cNvCxnSpPr>
            <p:nvPr/>
          </p:nvCxnSpPr>
          <p:spPr>
            <a:xfrm flipV="1">
              <a:off x="6437750" y="3223423"/>
              <a:ext cx="706945" cy="4207"/>
            </a:xfrm>
            <a:prstGeom prst="straightConnector1">
              <a:avLst/>
            </a:prstGeom>
            <a:ln>
              <a:solidFill>
                <a:schemeClr val="bg2"/>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18" name="Connettore 2 117">
              <a:extLst>
                <a:ext uri="{FF2B5EF4-FFF2-40B4-BE49-F238E27FC236}">
                  <a16:creationId xmlns:a16="http://schemas.microsoft.com/office/drawing/2014/main" id="{5ACEDAB8-2B3E-7F8E-8601-593A3F7620EB}"/>
                </a:ext>
              </a:extLst>
            </p:cNvPr>
            <p:cNvCxnSpPr>
              <a:cxnSpLocks/>
              <a:stCxn id="41" idx="3"/>
              <a:endCxn id="45" idx="1"/>
            </p:cNvCxnSpPr>
            <p:nvPr/>
          </p:nvCxnSpPr>
          <p:spPr>
            <a:xfrm>
              <a:off x="6437749" y="3706391"/>
              <a:ext cx="718213" cy="3427"/>
            </a:xfrm>
            <a:prstGeom prst="straightConnector1">
              <a:avLst/>
            </a:prstGeom>
            <a:ln>
              <a:solidFill>
                <a:schemeClr val="bg2"/>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23" name="Connettore 2 122">
              <a:extLst>
                <a:ext uri="{FF2B5EF4-FFF2-40B4-BE49-F238E27FC236}">
                  <a16:creationId xmlns:a16="http://schemas.microsoft.com/office/drawing/2014/main" id="{32DB831F-D60F-9DE9-81B7-3AAA5CE74BD8}"/>
                </a:ext>
              </a:extLst>
            </p:cNvPr>
            <p:cNvCxnSpPr>
              <a:cxnSpLocks/>
              <a:stCxn id="42" idx="3"/>
              <a:endCxn id="46" idx="1"/>
            </p:cNvCxnSpPr>
            <p:nvPr/>
          </p:nvCxnSpPr>
          <p:spPr>
            <a:xfrm>
              <a:off x="6437749" y="4127520"/>
              <a:ext cx="739677" cy="0"/>
            </a:xfrm>
            <a:prstGeom prst="straightConnector1">
              <a:avLst/>
            </a:prstGeom>
            <a:ln>
              <a:solidFill>
                <a:schemeClr val="bg2"/>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26" name="Connettore 2 125">
              <a:extLst>
                <a:ext uri="{FF2B5EF4-FFF2-40B4-BE49-F238E27FC236}">
                  <a16:creationId xmlns:a16="http://schemas.microsoft.com/office/drawing/2014/main" id="{23DFF1EA-D9CF-40F9-657F-DE2382735C2D}"/>
                </a:ext>
              </a:extLst>
            </p:cNvPr>
            <p:cNvCxnSpPr>
              <a:cxnSpLocks/>
              <a:stCxn id="43" idx="3"/>
              <a:endCxn id="47" idx="1"/>
            </p:cNvCxnSpPr>
            <p:nvPr/>
          </p:nvCxnSpPr>
          <p:spPr>
            <a:xfrm>
              <a:off x="6410426" y="4588069"/>
              <a:ext cx="767000" cy="0"/>
            </a:xfrm>
            <a:prstGeom prst="straightConnector1">
              <a:avLst/>
            </a:prstGeom>
            <a:ln>
              <a:solidFill>
                <a:schemeClr val="bg2"/>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30" name="Connettore 2 129">
              <a:extLst>
                <a:ext uri="{FF2B5EF4-FFF2-40B4-BE49-F238E27FC236}">
                  <a16:creationId xmlns:a16="http://schemas.microsoft.com/office/drawing/2014/main" id="{95912753-9CFC-0268-921E-CCF195BAB5F2}"/>
                </a:ext>
              </a:extLst>
            </p:cNvPr>
            <p:cNvCxnSpPr>
              <a:cxnSpLocks/>
              <a:stCxn id="11" idx="1"/>
              <a:endCxn id="53" idx="3"/>
            </p:cNvCxnSpPr>
            <p:nvPr/>
          </p:nvCxnSpPr>
          <p:spPr>
            <a:xfrm flipH="1" flipV="1">
              <a:off x="8804601" y="5132466"/>
              <a:ext cx="756871" cy="1"/>
            </a:xfrm>
            <a:prstGeom prst="straightConnector1">
              <a:avLst/>
            </a:prstGeom>
            <a:ln>
              <a:solidFill>
                <a:schemeClr val="bg2"/>
              </a:solidFill>
              <a:tailEnd type="triangle"/>
            </a:ln>
          </p:spPr>
          <p:style>
            <a:lnRef idx="2">
              <a:schemeClr val="dk1"/>
            </a:lnRef>
            <a:fillRef idx="0">
              <a:schemeClr val="dk1"/>
            </a:fillRef>
            <a:effectRef idx="1">
              <a:schemeClr val="dk1"/>
            </a:effectRef>
            <a:fontRef idx="minor">
              <a:schemeClr val="tx1"/>
            </a:fontRef>
          </p:style>
        </p:cxnSp>
        <p:cxnSp>
          <p:nvCxnSpPr>
            <p:cNvPr id="134" name="Connettore 2 133">
              <a:extLst>
                <a:ext uri="{FF2B5EF4-FFF2-40B4-BE49-F238E27FC236}">
                  <a16:creationId xmlns:a16="http://schemas.microsoft.com/office/drawing/2014/main" id="{83334B6D-0716-A2A8-B9F5-6AAE8E53B5BE}"/>
                </a:ext>
              </a:extLst>
            </p:cNvPr>
            <p:cNvCxnSpPr>
              <a:cxnSpLocks/>
              <a:stCxn id="7" idx="0"/>
              <a:endCxn id="4" idx="2"/>
            </p:cNvCxnSpPr>
            <p:nvPr/>
          </p:nvCxnSpPr>
          <p:spPr>
            <a:xfrm flipV="1">
              <a:off x="10383583" y="2653051"/>
              <a:ext cx="0" cy="39857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35" name="Connettore 2 134">
              <a:extLst>
                <a:ext uri="{FF2B5EF4-FFF2-40B4-BE49-F238E27FC236}">
                  <a16:creationId xmlns:a16="http://schemas.microsoft.com/office/drawing/2014/main" id="{2D8637D4-B90C-E522-2203-B3E0C4865B32}"/>
                </a:ext>
              </a:extLst>
            </p:cNvPr>
            <p:cNvCxnSpPr>
              <a:cxnSpLocks/>
              <a:stCxn id="7" idx="2"/>
              <a:endCxn id="11" idx="0"/>
            </p:cNvCxnSpPr>
            <p:nvPr/>
          </p:nvCxnSpPr>
          <p:spPr>
            <a:xfrm flipH="1">
              <a:off x="10383242" y="4412867"/>
              <a:ext cx="341" cy="45291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3173700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07E515-D450-7AFC-9A5E-CD13A8799757}"/>
              </a:ext>
            </a:extLst>
          </p:cNvPr>
          <p:cNvSpPr>
            <a:spLocks noGrp="1"/>
          </p:cNvSpPr>
          <p:nvPr>
            <p:ph type="title"/>
          </p:nvPr>
        </p:nvSpPr>
        <p:spPr/>
        <p:txBody>
          <a:bodyPr/>
          <a:lstStyle/>
          <a:p>
            <a:r>
              <a:rPr lang="en-US" dirty="0"/>
              <a:t>3 Level Design</a:t>
            </a:r>
          </a:p>
        </p:txBody>
      </p:sp>
      <p:sp>
        <p:nvSpPr>
          <p:cNvPr id="3" name="Segnaposto contenuto 2">
            <a:extLst>
              <a:ext uri="{FF2B5EF4-FFF2-40B4-BE49-F238E27FC236}">
                <a16:creationId xmlns:a16="http://schemas.microsoft.com/office/drawing/2014/main" id="{F970E330-29CA-CF60-DC50-A95602A8463C}"/>
              </a:ext>
            </a:extLst>
          </p:cNvPr>
          <p:cNvSpPr>
            <a:spLocks noGrp="1"/>
          </p:cNvSpPr>
          <p:nvPr>
            <p:ph idx="1"/>
          </p:nvPr>
        </p:nvSpPr>
        <p:spPr>
          <a:xfrm>
            <a:off x="609600" y="2108200"/>
            <a:ext cx="3997882" cy="3602021"/>
          </a:xfrm>
        </p:spPr>
        <p:txBody>
          <a:bodyPr>
            <a:normAutofit fontScale="92500" lnSpcReduction="10000"/>
          </a:bodyPr>
          <a:lstStyle/>
          <a:p>
            <a:pPr marL="0" indent="0">
              <a:buNone/>
            </a:pPr>
            <a:r>
              <a:rPr lang="en-US" sz="2000" dirty="0">
                <a:latin typeface="+mj-lt"/>
              </a:rPr>
              <a:t>As already said the adapter masks the complexity of the operations with the Database making it safe to work with. </a:t>
            </a:r>
          </a:p>
          <a:p>
            <a:pPr marL="0" indent="0">
              <a:buNone/>
            </a:pPr>
            <a:r>
              <a:rPr lang="en-US" sz="2000" dirty="0">
                <a:latin typeface="+mj-lt"/>
              </a:rPr>
              <a:t>The adapter class is where the methods to enter, update, delete or query the database will be implemented. Need to refer to the SQLite OpenHelper object using the method described previously.</a:t>
            </a:r>
          </a:p>
          <a:p>
            <a:pPr marL="0" indent="0">
              <a:buNone/>
            </a:pPr>
            <a:r>
              <a:rPr lang="en-US" sz="2000" dirty="0">
                <a:latin typeface="+mj-lt"/>
              </a:rPr>
              <a:t>For security reasons it is advisable to put your own implementation of the SQLiteOpenHelper directly inside the Adapter as inner-class.</a:t>
            </a:r>
          </a:p>
        </p:txBody>
      </p:sp>
      <p:grpSp>
        <p:nvGrpSpPr>
          <p:cNvPr id="5" name="Gruppo 4">
            <a:extLst>
              <a:ext uri="{FF2B5EF4-FFF2-40B4-BE49-F238E27FC236}">
                <a16:creationId xmlns:a16="http://schemas.microsoft.com/office/drawing/2014/main" id="{830AD1EB-8D09-994E-5306-91472703EDA0}"/>
              </a:ext>
            </a:extLst>
          </p:cNvPr>
          <p:cNvGrpSpPr/>
          <p:nvPr/>
        </p:nvGrpSpPr>
        <p:grpSpPr>
          <a:xfrm>
            <a:off x="4775177" y="1609753"/>
            <a:ext cx="6807223" cy="4100468"/>
            <a:chOff x="4775177" y="1609753"/>
            <a:chExt cx="6807223" cy="4100468"/>
          </a:xfrm>
        </p:grpSpPr>
        <p:sp>
          <p:nvSpPr>
            <p:cNvPr id="4" name="Rettangolo con angoli arrotondati 3">
              <a:extLst>
                <a:ext uri="{FF2B5EF4-FFF2-40B4-BE49-F238E27FC236}">
                  <a16:creationId xmlns:a16="http://schemas.microsoft.com/office/drawing/2014/main" id="{6CC4044B-95DC-D1FC-E58B-818784B477DE}"/>
                </a:ext>
              </a:extLst>
            </p:cNvPr>
            <p:cNvSpPr/>
            <p:nvPr/>
          </p:nvSpPr>
          <p:spPr>
            <a:xfrm>
              <a:off x="9184774" y="1609753"/>
              <a:ext cx="2397617" cy="1043298"/>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SQLiteOpenHelper</a:t>
              </a:r>
            </a:p>
            <a:p>
              <a:pPr marL="285750" indent="-285750">
                <a:buFont typeface="Arial" panose="020B0604020202020204" pitchFamily="34" charset="0"/>
                <a:buChar char="•"/>
              </a:pPr>
              <a:r>
                <a:rPr lang="en-US" b="1" dirty="0"/>
                <a:t>onCreate()</a:t>
              </a:r>
            </a:p>
            <a:p>
              <a:pPr marL="285750" indent="-285750">
                <a:buFont typeface="Arial" panose="020B0604020202020204" pitchFamily="34" charset="0"/>
                <a:buChar char="•"/>
              </a:pPr>
              <a:r>
                <a:rPr lang="en-US" b="1" dirty="0"/>
                <a:t>onUpgrade()</a:t>
              </a:r>
            </a:p>
          </p:txBody>
        </p:sp>
        <p:sp>
          <p:nvSpPr>
            <p:cNvPr id="7" name="Rettangolo con angoli arrotondati 6">
              <a:extLst>
                <a:ext uri="{FF2B5EF4-FFF2-40B4-BE49-F238E27FC236}">
                  <a16:creationId xmlns:a16="http://schemas.microsoft.com/office/drawing/2014/main" id="{09F64331-B570-8983-64A6-126A0D8E06A7}"/>
                </a:ext>
              </a:extLst>
            </p:cNvPr>
            <p:cNvSpPr/>
            <p:nvPr/>
          </p:nvSpPr>
          <p:spPr>
            <a:xfrm>
              <a:off x="9184766" y="3051629"/>
              <a:ext cx="2397634" cy="1361238"/>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SQLiteOpenHelper</a:t>
              </a:r>
            </a:p>
            <a:p>
              <a:r>
                <a:rPr lang="en-US" sz="1400" b="1" dirty="0"/>
                <a:t>(Concrete Implementation)</a:t>
              </a:r>
            </a:p>
            <a:p>
              <a:pPr marL="285750" indent="-285750">
                <a:buFont typeface="Arial" panose="020B0604020202020204" pitchFamily="34" charset="0"/>
                <a:buChar char="•"/>
              </a:pPr>
              <a:r>
                <a:rPr lang="en-US" sz="1400" b="1" dirty="0"/>
                <a:t>getWritableDatabase()</a:t>
              </a:r>
            </a:p>
          </p:txBody>
        </p:sp>
        <p:sp>
          <p:nvSpPr>
            <p:cNvPr id="8" name="Rettangolo con angoli arrotondati 7">
              <a:extLst>
                <a:ext uri="{FF2B5EF4-FFF2-40B4-BE49-F238E27FC236}">
                  <a16:creationId xmlns:a16="http://schemas.microsoft.com/office/drawing/2014/main" id="{2C767C49-65F3-E5FC-ADBD-D94A4543EE43}"/>
                </a:ext>
              </a:extLst>
            </p:cNvPr>
            <p:cNvSpPr/>
            <p:nvPr/>
          </p:nvSpPr>
          <p:spPr>
            <a:xfrm>
              <a:off x="4775177" y="2324070"/>
              <a:ext cx="1818639" cy="2808397"/>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App</a:t>
              </a: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0" name="Rettangolo con angoli arrotondati 9">
              <a:extLst>
                <a:ext uri="{FF2B5EF4-FFF2-40B4-BE49-F238E27FC236}">
                  <a16:creationId xmlns:a16="http://schemas.microsoft.com/office/drawing/2014/main" id="{FB4B42BF-9AEC-AA76-5DDD-103393B5492A}"/>
                </a:ext>
              </a:extLst>
            </p:cNvPr>
            <p:cNvSpPr/>
            <p:nvPr/>
          </p:nvSpPr>
          <p:spPr>
            <a:xfrm>
              <a:off x="7004701" y="2324070"/>
              <a:ext cx="1962496" cy="3386151"/>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p>
            <a:p>
              <a:pPr algn="ctr"/>
              <a:r>
                <a:rPr lang="en-US" sz="2400" b="1" dirty="0"/>
                <a:t>Adapter</a:t>
              </a:r>
            </a:p>
            <a:p>
              <a:pPr algn="ctr"/>
              <a:endParaRPr lang="en-US" sz="2400"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p:txBody>
        </p:sp>
        <p:sp>
          <p:nvSpPr>
            <p:cNvPr id="11" name="Rettangolo con angoli arrotondati 10">
              <a:extLst>
                <a:ext uri="{FF2B5EF4-FFF2-40B4-BE49-F238E27FC236}">
                  <a16:creationId xmlns:a16="http://schemas.microsoft.com/office/drawing/2014/main" id="{A8E831F3-F32D-C72C-22C0-78C7CE9C0BBD}"/>
                </a:ext>
              </a:extLst>
            </p:cNvPr>
            <p:cNvSpPr/>
            <p:nvPr/>
          </p:nvSpPr>
          <p:spPr>
            <a:xfrm>
              <a:off x="9561472" y="4865781"/>
              <a:ext cx="1643540" cy="533371"/>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SQLiteDatabase</a:t>
              </a:r>
            </a:p>
          </p:txBody>
        </p:sp>
        <p:sp>
          <p:nvSpPr>
            <p:cNvPr id="40" name="Rettangolo con angoli arrotondati 39">
              <a:extLst>
                <a:ext uri="{FF2B5EF4-FFF2-40B4-BE49-F238E27FC236}">
                  <a16:creationId xmlns:a16="http://schemas.microsoft.com/office/drawing/2014/main" id="{82F8F8EA-07F0-6056-D411-452C76E18761}"/>
                </a:ext>
              </a:extLst>
            </p:cNvPr>
            <p:cNvSpPr/>
            <p:nvPr/>
          </p:nvSpPr>
          <p:spPr>
            <a:xfrm>
              <a:off x="5096620" y="3020079"/>
              <a:ext cx="1324089" cy="413969"/>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InsertCall()</a:t>
              </a:r>
            </a:p>
          </p:txBody>
        </p:sp>
        <p:sp>
          <p:nvSpPr>
            <p:cNvPr id="41" name="Rettangolo con angoli arrotondati 40">
              <a:extLst>
                <a:ext uri="{FF2B5EF4-FFF2-40B4-BE49-F238E27FC236}">
                  <a16:creationId xmlns:a16="http://schemas.microsoft.com/office/drawing/2014/main" id="{41EAD548-3937-E24C-A393-8F15F8B5EBF1}"/>
                </a:ext>
              </a:extLst>
            </p:cNvPr>
            <p:cNvSpPr/>
            <p:nvPr/>
          </p:nvSpPr>
          <p:spPr>
            <a:xfrm>
              <a:off x="5106610" y="3500818"/>
              <a:ext cx="1312107" cy="413970"/>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UpdateCall()</a:t>
              </a:r>
            </a:p>
          </p:txBody>
        </p:sp>
        <p:sp>
          <p:nvSpPr>
            <p:cNvPr id="42" name="Rettangolo con angoli arrotondati 41">
              <a:extLst>
                <a:ext uri="{FF2B5EF4-FFF2-40B4-BE49-F238E27FC236}">
                  <a16:creationId xmlns:a16="http://schemas.microsoft.com/office/drawing/2014/main" id="{8ABA0E5F-94EE-F0E8-9AB9-F3E693149BB5}"/>
                </a:ext>
              </a:extLst>
            </p:cNvPr>
            <p:cNvSpPr/>
            <p:nvPr/>
          </p:nvSpPr>
          <p:spPr>
            <a:xfrm>
              <a:off x="5096620" y="3951807"/>
              <a:ext cx="1312107" cy="375828"/>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DeleteCall()</a:t>
              </a:r>
            </a:p>
          </p:txBody>
        </p:sp>
        <p:sp>
          <p:nvSpPr>
            <p:cNvPr id="43" name="Rettangolo con angoli arrotondati 42">
              <a:extLst>
                <a:ext uri="{FF2B5EF4-FFF2-40B4-BE49-F238E27FC236}">
                  <a16:creationId xmlns:a16="http://schemas.microsoft.com/office/drawing/2014/main" id="{5906C1EF-6D20-DB80-340B-1140FD2C3DD9}"/>
                </a:ext>
              </a:extLst>
            </p:cNvPr>
            <p:cNvSpPr/>
            <p:nvPr/>
          </p:nvSpPr>
          <p:spPr>
            <a:xfrm>
              <a:off x="5086631" y="4395939"/>
              <a:ext cx="1332086" cy="384260"/>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err="1"/>
                <a:t>SelectCall</a:t>
              </a:r>
              <a:r>
                <a:rPr lang="en-US" sz="1600" b="1" dirty="0"/>
                <a:t>()</a:t>
              </a:r>
            </a:p>
          </p:txBody>
        </p:sp>
        <p:sp>
          <p:nvSpPr>
            <p:cNvPr id="44" name="Rettangolo con angoli arrotondati 43">
              <a:extLst>
                <a:ext uri="{FF2B5EF4-FFF2-40B4-BE49-F238E27FC236}">
                  <a16:creationId xmlns:a16="http://schemas.microsoft.com/office/drawing/2014/main" id="{5368E714-94C7-8448-310C-75ADFF592202}"/>
                </a:ext>
              </a:extLst>
            </p:cNvPr>
            <p:cNvSpPr/>
            <p:nvPr/>
          </p:nvSpPr>
          <p:spPr>
            <a:xfrm>
              <a:off x="7144695" y="3000965"/>
              <a:ext cx="1643540" cy="444916"/>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Insert()</a:t>
              </a:r>
            </a:p>
          </p:txBody>
        </p:sp>
        <p:sp>
          <p:nvSpPr>
            <p:cNvPr id="45" name="Rettangolo con angoli arrotondati 44">
              <a:extLst>
                <a:ext uri="{FF2B5EF4-FFF2-40B4-BE49-F238E27FC236}">
                  <a16:creationId xmlns:a16="http://schemas.microsoft.com/office/drawing/2014/main" id="{66C3E7EE-BE52-A6E1-63CB-8DA8F2B3553D}"/>
                </a:ext>
              </a:extLst>
            </p:cNvPr>
            <p:cNvSpPr/>
            <p:nvPr/>
          </p:nvSpPr>
          <p:spPr>
            <a:xfrm>
              <a:off x="7155962" y="3534105"/>
              <a:ext cx="1643540" cy="351426"/>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Update()</a:t>
              </a:r>
            </a:p>
          </p:txBody>
        </p:sp>
        <p:sp>
          <p:nvSpPr>
            <p:cNvPr id="46" name="Rettangolo con angoli arrotondati 45">
              <a:extLst>
                <a:ext uri="{FF2B5EF4-FFF2-40B4-BE49-F238E27FC236}">
                  <a16:creationId xmlns:a16="http://schemas.microsoft.com/office/drawing/2014/main" id="{A18EFD75-8700-6834-7DD9-AEF79B09F0AE}"/>
                </a:ext>
              </a:extLst>
            </p:cNvPr>
            <p:cNvSpPr/>
            <p:nvPr/>
          </p:nvSpPr>
          <p:spPr>
            <a:xfrm>
              <a:off x="7177426" y="3951807"/>
              <a:ext cx="1610779" cy="351426"/>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Delete()</a:t>
              </a:r>
            </a:p>
          </p:txBody>
        </p:sp>
        <p:sp>
          <p:nvSpPr>
            <p:cNvPr id="47" name="Rettangolo con angoli arrotondati 46">
              <a:extLst>
                <a:ext uri="{FF2B5EF4-FFF2-40B4-BE49-F238E27FC236}">
                  <a16:creationId xmlns:a16="http://schemas.microsoft.com/office/drawing/2014/main" id="{3DA15443-674F-6A99-ABCE-9F2465147DED}"/>
                </a:ext>
              </a:extLst>
            </p:cNvPr>
            <p:cNvSpPr/>
            <p:nvPr/>
          </p:nvSpPr>
          <p:spPr>
            <a:xfrm>
              <a:off x="7177426" y="4369508"/>
              <a:ext cx="1610779" cy="437121"/>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Select()</a:t>
              </a:r>
            </a:p>
          </p:txBody>
        </p:sp>
        <p:sp>
          <p:nvSpPr>
            <p:cNvPr id="53" name="Rettangolo con angoli arrotondati 52">
              <a:extLst>
                <a:ext uri="{FF2B5EF4-FFF2-40B4-BE49-F238E27FC236}">
                  <a16:creationId xmlns:a16="http://schemas.microsoft.com/office/drawing/2014/main" id="{678A0BE1-202A-C03A-8383-3E8820FCD8B5}"/>
                </a:ext>
              </a:extLst>
            </p:cNvPr>
            <p:cNvSpPr/>
            <p:nvPr/>
          </p:nvSpPr>
          <p:spPr>
            <a:xfrm>
              <a:off x="7161061" y="4865781"/>
              <a:ext cx="1643540" cy="533371"/>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SQLiteDatabase</a:t>
              </a:r>
            </a:p>
          </p:txBody>
        </p:sp>
        <p:cxnSp>
          <p:nvCxnSpPr>
            <p:cNvPr id="115" name="Connettore 2 114">
              <a:extLst>
                <a:ext uri="{FF2B5EF4-FFF2-40B4-BE49-F238E27FC236}">
                  <a16:creationId xmlns:a16="http://schemas.microsoft.com/office/drawing/2014/main" id="{6CAB4A18-EF02-476F-34EB-77BAA9184050}"/>
                </a:ext>
              </a:extLst>
            </p:cNvPr>
            <p:cNvCxnSpPr>
              <a:cxnSpLocks/>
              <a:stCxn id="40" idx="3"/>
              <a:endCxn id="44" idx="1"/>
            </p:cNvCxnSpPr>
            <p:nvPr/>
          </p:nvCxnSpPr>
          <p:spPr>
            <a:xfrm flipV="1">
              <a:off x="6420709" y="3223423"/>
              <a:ext cx="723986" cy="364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18" name="Connettore 2 117">
              <a:extLst>
                <a:ext uri="{FF2B5EF4-FFF2-40B4-BE49-F238E27FC236}">
                  <a16:creationId xmlns:a16="http://schemas.microsoft.com/office/drawing/2014/main" id="{5ACEDAB8-2B3E-7F8E-8601-593A3F7620EB}"/>
                </a:ext>
              </a:extLst>
            </p:cNvPr>
            <p:cNvCxnSpPr>
              <a:cxnSpLocks/>
              <a:stCxn id="41" idx="3"/>
              <a:endCxn id="45" idx="1"/>
            </p:cNvCxnSpPr>
            <p:nvPr/>
          </p:nvCxnSpPr>
          <p:spPr>
            <a:xfrm>
              <a:off x="6418717" y="3707803"/>
              <a:ext cx="737245" cy="201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23" name="Connettore 2 122">
              <a:extLst>
                <a:ext uri="{FF2B5EF4-FFF2-40B4-BE49-F238E27FC236}">
                  <a16:creationId xmlns:a16="http://schemas.microsoft.com/office/drawing/2014/main" id="{32DB831F-D60F-9DE9-81B7-3AAA5CE74BD8}"/>
                </a:ext>
              </a:extLst>
            </p:cNvPr>
            <p:cNvCxnSpPr>
              <a:cxnSpLocks/>
              <a:stCxn id="42" idx="3"/>
              <a:endCxn id="46" idx="1"/>
            </p:cNvCxnSpPr>
            <p:nvPr/>
          </p:nvCxnSpPr>
          <p:spPr>
            <a:xfrm flipV="1">
              <a:off x="6408727" y="4127520"/>
              <a:ext cx="768699" cy="1220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26" name="Connettore 2 125">
              <a:extLst>
                <a:ext uri="{FF2B5EF4-FFF2-40B4-BE49-F238E27FC236}">
                  <a16:creationId xmlns:a16="http://schemas.microsoft.com/office/drawing/2014/main" id="{23DFF1EA-D9CF-40F9-657F-DE2382735C2D}"/>
                </a:ext>
              </a:extLst>
            </p:cNvPr>
            <p:cNvCxnSpPr>
              <a:cxnSpLocks/>
              <a:stCxn id="43" idx="3"/>
              <a:endCxn id="47" idx="1"/>
            </p:cNvCxnSpPr>
            <p:nvPr/>
          </p:nvCxnSpPr>
          <p:spPr>
            <a:xfrm>
              <a:off x="6418717" y="4588069"/>
              <a:ext cx="758709"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30" name="Connettore 2 129">
              <a:extLst>
                <a:ext uri="{FF2B5EF4-FFF2-40B4-BE49-F238E27FC236}">
                  <a16:creationId xmlns:a16="http://schemas.microsoft.com/office/drawing/2014/main" id="{95912753-9CFC-0268-921E-CCF195BAB5F2}"/>
                </a:ext>
              </a:extLst>
            </p:cNvPr>
            <p:cNvCxnSpPr>
              <a:cxnSpLocks/>
              <a:stCxn id="11" idx="1"/>
              <a:endCxn id="53" idx="3"/>
            </p:cNvCxnSpPr>
            <p:nvPr/>
          </p:nvCxnSpPr>
          <p:spPr>
            <a:xfrm flipH="1">
              <a:off x="8804601" y="5132467"/>
              <a:ext cx="75687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4" name="Connettore 2 133">
              <a:extLst>
                <a:ext uri="{FF2B5EF4-FFF2-40B4-BE49-F238E27FC236}">
                  <a16:creationId xmlns:a16="http://schemas.microsoft.com/office/drawing/2014/main" id="{83334B6D-0716-A2A8-B9F5-6AAE8E53B5BE}"/>
                </a:ext>
              </a:extLst>
            </p:cNvPr>
            <p:cNvCxnSpPr>
              <a:cxnSpLocks/>
              <a:stCxn id="7" idx="0"/>
              <a:endCxn id="4" idx="2"/>
            </p:cNvCxnSpPr>
            <p:nvPr/>
          </p:nvCxnSpPr>
          <p:spPr>
            <a:xfrm flipV="1">
              <a:off x="10383583" y="2653051"/>
              <a:ext cx="0" cy="39857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35" name="Connettore 2 134">
              <a:extLst>
                <a:ext uri="{FF2B5EF4-FFF2-40B4-BE49-F238E27FC236}">
                  <a16:creationId xmlns:a16="http://schemas.microsoft.com/office/drawing/2014/main" id="{2D8637D4-B90C-E522-2203-B3E0C4865B32}"/>
                </a:ext>
              </a:extLst>
            </p:cNvPr>
            <p:cNvCxnSpPr>
              <a:cxnSpLocks/>
              <a:stCxn id="7" idx="2"/>
              <a:endCxn id="11" idx="0"/>
            </p:cNvCxnSpPr>
            <p:nvPr/>
          </p:nvCxnSpPr>
          <p:spPr>
            <a:xfrm flipH="1">
              <a:off x="10383242" y="4412867"/>
              <a:ext cx="341" cy="45291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1336740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07E515-D450-7AFC-9A5E-CD13A8799757}"/>
              </a:ext>
            </a:extLst>
          </p:cNvPr>
          <p:cNvSpPr>
            <a:spLocks noGrp="1"/>
          </p:cNvSpPr>
          <p:nvPr>
            <p:ph type="title"/>
          </p:nvPr>
        </p:nvSpPr>
        <p:spPr/>
        <p:txBody>
          <a:bodyPr/>
          <a:lstStyle/>
          <a:p>
            <a:r>
              <a:rPr lang="en-US" dirty="0"/>
              <a:t>3 Level Design</a:t>
            </a:r>
          </a:p>
        </p:txBody>
      </p:sp>
      <p:sp>
        <p:nvSpPr>
          <p:cNvPr id="3" name="Segnaposto contenuto 2">
            <a:extLst>
              <a:ext uri="{FF2B5EF4-FFF2-40B4-BE49-F238E27FC236}">
                <a16:creationId xmlns:a16="http://schemas.microsoft.com/office/drawing/2014/main" id="{F970E330-29CA-CF60-DC50-A95602A8463C}"/>
              </a:ext>
            </a:extLst>
          </p:cNvPr>
          <p:cNvSpPr>
            <a:spLocks noGrp="1"/>
          </p:cNvSpPr>
          <p:nvPr>
            <p:ph idx="1"/>
          </p:nvPr>
        </p:nvSpPr>
        <p:spPr>
          <a:xfrm>
            <a:off x="364634" y="1641384"/>
            <a:ext cx="4242848" cy="4068837"/>
          </a:xfrm>
        </p:spPr>
        <p:txBody>
          <a:bodyPr>
            <a:normAutofit/>
          </a:bodyPr>
          <a:lstStyle/>
          <a:p>
            <a:pPr marL="0" indent="0" rtl="0">
              <a:spcBef>
                <a:spcPts val="0"/>
              </a:spcBef>
              <a:spcAft>
                <a:spcPts val="0"/>
              </a:spcAft>
              <a:buNone/>
            </a:pPr>
            <a:endParaRPr lang="en-US" sz="1800" b="0" i="0" u="none" strike="noStrike" dirty="0">
              <a:solidFill>
                <a:srgbClr val="000000"/>
              </a:solidFill>
              <a:effectLst/>
              <a:latin typeface="Arial" panose="020B0604020202020204" pitchFamily="34" charset="0"/>
            </a:endParaRPr>
          </a:p>
          <a:p>
            <a:pPr marL="0" indent="0" rtl="0">
              <a:spcBef>
                <a:spcPts val="0"/>
              </a:spcBef>
              <a:spcAft>
                <a:spcPts val="0"/>
              </a:spcAft>
              <a:buNone/>
            </a:pPr>
            <a:endParaRPr lang="en-US" sz="1800" b="0" i="0" u="none" strike="noStrike" dirty="0">
              <a:solidFill>
                <a:srgbClr val="000000"/>
              </a:solidFill>
              <a:effectLst/>
              <a:latin typeface="Arial" panose="020B0604020202020204" pitchFamily="34" charset="0"/>
            </a:endParaRPr>
          </a:p>
          <a:p>
            <a:pPr marL="0" indent="0" rtl="0">
              <a:spcBef>
                <a:spcPts val="0"/>
              </a:spcBef>
              <a:spcAft>
                <a:spcPts val="0"/>
              </a:spcAft>
              <a:buNone/>
            </a:pPr>
            <a:r>
              <a:rPr lang="en-US" sz="1800" b="0" i="0" u="none" strike="noStrike" dirty="0">
                <a:solidFill>
                  <a:srgbClr val="000000"/>
                </a:solidFill>
                <a:effectLst/>
                <a:latin typeface="Arial" panose="020B0604020202020204" pitchFamily="34" charset="0"/>
              </a:rPr>
              <a:t>Call methods invoke in response to UI requests (changing) ex: User clicks add button.</a:t>
            </a:r>
            <a:endParaRPr lang="en-US" sz="900" b="0" dirty="0">
              <a:effectLst/>
            </a:endParaRPr>
          </a:p>
          <a:p>
            <a:pPr marL="0" indent="0" rtl="0">
              <a:spcBef>
                <a:spcPts val="0"/>
              </a:spcBef>
              <a:spcAft>
                <a:spcPts val="0"/>
              </a:spcAft>
              <a:buNone/>
            </a:pPr>
            <a:r>
              <a:rPr lang="en-US" sz="1800" dirty="0">
                <a:solidFill>
                  <a:srgbClr val="000000"/>
                </a:solidFill>
                <a:latin typeface="Arial" panose="020B0604020202020204" pitchFamily="34" charset="0"/>
              </a:rPr>
              <a:t>T</a:t>
            </a:r>
            <a:r>
              <a:rPr lang="en-US" sz="1800" b="0" i="0" u="none" strike="noStrike" dirty="0">
                <a:solidFill>
                  <a:srgbClr val="000000"/>
                </a:solidFill>
                <a:effectLst/>
                <a:latin typeface="Arial" panose="020B0604020202020204" pitchFamily="34" charset="0"/>
              </a:rPr>
              <a:t>he corresponding call is invoked and put the data using adapter’s insert method, those will tell if data are insert correctly and returning something back.</a:t>
            </a:r>
            <a:endParaRPr lang="en-US" sz="900" b="0" dirty="0">
              <a:effectLst/>
            </a:endParaRPr>
          </a:p>
          <a:p>
            <a:pPr marL="0" indent="0">
              <a:buNone/>
            </a:pPr>
            <a:br>
              <a:rPr lang="en-US" sz="900" dirty="0"/>
            </a:br>
            <a:br>
              <a:rPr lang="en-US" sz="1200" dirty="0"/>
            </a:br>
            <a:endParaRPr lang="en-US" sz="2000" dirty="0">
              <a:latin typeface="+mj-lt"/>
            </a:endParaRPr>
          </a:p>
        </p:txBody>
      </p:sp>
      <p:grpSp>
        <p:nvGrpSpPr>
          <p:cNvPr id="5" name="Gruppo 4">
            <a:extLst>
              <a:ext uri="{FF2B5EF4-FFF2-40B4-BE49-F238E27FC236}">
                <a16:creationId xmlns:a16="http://schemas.microsoft.com/office/drawing/2014/main" id="{E436A01B-ABF1-9488-4B48-A66BD7E4A623}"/>
              </a:ext>
            </a:extLst>
          </p:cNvPr>
          <p:cNvGrpSpPr/>
          <p:nvPr/>
        </p:nvGrpSpPr>
        <p:grpSpPr>
          <a:xfrm>
            <a:off x="4775177" y="1609753"/>
            <a:ext cx="6807223" cy="4100468"/>
            <a:chOff x="4775177" y="1609753"/>
            <a:chExt cx="6807223" cy="4100468"/>
          </a:xfrm>
        </p:grpSpPr>
        <p:sp>
          <p:nvSpPr>
            <p:cNvPr id="4" name="Rettangolo con angoli arrotondati 3">
              <a:extLst>
                <a:ext uri="{FF2B5EF4-FFF2-40B4-BE49-F238E27FC236}">
                  <a16:creationId xmlns:a16="http://schemas.microsoft.com/office/drawing/2014/main" id="{6CC4044B-95DC-D1FC-E58B-818784B477DE}"/>
                </a:ext>
              </a:extLst>
            </p:cNvPr>
            <p:cNvSpPr/>
            <p:nvPr/>
          </p:nvSpPr>
          <p:spPr>
            <a:xfrm>
              <a:off x="9184774" y="1609753"/>
              <a:ext cx="2397617" cy="1043298"/>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SQLiteOpenHelper</a:t>
              </a:r>
            </a:p>
            <a:p>
              <a:pPr marL="285750" indent="-285750">
                <a:buFont typeface="Arial" panose="020B0604020202020204" pitchFamily="34" charset="0"/>
                <a:buChar char="•"/>
              </a:pPr>
              <a:r>
                <a:rPr lang="en-US" b="1" dirty="0"/>
                <a:t>onCreate()</a:t>
              </a:r>
            </a:p>
            <a:p>
              <a:pPr marL="285750" indent="-285750">
                <a:buFont typeface="Arial" panose="020B0604020202020204" pitchFamily="34" charset="0"/>
                <a:buChar char="•"/>
              </a:pPr>
              <a:r>
                <a:rPr lang="en-US" b="1" dirty="0"/>
                <a:t>onUpgrade()</a:t>
              </a:r>
            </a:p>
          </p:txBody>
        </p:sp>
        <p:sp>
          <p:nvSpPr>
            <p:cNvPr id="7" name="Rettangolo con angoli arrotondati 6">
              <a:extLst>
                <a:ext uri="{FF2B5EF4-FFF2-40B4-BE49-F238E27FC236}">
                  <a16:creationId xmlns:a16="http://schemas.microsoft.com/office/drawing/2014/main" id="{09F64331-B570-8983-64A6-126A0D8E06A7}"/>
                </a:ext>
              </a:extLst>
            </p:cNvPr>
            <p:cNvSpPr/>
            <p:nvPr/>
          </p:nvSpPr>
          <p:spPr>
            <a:xfrm>
              <a:off x="9184766" y="3051629"/>
              <a:ext cx="2397634" cy="1361238"/>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SQLiteOpenHelper</a:t>
              </a:r>
            </a:p>
            <a:p>
              <a:r>
                <a:rPr lang="en-US" sz="1400" b="1" dirty="0"/>
                <a:t>(Concrete Implementation)</a:t>
              </a:r>
            </a:p>
            <a:p>
              <a:pPr marL="285750" indent="-285750">
                <a:buFont typeface="Arial" panose="020B0604020202020204" pitchFamily="34" charset="0"/>
                <a:buChar char="•"/>
              </a:pPr>
              <a:r>
                <a:rPr lang="en-US" sz="1400" b="1" dirty="0"/>
                <a:t>getWritableDatabase()</a:t>
              </a:r>
            </a:p>
          </p:txBody>
        </p:sp>
        <p:sp>
          <p:nvSpPr>
            <p:cNvPr id="8" name="Rettangolo con angoli arrotondati 7">
              <a:extLst>
                <a:ext uri="{FF2B5EF4-FFF2-40B4-BE49-F238E27FC236}">
                  <a16:creationId xmlns:a16="http://schemas.microsoft.com/office/drawing/2014/main" id="{2C767C49-65F3-E5FC-ADBD-D94A4543EE43}"/>
                </a:ext>
              </a:extLst>
            </p:cNvPr>
            <p:cNvSpPr/>
            <p:nvPr/>
          </p:nvSpPr>
          <p:spPr>
            <a:xfrm>
              <a:off x="4775177" y="2324070"/>
              <a:ext cx="1818639" cy="2808397"/>
            </a:xfrm>
            <a:prstGeom prst="round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App</a:t>
              </a: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0" name="Rettangolo con angoli arrotondati 9">
              <a:extLst>
                <a:ext uri="{FF2B5EF4-FFF2-40B4-BE49-F238E27FC236}">
                  <a16:creationId xmlns:a16="http://schemas.microsoft.com/office/drawing/2014/main" id="{FB4B42BF-9AEC-AA76-5DDD-103393B5492A}"/>
                </a:ext>
              </a:extLst>
            </p:cNvPr>
            <p:cNvSpPr/>
            <p:nvPr/>
          </p:nvSpPr>
          <p:spPr>
            <a:xfrm>
              <a:off x="7004701" y="2324070"/>
              <a:ext cx="1962496" cy="3386151"/>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p>
            <a:p>
              <a:pPr algn="ctr"/>
              <a:r>
                <a:rPr lang="en-US" sz="2400" b="1" dirty="0"/>
                <a:t>Adapter</a:t>
              </a:r>
            </a:p>
            <a:p>
              <a:pPr algn="ctr"/>
              <a:endParaRPr lang="en-US" sz="2400"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p:txBody>
        </p:sp>
        <p:sp>
          <p:nvSpPr>
            <p:cNvPr id="11" name="Rettangolo con angoli arrotondati 10">
              <a:extLst>
                <a:ext uri="{FF2B5EF4-FFF2-40B4-BE49-F238E27FC236}">
                  <a16:creationId xmlns:a16="http://schemas.microsoft.com/office/drawing/2014/main" id="{A8E831F3-F32D-C72C-22C0-78C7CE9C0BBD}"/>
                </a:ext>
              </a:extLst>
            </p:cNvPr>
            <p:cNvSpPr/>
            <p:nvPr/>
          </p:nvSpPr>
          <p:spPr>
            <a:xfrm>
              <a:off x="9561472" y="4865781"/>
              <a:ext cx="1643540" cy="533371"/>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SQLiteDatabase</a:t>
              </a:r>
            </a:p>
          </p:txBody>
        </p:sp>
        <p:sp>
          <p:nvSpPr>
            <p:cNvPr id="40" name="Rettangolo con angoli arrotondati 39">
              <a:extLst>
                <a:ext uri="{FF2B5EF4-FFF2-40B4-BE49-F238E27FC236}">
                  <a16:creationId xmlns:a16="http://schemas.microsoft.com/office/drawing/2014/main" id="{82F8F8EA-07F0-6056-D411-452C76E18761}"/>
                </a:ext>
              </a:extLst>
            </p:cNvPr>
            <p:cNvSpPr/>
            <p:nvPr/>
          </p:nvSpPr>
          <p:spPr>
            <a:xfrm>
              <a:off x="5052476" y="3020079"/>
              <a:ext cx="1338897" cy="413969"/>
            </a:xfrm>
            <a:prstGeom prst="roundRect">
              <a:avLst/>
            </a:prstGeom>
            <a:solidFill>
              <a:srgbClr val="FC6A4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InsertCall()</a:t>
              </a:r>
            </a:p>
          </p:txBody>
        </p:sp>
        <p:sp>
          <p:nvSpPr>
            <p:cNvPr id="41" name="Rettangolo con angoli arrotondati 40">
              <a:extLst>
                <a:ext uri="{FF2B5EF4-FFF2-40B4-BE49-F238E27FC236}">
                  <a16:creationId xmlns:a16="http://schemas.microsoft.com/office/drawing/2014/main" id="{41EAD548-3937-E24C-A393-8F15F8B5EBF1}"/>
                </a:ext>
              </a:extLst>
            </p:cNvPr>
            <p:cNvSpPr/>
            <p:nvPr/>
          </p:nvSpPr>
          <p:spPr>
            <a:xfrm>
              <a:off x="5052476" y="3534105"/>
              <a:ext cx="1338897" cy="375828"/>
            </a:xfrm>
            <a:prstGeom prst="roundRect">
              <a:avLst/>
            </a:prstGeom>
            <a:solidFill>
              <a:srgbClr val="FC6A4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UpdateCall()</a:t>
              </a:r>
            </a:p>
          </p:txBody>
        </p:sp>
        <p:sp>
          <p:nvSpPr>
            <p:cNvPr id="42" name="Rettangolo con angoli arrotondati 41">
              <a:extLst>
                <a:ext uri="{FF2B5EF4-FFF2-40B4-BE49-F238E27FC236}">
                  <a16:creationId xmlns:a16="http://schemas.microsoft.com/office/drawing/2014/main" id="{8ABA0E5F-94EE-F0E8-9AB9-F3E693149BB5}"/>
                </a:ext>
              </a:extLst>
            </p:cNvPr>
            <p:cNvSpPr/>
            <p:nvPr/>
          </p:nvSpPr>
          <p:spPr>
            <a:xfrm>
              <a:off x="5039329" y="3937181"/>
              <a:ext cx="1359409" cy="375828"/>
            </a:xfrm>
            <a:prstGeom prst="roundRect">
              <a:avLst/>
            </a:prstGeom>
            <a:solidFill>
              <a:srgbClr val="FC6A4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DeleteCall()</a:t>
              </a:r>
            </a:p>
          </p:txBody>
        </p:sp>
        <p:sp>
          <p:nvSpPr>
            <p:cNvPr id="43" name="Rettangolo con angoli arrotondati 42">
              <a:extLst>
                <a:ext uri="{FF2B5EF4-FFF2-40B4-BE49-F238E27FC236}">
                  <a16:creationId xmlns:a16="http://schemas.microsoft.com/office/drawing/2014/main" id="{5906C1EF-6D20-DB80-340B-1140FD2C3DD9}"/>
                </a:ext>
              </a:extLst>
            </p:cNvPr>
            <p:cNvSpPr/>
            <p:nvPr/>
          </p:nvSpPr>
          <p:spPr>
            <a:xfrm>
              <a:off x="5034234" y="4396154"/>
              <a:ext cx="1376191" cy="384260"/>
            </a:xfrm>
            <a:prstGeom prst="roundRect">
              <a:avLst/>
            </a:prstGeom>
            <a:solidFill>
              <a:srgbClr val="FC6A4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err="1"/>
                <a:t>SelectCall</a:t>
              </a:r>
              <a:r>
                <a:rPr lang="en-US" sz="1600" b="1" dirty="0"/>
                <a:t>()</a:t>
              </a:r>
            </a:p>
          </p:txBody>
        </p:sp>
        <p:sp>
          <p:nvSpPr>
            <p:cNvPr id="44" name="Rettangolo con angoli arrotondati 43">
              <a:extLst>
                <a:ext uri="{FF2B5EF4-FFF2-40B4-BE49-F238E27FC236}">
                  <a16:creationId xmlns:a16="http://schemas.microsoft.com/office/drawing/2014/main" id="{5368E714-94C7-8448-310C-75ADFF592202}"/>
                </a:ext>
              </a:extLst>
            </p:cNvPr>
            <p:cNvSpPr/>
            <p:nvPr/>
          </p:nvSpPr>
          <p:spPr>
            <a:xfrm>
              <a:off x="7144695" y="3000965"/>
              <a:ext cx="1643540" cy="444916"/>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Insert()</a:t>
              </a:r>
            </a:p>
          </p:txBody>
        </p:sp>
        <p:sp>
          <p:nvSpPr>
            <p:cNvPr id="45" name="Rettangolo con angoli arrotondati 44">
              <a:extLst>
                <a:ext uri="{FF2B5EF4-FFF2-40B4-BE49-F238E27FC236}">
                  <a16:creationId xmlns:a16="http://schemas.microsoft.com/office/drawing/2014/main" id="{66C3E7EE-BE52-A6E1-63CB-8DA8F2B3553D}"/>
                </a:ext>
              </a:extLst>
            </p:cNvPr>
            <p:cNvSpPr/>
            <p:nvPr/>
          </p:nvSpPr>
          <p:spPr>
            <a:xfrm>
              <a:off x="7155962" y="3534105"/>
              <a:ext cx="1643540" cy="351426"/>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Update()</a:t>
              </a:r>
            </a:p>
          </p:txBody>
        </p:sp>
        <p:sp>
          <p:nvSpPr>
            <p:cNvPr id="46" name="Rettangolo con angoli arrotondati 45">
              <a:extLst>
                <a:ext uri="{FF2B5EF4-FFF2-40B4-BE49-F238E27FC236}">
                  <a16:creationId xmlns:a16="http://schemas.microsoft.com/office/drawing/2014/main" id="{A18EFD75-8700-6834-7DD9-AEF79B09F0AE}"/>
                </a:ext>
              </a:extLst>
            </p:cNvPr>
            <p:cNvSpPr/>
            <p:nvPr/>
          </p:nvSpPr>
          <p:spPr>
            <a:xfrm>
              <a:off x="7177426" y="3951807"/>
              <a:ext cx="1610779" cy="351426"/>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Delete()</a:t>
              </a:r>
            </a:p>
          </p:txBody>
        </p:sp>
        <p:sp>
          <p:nvSpPr>
            <p:cNvPr id="47" name="Rettangolo con angoli arrotondati 46">
              <a:extLst>
                <a:ext uri="{FF2B5EF4-FFF2-40B4-BE49-F238E27FC236}">
                  <a16:creationId xmlns:a16="http://schemas.microsoft.com/office/drawing/2014/main" id="{3DA15443-674F-6A99-ABCE-9F2465147DED}"/>
                </a:ext>
              </a:extLst>
            </p:cNvPr>
            <p:cNvSpPr/>
            <p:nvPr/>
          </p:nvSpPr>
          <p:spPr>
            <a:xfrm>
              <a:off x="7177426" y="4369508"/>
              <a:ext cx="1610779" cy="437121"/>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Select()</a:t>
              </a:r>
            </a:p>
          </p:txBody>
        </p:sp>
        <p:sp>
          <p:nvSpPr>
            <p:cNvPr id="53" name="Rettangolo con angoli arrotondati 52">
              <a:extLst>
                <a:ext uri="{FF2B5EF4-FFF2-40B4-BE49-F238E27FC236}">
                  <a16:creationId xmlns:a16="http://schemas.microsoft.com/office/drawing/2014/main" id="{678A0BE1-202A-C03A-8383-3E8820FCD8B5}"/>
                </a:ext>
              </a:extLst>
            </p:cNvPr>
            <p:cNvSpPr/>
            <p:nvPr/>
          </p:nvSpPr>
          <p:spPr>
            <a:xfrm>
              <a:off x="7161061" y="4865781"/>
              <a:ext cx="1643540" cy="533371"/>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SQLiteDatabase</a:t>
              </a:r>
            </a:p>
          </p:txBody>
        </p:sp>
        <p:cxnSp>
          <p:nvCxnSpPr>
            <p:cNvPr id="115" name="Connettore 2 114">
              <a:extLst>
                <a:ext uri="{FF2B5EF4-FFF2-40B4-BE49-F238E27FC236}">
                  <a16:creationId xmlns:a16="http://schemas.microsoft.com/office/drawing/2014/main" id="{6CAB4A18-EF02-476F-34EB-77BAA9184050}"/>
                </a:ext>
              </a:extLst>
            </p:cNvPr>
            <p:cNvCxnSpPr>
              <a:cxnSpLocks/>
              <a:stCxn id="40" idx="3"/>
              <a:endCxn id="44" idx="1"/>
            </p:cNvCxnSpPr>
            <p:nvPr/>
          </p:nvCxnSpPr>
          <p:spPr>
            <a:xfrm flipV="1">
              <a:off x="6391373" y="3223423"/>
              <a:ext cx="753322" cy="364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18" name="Connettore 2 117">
              <a:extLst>
                <a:ext uri="{FF2B5EF4-FFF2-40B4-BE49-F238E27FC236}">
                  <a16:creationId xmlns:a16="http://schemas.microsoft.com/office/drawing/2014/main" id="{5ACEDAB8-2B3E-7F8E-8601-593A3F7620EB}"/>
                </a:ext>
              </a:extLst>
            </p:cNvPr>
            <p:cNvCxnSpPr>
              <a:cxnSpLocks/>
              <a:stCxn id="41" idx="3"/>
              <a:endCxn id="45" idx="1"/>
            </p:cNvCxnSpPr>
            <p:nvPr/>
          </p:nvCxnSpPr>
          <p:spPr>
            <a:xfrm flipV="1">
              <a:off x="6391373" y="3709818"/>
              <a:ext cx="764589" cy="1220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23" name="Connettore 2 122">
              <a:extLst>
                <a:ext uri="{FF2B5EF4-FFF2-40B4-BE49-F238E27FC236}">
                  <a16:creationId xmlns:a16="http://schemas.microsoft.com/office/drawing/2014/main" id="{32DB831F-D60F-9DE9-81B7-3AAA5CE74BD8}"/>
                </a:ext>
              </a:extLst>
            </p:cNvPr>
            <p:cNvCxnSpPr>
              <a:cxnSpLocks/>
              <a:stCxn id="42" idx="3"/>
              <a:endCxn id="46" idx="1"/>
            </p:cNvCxnSpPr>
            <p:nvPr/>
          </p:nvCxnSpPr>
          <p:spPr>
            <a:xfrm>
              <a:off x="6398738" y="4125095"/>
              <a:ext cx="778688" cy="242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26" name="Connettore 2 125">
              <a:extLst>
                <a:ext uri="{FF2B5EF4-FFF2-40B4-BE49-F238E27FC236}">
                  <a16:creationId xmlns:a16="http://schemas.microsoft.com/office/drawing/2014/main" id="{23DFF1EA-D9CF-40F9-657F-DE2382735C2D}"/>
                </a:ext>
              </a:extLst>
            </p:cNvPr>
            <p:cNvCxnSpPr>
              <a:cxnSpLocks/>
              <a:stCxn id="43" idx="3"/>
              <a:endCxn id="47" idx="1"/>
            </p:cNvCxnSpPr>
            <p:nvPr/>
          </p:nvCxnSpPr>
          <p:spPr>
            <a:xfrm flipV="1">
              <a:off x="6410425" y="4588069"/>
              <a:ext cx="767001" cy="21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30" name="Connettore 2 129">
              <a:extLst>
                <a:ext uri="{FF2B5EF4-FFF2-40B4-BE49-F238E27FC236}">
                  <a16:creationId xmlns:a16="http://schemas.microsoft.com/office/drawing/2014/main" id="{95912753-9CFC-0268-921E-CCF195BAB5F2}"/>
                </a:ext>
              </a:extLst>
            </p:cNvPr>
            <p:cNvCxnSpPr>
              <a:cxnSpLocks/>
              <a:stCxn id="11" idx="1"/>
              <a:endCxn id="53" idx="3"/>
            </p:cNvCxnSpPr>
            <p:nvPr/>
          </p:nvCxnSpPr>
          <p:spPr>
            <a:xfrm flipH="1">
              <a:off x="8804601" y="5132467"/>
              <a:ext cx="75687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4" name="Connettore 2 133">
              <a:extLst>
                <a:ext uri="{FF2B5EF4-FFF2-40B4-BE49-F238E27FC236}">
                  <a16:creationId xmlns:a16="http://schemas.microsoft.com/office/drawing/2014/main" id="{83334B6D-0716-A2A8-B9F5-6AAE8E53B5BE}"/>
                </a:ext>
              </a:extLst>
            </p:cNvPr>
            <p:cNvCxnSpPr>
              <a:stCxn id="4" idx="2"/>
              <a:endCxn id="7" idx="0"/>
            </p:cNvCxnSpPr>
            <p:nvPr/>
          </p:nvCxnSpPr>
          <p:spPr>
            <a:xfrm>
              <a:off x="10383583" y="2653051"/>
              <a:ext cx="0" cy="39857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35" name="Connettore 2 134">
              <a:extLst>
                <a:ext uri="{FF2B5EF4-FFF2-40B4-BE49-F238E27FC236}">
                  <a16:creationId xmlns:a16="http://schemas.microsoft.com/office/drawing/2014/main" id="{2D8637D4-B90C-E522-2203-B3E0C4865B32}"/>
                </a:ext>
              </a:extLst>
            </p:cNvPr>
            <p:cNvCxnSpPr>
              <a:cxnSpLocks/>
              <a:stCxn id="7" idx="2"/>
              <a:endCxn id="11" idx="0"/>
            </p:cNvCxnSpPr>
            <p:nvPr/>
          </p:nvCxnSpPr>
          <p:spPr>
            <a:xfrm flipH="1">
              <a:off x="10383242" y="4412867"/>
              <a:ext cx="341" cy="45291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2833147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20BDA2-F1C1-5FCD-8A62-D8C9AE8FB067}"/>
              </a:ext>
            </a:extLst>
          </p:cNvPr>
          <p:cNvSpPr>
            <a:spLocks noGrp="1"/>
          </p:cNvSpPr>
          <p:nvPr>
            <p:ph type="title"/>
          </p:nvPr>
        </p:nvSpPr>
        <p:spPr/>
        <p:txBody>
          <a:bodyPr/>
          <a:lstStyle/>
          <a:p>
            <a:r>
              <a:rPr lang="en-US" dirty="0"/>
              <a:t>Shared Preferences</a:t>
            </a:r>
          </a:p>
        </p:txBody>
      </p:sp>
      <p:sp>
        <p:nvSpPr>
          <p:cNvPr id="3" name="Segnaposto contenuto 2">
            <a:extLst>
              <a:ext uri="{FF2B5EF4-FFF2-40B4-BE49-F238E27FC236}">
                <a16:creationId xmlns:a16="http://schemas.microsoft.com/office/drawing/2014/main" id="{3D908580-9E3E-05D4-C469-7027AEBBB9DF}"/>
              </a:ext>
            </a:extLst>
          </p:cNvPr>
          <p:cNvSpPr>
            <a:spLocks noGrp="1"/>
          </p:cNvSpPr>
          <p:nvPr>
            <p:ph idx="1"/>
          </p:nvPr>
        </p:nvSpPr>
        <p:spPr>
          <a:xfrm>
            <a:off x="457201" y="1600200"/>
            <a:ext cx="5486400" cy="4684485"/>
          </a:xfrm>
        </p:spPr>
        <p:txBody>
          <a:bodyPr>
            <a:noAutofit/>
          </a:bodyPr>
          <a:lstStyle/>
          <a:p>
            <a:pPr>
              <a:spcBef>
                <a:spcPts val="0"/>
              </a:spcBef>
            </a:pPr>
            <a:r>
              <a:rPr lang="en-US" sz="1600" dirty="0">
                <a:solidFill>
                  <a:srgbClr val="000000"/>
                </a:solidFill>
                <a:latin typeface="+mj-lt"/>
              </a:rPr>
              <a:t>E</a:t>
            </a:r>
            <a:r>
              <a:rPr lang="en-US" sz="1600" b="0" i="0" u="none" strike="noStrike" dirty="0">
                <a:solidFill>
                  <a:srgbClr val="000000"/>
                </a:solidFill>
                <a:effectLst/>
                <a:latin typeface="+mj-lt"/>
              </a:rPr>
              <a:t>asier mechanism to store data in Android without creating files or API to access it. terms are a key value pair; the aim is stored the value and retrieve with appropriate key. </a:t>
            </a:r>
            <a:endParaRPr lang="en-US" sz="1600" b="0" dirty="0">
              <a:effectLst/>
              <a:latin typeface="+mj-lt"/>
            </a:endParaRPr>
          </a:p>
          <a:p>
            <a:pPr>
              <a:spcBef>
                <a:spcPts val="0"/>
              </a:spcBef>
            </a:pPr>
            <a:r>
              <a:rPr lang="en-US" sz="1600" b="0" i="0" u="none" strike="noStrike" dirty="0">
                <a:solidFill>
                  <a:srgbClr val="000000"/>
                </a:solidFill>
                <a:effectLst/>
                <a:latin typeface="+mj-lt"/>
              </a:rPr>
              <a:t>Simply we have an XML file created automatically in directory Device:      </a:t>
            </a:r>
          </a:p>
          <a:p>
            <a:pPr marL="0" indent="0">
              <a:spcBef>
                <a:spcPts val="0"/>
              </a:spcBef>
              <a:buNone/>
            </a:pPr>
            <a:r>
              <a:rPr lang="en-US" sz="1600" b="0" i="1" u="none" strike="noStrike" dirty="0">
                <a:solidFill>
                  <a:srgbClr val="000000"/>
                </a:solidFill>
                <a:effectLst/>
                <a:latin typeface="+mj-lt"/>
              </a:rPr>
              <a:t>	data/data/&lt;package-name&gt;/shared-</a:t>
            </a:r>
            <a:r>
              <a:rPr lang="en-US" sz="1600" b="0" i="1" u="none" strike="noStrike" dirty="0" err="1">
                <a:solidFill>
                  <a:srgbClr val="000000"/>
                </a:solidFill>
                <a:effectLst/>
                <a:latin typeface="+mj-lt"/>
              </a:rPr>
              <a:t>prefs</a:t>
            </a:r>
            <a:r>
              <a:rPr lang="en-US" sz="1600" b="0" i="0" u="none" strike="noStrike" dirty="0">
                <a:solidFill>
                  <a:srgbClr val="000000"/>
                </a:solidFill>
                <a:effectLst/>
                <a:latin typeface="+mj-lt"/>
              </a:rPr>
              <a:t> where  we store 	and retrieve data</a:t>
            </a:r>
            <a:r>
              <a:rPr lang="en-US" sz="1600" dirty="0">
                <a:solidFill>
                  <a:srgbClr val="000000"/>
                </a:solidFill>
                <a:latin typeface="+mj-lt"/>
              </a:rPr>
              <a:t>.</a:t>
            </a:r>
          </a:p>
          <a:p>
            <a:pPr>
              <a:spcBef>
                <a:spcPts val="0"/>
              </a:spcBef>
            </a:pPr>
            <a:r>
              <a:rPr lang="en-US" sz="1600" b="0" i="0" u="none" strike="noStrike" dirty="0" err="1">
                <a:solidFill>
                  <a:srgbClr val="000000"/>
                </a:solidFill>
                <a:effectLst/>
                <a:latin typeface="+mj-lt"/>
              </a:rPr>
              <a:t>SharedPreferences</a:t>
            </a:r>
            <a:r>
              <a:rPr lang="en-US" sz="1600" b="0" i="0" u="none" strike="noStrike" dirty="0">
                <a:solidFill>
                  <a:srgbClr val="000000"/>
                </a:solidFill>
                <a:effectLst/>
                <a:latin typeface="+mj-lt"/>
              </a:rPr>
              <a:t> only allow to save primitive data types such as </a:t>
            </a:r>
            <a:r>
              <a:rPr lang="en-US" sz="1600" b="0" i="0" u="none" strike="noStrike" dirty="0" err="1">
                <a:solidFill>
                  <a:srgbClr val="000000"/>
                </a:solidFill>
                <a:effectLst/>
                <a:latin typeface="+mj-lt"/>
              </a:rPr>
              <a:t>boolean</a:t>
            </a:r>
            <a:r>
              <a:rPr lang="en-US" sz="1600" b="0" i="0" u="none" strike="noStrike" dirty="0">
                <a:solidFill>
                  <a:srgbClr val="000000"/>
                </a:solidFill>
                <a:effectLst/>
                <a:latin typeface="+mj-lt"/>
              </a:rPr>
              <a:t>, float, long, int and string.</a:t>
            </a:r>
          </a:p>
          <a:p>
            <a:pPr>
              <a:spcBef>
                <a:spcPts val="0"/>
              </a:spcBef>
            </a:pPr>
            <a:r>
              <a:rPr lang="en-US" sz="1600" dirty="0">
                <a:latin typeface="+mj-lt"/>
              </a:rPr>
              <a:t>Are useful for: </a:t>
            </a:r>
          </a:p>
          <a:p>
            <a:pPr lvl="1" fontAlgn="base">
              <a:spcBef>
                <a:spcPts val="0"/>
              </a:spcBef>
              <a:buFont typeface="Courier New" panose="02070309020205020404" pitchFamily="49" charset="0"/>
              <a:buChar char="o"/>
            </a:pPr>
            <a:r>
              <a:rPr lang="en-US" sz="1600" b="0" i="0" u="none" strike="noStrike" dirty="0">
                <a:solidFill>
                  <a:srgbClr val="000000"/>
                </a:solidFill>
                <a:effectLst/>
                <a:latin typeface="+mj-lt"/>
              </a:rPr>
              <a:t>check if user is using your app</a:t>
            </a:r>
          </a:p>
          <a:p>
            <a:pPr lvl="1" fontAlgn="base">
              <a:spcBef>
                <a:spcPts val="0"/>
              </a:spcBef>
              <a:buFont typeface="Courier New" panose="02070309020205020404" pitchFamily="49" charset="0"/>
              <a:buChar char="o"/>
            </a:pPr>
            <a:r>
              <a:rPr lang="en-US" sz="1600" b="0" i="0" u="none" strike="noStrike" dirty="0">
                <a:solidFill>
                  <a:srgbClr val="000000"/>
                </a:solidFill>
                <a:effectLst/>
                <a:latin typeface="+mj-lt"/>
              </a:rPr>
              <a:t>check  if our app was updated by storing time and date inside </a:t>
            </a:r>
            <a:r>
              <a:rPr lang="en-US" sz="1600" b="0" i="0" u="none" strike="noStrike" dirty="0" err="1">
                <a:solidFill>
                  <a:srgbClr val="000000"/>
                </a:solidFill>
                <a:effectLst/>
                <a:latin typeface="+mj-lt"/>
              </a:rPr>
              <a:t>SharedPreferences</a:t>
            </a:r>
            <a:endParaRPr lang="en-US" sz="1600" b="0" i="0" u="none" strike="noStrike" dirty="0">
              <a:solidFill>
                <a:srgbClr val="000000"/>
              </a:solidFill>
              <a:effectLst/>
              <a:latin typeface="+mj-lt"/>
            </a:endParaRPr>
          </a:p>
          <a:p>
            <a:pPr lvl="1" fontAlgn="base">
              <a:spcBef>
                <a:spcPts val="0"/>
              </a:spcBef>
              <a:buFont typeface="Courier New" panose="02070309020205020404" pitchFamily="49" charset="0"/>
              <a:buChar char="o"/>
            </a:pPr>
            <a:r>
              <a:rPr lang="en-US" sz="1600" b="0" i="0" u="none" strike="noStrike" dirty="0">
                <a:solidFill>
                  <a:srgbClr val="000000"/>
                </a:solidFill>
                <a:effectLst/>
                <a:latin typeface="+mj-lt"/>
              </a:rPr>
              <a:t>remember user credential</a:t>
            </a:r>
          </a:p>
          <a:p>
            <a:pPr lvl="1" fontAlgn="base">
              <a:spcBef>
                <a:spcPts val="0"/>
              </a:spcBef>
              <a:buFont typeface="Courier New" panose="02070309020205020404" pitchFamily="49" charset="0"/>
              <a:buChar char="o"/>
            </a:pPr>
            <a:r>
              <a:rPr lang="en-US" sz="1600" b="0" i="0" u="none" strike="noStrike" dirty="0">
                <a:solidFill>
                  <a:srgbClr val="000000"/>
                </a:solidFill>
                <a:effectLst/>
                <a:latin typeface="+mj-lt"/>
              </a:rPr>
              <a:t>remember user settings</a:t>
            </a:r>
          </a:p>
          <a:p>
            <a:pPr lvl="1" fontAlgn="base">
              <a:spcBef>
                <a:spcPts val="0"/>
              </a:spcBef>
              <a:buFont typeface="Courier New" panose="02070309020205020404" pitchFamily="49" charset="0"/>
              <a:buChar char="o"/>
            </a:pPr>
            <a:r>
              <a:rPr lang="en-US" sz="1600" b="0" i="0" u="none" strike="noStrike" dirty="0">
                <a:solidFill>
                  <a:srgbClr val="000000"/>
                </a:solidFill>
                <a:effectLst/>
                <a:latin typeface="+mj-lt"/>
              </a:rPr>
              <a:t>location caching: remember last location of user inside the app</a:t>
            </a:r>
            <a:endParaRPr lang="en-US" sz="1600" dirty="0">
              <a:solidFill>
                <a:srgbClr val="000000"/>
              </a:solidFill>
              <a:latin typeface="+mj-lt"/>
            </a:endParaRPr>
          </a:p>
        </p:txBody>
      </p:sp>
      <p:grpSp>
        <p:nvGrpSpPr>
          <p:cNvPr id="42" name="Gruppo 41">
            <a:extLst>
              <a:ext uri="{FF2B5EF4-FFF2-40B4-BE49-F238E27FC236}">
                <a16:creationId xmlns:a16="http://schemas.microsoft.com/office/drawing/2014/main" id="{A74C13AA-3328-FE3A-AC25-65A23631A312}"/>
              </a:ext>
            </a:extLst>
          </p:cNvPr>
          <p:cNvGrpSpPr/>
          <p:nvPr/>
        </p:nvGrpSpPr>
        <p:grpSpPr>
          <a:xfrm>
            <a:off x="6248401" y="2417158"/>
            <a:ext cx="5638799" cy="3488760"/>
            <a:chOff x="6096000" y="3833976"/>
            <a:chExt cx="5638799" cy="3488760"/>
          </a:xfrm>
        </p:grpSpPr>
        <p:sp>
          <p:nvSpPr>
            <p:cNvPr id="4" name="Ovale 3">
              <a:extLst>
                <a:ext uri="{FF2B5EF4-FFF2-40B4-BE49-F238E27FC236}">
                  <a16:creationId xmlns:a16="http://schemas.microsoft.com/office/drawing/2014/main" id="{3A9E631C-D565-A1DA-F62C-4C7560DD04E0}"/>
                </a:ext>
              </a:extLst>
            </p:cNvPr>
            <p:cNvSpPr/>
            <p:nvPr/>
          </p:nvSpPr>
          <p:spPr>
            <a:xfrm>
              <a:off x="6096000" y="4662435"/>
              <a:ext cx="1838849" cy="1491621"/>
            </a:xfrm>
            <a:prstGeom prst="ellipse">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Application</a:t>
              </a:r>
            </a:p>
          </p:txBody>
        </p:sp>
        <p:sp>
          <p:nvSpPr>
            <p:cNvPr id="5" name="Cilindro 4">
              <a:extLst>
                <a:ext uri="{FF2B5EF4-FFF2-40B4-BE49-F238E27FC236}">
                  <a16:creationId xmlns:a16="http://schemas.microsoft.com/office/drawing/2014/main" id="{5355F0FA-D816-5F4A-62C2-299184F513CE}"/>
                </a:ext>
              </a:extLst>
            </p:cNvPr>
            <p:cNvSpPr/>
            <p:nvPr/>
          </p:nvSpPr>
          <p:spPr>
            <a:xfrm>
              <a:off x="10158884" y="4720166"/>
              <a:ext cx="1575915" cy="1376624"/>
            </a:xfrm>
            <a:prstGeom prst="can">
              <a:avLst/>
            </a:prstGeom>
            <a:solidFill>
              <a:srgbClr val="00B050"/>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Shared Preferences</a:t>
              </a:r>
            </a:p>
          </p:txBody>
        </p:sp>
        <p:sp>
          <p:nvSpPr>
            <p:cNvPr id="6" name="Rettangolo con angoli arrotondati 5">
              <a:extLst>
                <a:ext uri="{FF2B5EF4-FFF2-40B4-BE49-F238E27FC236}">
                  <a16:creationId xmlns:a16="http://schemas.microsoft.com/office/drawing/2014/main" id="{FA57F421-E63A-7BA0-3FA6-6DCC66EDA0EB}"/>
                </a:ext>
              </a:extLst>
            </p:cNvPr>
            <p:cNvSpPr/>
            <p:nvPr/>
          </p:nvSpPr>
          <p:spPr>
            <a:xfrm>
              <a:off x="10620270" y="6858000"/>
              <a:ext cx="653143" cy="46473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Key</a:t>
              </a:r>
            </a:p>
          </p:txBody>
        </p:sp>
        <p:sp>
          <p:nvSpPr>
            <p:cNvPr id="7" name="Rettangolo con angoli arrotondati 6">
              <a:extLst>
                <a:ext uri="{FF2B5EF4-FFF2-40B4-BE49-F238E27FC236}">
                  <a16:creationId xmlns:a16="http://schemas.microsoft.com/office/drawing/2014/main" id="{00EBEF8A-525A-5FFC-B502-1F9DBB070611}"/>
                </a:ext>
              </a:extLst>
            </p:cNvPr>
            <p:cNvSpPr/>
            <p:nvPr/>
          </p:nvSpPr>
          <p:spPr>
            <a:xfrm>
              <a:off x="10545989" y="3958956"/>
              <a:ext cx="801706" cy="42714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t>Value</a:t>
              </a:r>
            </a:p>
          </p:txBody>
        </p:sp>
        <p:sp>
          <p:nvSpPr>
            <p:cNvPr id="9" name="Rettangolo con angoli arrotondati 8">
              <a:extLst>
                <a:ext uri="{FF2B5EF4-FFF2-40B4-BE49-F238E27FC236}">
                  <a16:creationId xmlns:a16="http://schemas.microsoft.com/office/drawing/2014/main" id="{70AFABD3-C7EA-D29E-A134-46B648DAB896}"/>
                </a:ext>
              </a:extLst>
            </p:cNvPr>
            <p:cNvSpPr/>
            <p:nvPr/>
          </p:nvSpPr>
          <p:spPr>
            <a:xfrm>
              <a:off x="8453364" y="5194670"/>
              <a:ext cx="1104242" cy="427149"/>
            </a:xfrm>
            <a:prstGeom prst="roundRect">
              <a:avLst/>
            </a:prstGeom>
            <a:solidFill>
              <a:srgbClr val="0070C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b="1" dirty="0"/>
                <a:t>Key : Value</a:t>
              </a:r>
              <a:endParaRPr lang="en-US" sz="1200" b="1" dirty="0"/>
            </a:p>
          </p:txBody>
        </p:sp>
        <p:cxnSp>
          <p:nvCxnSpPr>
            <p:cNvPr id="11" name="Connettore 2 10">
              <a:extLst>
                <a:ext uri="{FF2B5EF4-FFF2-40B4-BE49-F238E27FC236}">
                  <a16:creationId xmlns:a16="http://schemas.microsoft.com/office/drawing/2014/main" id="{0A7E842F-AB89-A9CA-841C-C6601A646F62}"/>
                </a:ext>
              </a:extLst>
            </p:cNvPr>
            <p:cNvCxnSpPr>
              <a:stCxn id="4" idx="6"/>
              <a:endCxn id="9" idx="1"/>
            </p:cNvCxnSpPr>
            <p:nvPr/>
          </p:nvCxnSpPr>
          <p:spPr>
            <a:xfrm flipV="1">
              <a:off x="7934849" y="5408245"/>
              <a:ext cx="518515"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Connettore 2 12">
              <a:extLst>
                <a:ext uri="{FF2B5EF4-FFF2-40B4-BE49-F238E27FC236}">
                  <a16:creationId xmlns:a16="http://schemas.microsoft.com/office/drawing/2014/main" id="{6E1C884D-F92E-86C0-4539-E7DFF5355672}"/>
                </a:ext>
              </a:extLst>
            </p:cNvPr>
            <p:cNvCxnSpPr>
              <a:cxnSpLocks/>
              <a:stCxn id="9" idx="3"/>
              <a:endCxn id="5" idx="2"/>
            </p:cNvCxnSpPr>
            <p:nvPr/>
          </p:nvCxnSpPr>
          <p:spPr>
            <a:xfrm>
              <a:off x="9557606" y="5408245"/>
              <a:ext cx="601278" cy="23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Connettore a gomito 17">
              <a:extLst>
                <a:ext uri="{FF2B5EF4-FFF2-40B4-BE49-F238E27FC236}">
                  <a16:creationId xmlns:a16="http://schemas.microsoft.com/office/drawing/2014/main" id="{3D9E1D2A-E119-3421-F483-2D00864ACFB2}"/>
                </a:ext>
              </a:extLst>
            </p:cNvPr>
            <p:cNvCxnSpPr>
              <a:stCxn id="4" idx="4"/>
              <a:endCxn id="6" idx="1"/>
            </p:cNvCxnSpPr>
            <p:nvPr/>
          </p:nvCxnSpPr>
          <p:spPr>
            <a:xfrm rot="16200000" flipH="1">
              <a:off x="8349691" y="4819789"/>
              <a:ext cx="936312" cy="3604845"/>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5" name="Connettore 2 24">
              <a:extLst>
                <a:ext uri="{FF2B5EF4-FFF2-40B4-BE49-F238E27FC236}">
                  <a16:creationId xmlns:a16="http://schemas.microsoft.com/office/drawing/2014/main" id="{D98B9A5C-6EAE-08B2-4110-3A0E0F45CADB}"/>
                </a:ext>
              </a:extLst>
            </p:cNvPr>
            <p:cNvCxnSpPr>
              <a:cxnSpLocks/>
              <a:stCxn id="6" idx="0"/>
              <a:endCxn id="5" idx="3"/>
            </p:cNvCxnSpPr>
            <p:nvPr/>
          </p:nvCxnSpPr>
          <p:spPr>
            <a:xfrm flipV="1">
              <a:off x="10946842" y="6096790"/>
              <a:ext cx="0" cy="76121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Connettore 2 29">
              <a:extLst>
                <a:ext uri="{FF2B5EF4-FFF2-40B4-BE49-F238E27FC236}">
                  <a16:creationId xmlns:a16="http://schemas.microsoft.com/office/drawing/2014/main" id="{6B8F3191-1463-2158-1E44-7BBCFD52309E}"/>
                </a:ext>
              </a:extLst>
            </p:cNvPr>
            <p:cNvCxnSpPr>
              <a:cxnSpLocks/>
              <a:stCxn id="7" idx="2"/>
              <a:endCxn id="5" idx="1"/>
            </p:cNvCxnSpPr>
            <p:nvPr/>
          </p:nvCxnSpPr>
          <p:spPr>
            <a:xfrm>
              <a:off x="10946842" y="4386105"/>
              <a:ext cx="0" cy="33406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4" name="Connettore a gomito 33">
              <a:extLst>
                <a:ext uri="{FF2B5EF4-FFF2-40B4-BE49-F238E27FC236}">
                  <a16:creationId xmlns:a16="http://schemas.microsoft.com/office/drawing/2014/main" id="{6BD99CD2-F733-276D-244E-E8B79CA3D0E4}"/>
                </a:ext>
              </a:extLst>
            </p:cNvPr>
            <p:cNvCxnSpPr>
              <a:cxnSpLocks/>
              <a:stCxn id="7" idx="1"/>
              <a:endCxn id="4" idx="0"/>
            </p:cNvCxnSpPr>
            <p:nvPr/>
          </p:nvCxnSpPr>
          <p:spPr>
            <a:xfrm rot="10800000" flipV="1">
              <a:off x="7015425" y="4172531"/>
              <a:ext cx="3530564" cy="489904"/>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40" name="CasellaDiTesto 39">
              <a:extLst>
                <a:ext uri="{FF2B5EF4-FFF2-40B4-BE49-F238E27FC236}">
                  <a16:creationId xmlns:a16="http://schemas.microsoft.com/office/drawing/2014/main" id="{BA7EFCA3-7D6A-0DA9-BE2A-DE0E10E66869}"/>
                </a:ext>
              </a:extLst>
            </p:cNvPr>
            <p:cNvSpPr txBox="1"/>
            <p:nvPr/>
          </p:nvSpPr>
          <p:spPr>
            <a:xfrm>
              <a:off x="8780707" y="3833976"/>
              <a:ext cx="517840" cy="338554"/>
            </a:xfrm>
            <a:prstGeom prst="rect">
              <a:avLst/>
            </a:prstGeom>
            <a:noFill/>
          </p:spPr>
          <p:txBody>
            <a:bodyPr wrap="square" rtlCol="0">
              <a:spAutoFit/>
            </a:bodyPr>
            <a:lstStyle/>
            <a:p>
              <a:r>
                <a:rPr lang="en-US" sz="1600" dirty="0"/>
                <a:t>get</a:t>
              </a:r>
            </a:p>
          </p:txBody>
        </p:sp>
        <p:sp>
          <p:nvSpPr>
            <p:cNvPr id="41" name="CasellaDiTesto 40">
              <a:extLst>
                <a:ext uri="{FF2B5EF4-FFF2-40B4-BE49-F238E27FC236}">
                  <a16:creationId xmlns:a16="http://schemas.microsoft.com/office/drawing/2014/main" id="{9FDF61AB-6EB4-C390-C440-94EBAE5324E5}"/>
                </a:ext>
              </a:extLst>
            </p:cNvPr>
            <p:cNvSpPr txBox="1"/>
            <p:nvPr/>
          </p:nvSpPr>
          <p:spPr>
            <a:xfrm>
              <a:off x="8664086" y="6715025"/>
              <a:ext cx="517840" cy="338554"/>
            </a:xfrm>
            <a:prstGeom prst="rect">
              <a:avLst/>
            </a:prstGeom>
            <a:noFill/>
          </p:spPr>
          <p:txBody>
            <a:bodyPr wrap="square" rtlCol="0">
              <a:spAutoFit/>
            </a:bodyPr>
            <a:lstStyle/>
            <a:p>
              <a:r>
                <a:rPr lang="en-US" sz="1600" dirty="0"/>
                <a:t>ask</a:t>
              </a:r>
            </a:p>
          </p:txBody>
        </p:sp>
      </p:grpSp>
    </p:spTree>
    <p:extLst>
      <p:ext uri="{BB962C8B-B14F-4D97-AF65-F5344CB8AC3E}">
        <p14:creationId xmlns:p14="http://schemas.microsoft.com/office/powerpoint/2010/main" val="3391906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0348F-B890-E0A9-C510-2A410FB22347}"/>
              </a:ext>
            </a:extLst>
          </p:cNvPr>
          <p:cNvSpPr>
            <a:spLocks noGrp="1"/>
          </p:cNvSpPr>
          <p:nvPr>
            <p:ph type="title"/>
          </p:nvPr>
        </p:nvSpPr>
        <p:spPr/>
        <p:txBody>
          <a:bodyPr/>
          <a:lstStyle/>
          <a:p>
            <a:r>
              <a:rPr lang="en-US" dirty="0"/>
              <a:t>Example</a:t>
            </a:r>
          </a:p>
        </p:txBody>
      </p:sp>
      <p:sp>
        <p:nvSpPr>
          <p:cNvPr id="3" name="Segnaposto contenuto 2">
            <a:extLst>
              <a:ext uri="{FF2B5EF4-FFF2-40B4-BE49-F238E27FC236}">
                <a16:creationId xmlns:a16="http://schemas.microsoft.com/office/drawing/2014/main" id="{E45E1859-448E-3E7C-3957-973982017611}"/>
              </a:ext>
            </a:extLst>
          </p:cNvPr>
          <p:cNvSpPr>
            <a:spLocks noGrp="1"/>
          </p:cNvSpPr>
          <p:nvPr>
            <p:ph idx="1"/>
          </p:nvPr>
        </p:nvSpPr>
        <p:spPr>
          <a:xfrm>
            <a:off x="609600" y="1600201"/>
            <a:ext cx="7167824" cy="4525963"/>
          </a:xfrm>
        </p:spPr>
        <p:txBody>
          <a:bodyPr/>
          <a:lstStyle/>
          <a:p>
            <a:pPr marL="0" indent="0">
              <a:buNone/>
            </a:pPr>
            <a:r>
              <a:rPr lang="en-US" dirty="0"/>
              <a:t>Let’s try to explain the various operations of a Database with a simple application.</a:t>
            </a:r>
          </a:p>
          <a:p>
            <a:pPr marL="0" indent="0">
              <a:buNone/>
            </a:pPr>
            <a:r>
              <a:rPr lang="en-US" dirty="0"/>
              <a:t>In particular one that allows us to:</a:t>
            </a:r>
          </a:p>
          <a:p>
            <a:r>
              <a:rPr lang="en-US" dirty="0"/>
              <a:t>Add Record</a:t>
            </a:r>
          </a:p>
          <a:p>
            <a:r>
              <a:rPr lang="en-US" dirty="0"/>
              <a:t>Get Data</a:t>
            </a:r>
          </a:p>
          <a:p>
            <a:r>
              <a:rPr lang="en-US" dirty="0"/>
              <a:t>Delete Record</a:t>
            </a:r>
          </a:p>
          <a:p>
            <a:r>
              <a:rPr lang="en-US" dirty="0"/>
              <a:t>Update Record</a:t>
            </a:r>
          </a:p>
          <a:p>
            <a:pPr marL="0" indent="0">
              <a:buNone/>
            </a:pPr>
            <a:endParaRPr lang="en-US" dirty="0"/>
          </a:p>
        </p:txBody>
      </p:sp>
      <p:pic>
        <p:nvPicPr>
          <p:cNvPr id="7" name="Immagine 6">
            <a:extLst>
              <a:ext uri="{FF2B5EF4-FFF2-40B4-BE49-F238E27FC236}">
                <a16:creationId xmlns:a16="http://schemas.microsoft.com/office/drawing/2014/main" id="{75B107DC-CDBC-C1EA-951E-3F70AA0A649D}"/>
              </a:ext>
            </a:extLst>
          </p:cNvPr>
          <p:cNvPicPr>
            <a:picLocks noChangeAspect="1"/>
          </p:cNvPicPr>
          <p:nvPr/>
        </p:nvPicPr>
        <p:blipFill rotWithShape="1">
          <a:blip r:embed="rId2"/>
          <a:srcRect l="1595" r="2007" b="1099"/>
          <a:stretch/>
        </p:blipFill>
        <p:spPr>
          <a:xfrm>
            <a:off x="8340131" y="1487977"/>
            <a:ext cx="2439183" cy="5277076"/>
          </a:xfrm>
          <a:prstGeom prst="roundRect">
            <a:avLst/>
          </a:prstGeom>
        </p:spPr>
      </p:pic>
    </p:spTree>
    <p:extLst>
      <p:ext uri="{BB962C8B-B14F-4D97-AF65-F5344CB8AC3E}">
        <p14:creationId xmlns:p14="http://schemas.microsoft.com/office/powerpoint/2010/main" val="2203016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3650DB-2625-E966-080E-045632D1E732}"/>
              </a:ext>
            </a:extLst>
          </p:cNvPr>
          <p:cNvSpPr>
            <a:spLocks noGrp="1"/>
          </p:cNvSpPr>
          <p:nvPr>
            <p:ph type="title"/>
          </p:nvPr>
        </p:nvSpPr>
        <p:spPr/>
        <p:txBody>
          <a:bodyPr/>
          <a:lstStyle/>
          <a:p>
            <a:r>
              <a:rPr lang="en-US" dirty="0"/>
              <a:t>Create Database</a:t>
            </a:r>
          </a:p>
        </p:txBody>
      </p:sp>
      <p:sp>
        <p:nvSpPr>
          <p:cNvPr id="3" name="Segnaposto contenuto 2">
            <a:extLst>
              <a:ext uri="{FF2B5EF4-FFF2-40B4-BE49-F238E27FC236}">
                <a16:creationId xmlns:a16="http://schemas.microsoft.com/office/drawing/2014/main" id="{4A98B081-5BEE-FE0C-6345-9E3CDAECFA43}"/>
              </a:ext>
            </a:extLst>
          </p:cNvPr>
          <p:cNvSpPr>
            <a:spLocks noGrp="1"/>
          </p:cNvSpPr>
          <p:nvPr>
            <p:ph idx="1"/>
          </p:nvPr>
        </p:nvSpPr>
        <p:spPr>
          <a:xfrm>
            <a:off x="609600" y="1600202"/>
            <a:ext cx="10972800" cy="2506578"/>
          </a:xfrm>
        </p:spPr>
        <p:txBody>
          <a:bodyPr>
            <a:normAutofit fontScale="70000" lnSpcReduction="20000"/>
          </a:bodyPr>
          <a:lstStyle/>
          <a:p>
            <a:pPr marL="514350" indent="-514350">
              <a:buFont typeface="+mj-lt"/>
              <a:buAutoNum type="arabicPeriod"/>
            </a:pPr>
            <a:r>
              <a:rPr lang="en-US" sz="2400" dirty="0"/>
              <a:t>Create a SQLiteOpenHelper implementation</a:t>
            </a:r>
          </a:p>
          <a:p>
            <a:pPr marL="514350" indent="-514350">
              <a:buFont typeface="+mj-lt"/>
              <a:buAutoNum type="arabicPeriod"/>
            </a:pPr>
            <a:r>
              <a:rPr lang="en-US" sz="2400" dirty="0"/>
              <a:t>Define inside static values, which represent Database name, Table, column name.</a:t>
            </a:r>
          </a:p>
          <a:p>
            <a:pPr marL="514350" indent="-514350">
              <a:buFont typeface="+mj-lt"/>
              <a:buAutoNum type="arabicPeriod"/>
            </a:pPr>
            <a:r>
              <a:rPr kumimoji="0" lang="en-US" altLang="en-US" sz="2400" b="1" i="0" u="none" strike="noStrike" cap="none" normalizeH="0" baseline="0" dirty="0">
                <a:ln>
                  <a:noFill/>
                </a:ln>
                <a:effectLst/>
                <a:latin typeface="JetBrains Mono"/>
              </a:rPr>
              <a:t>private static final String </a:t>
            </a:r>
            <a:r>
              <a:rPr kumimoji="0" lang="en-US" altLang="en-US" sz="2400" b="1" i="1" u="none" strike="noStrike" cap="none" normalizeH="0" baseline="0" dirty="0">
                <a:ln>
                  <a:noFill/>
                </a:ln>
                <a:effectLst/>
                <a:latin typeface="JetBrains Mono"/>
              </a:rPr>
              <a:t>DATABASE_NAME </a:t>
            </a:r>
            <a:r>
              <a:rPr kumimoji="0" lang="en-US" altLang="en-US" sz="2400" b="1" i="0" u="none" strike="noStrike" cap="none" normalizeH="0" baseline="0" dirty="0">
                <a:ln>
                  <a:noFill/>
                </a:ln>
                <a:effectLst/>
                <a:latin typeface="JetBrains Mono"/>
              </a:rPr>
              <a:t>="</a:t>
            </a:r>
            <a:r>
              <a:rPr kumimoji="0" lang="en-US" altLang="en-US" sz="2400" b="1" i="0" u="none" strike="noStrike" cap="none" normalizeH="0" baseline="0" dirty="0" err="1">
                <a:ln>
                  <a:noFill/>
                </a:ln>
                <a:effectLst/>
                <a:latin typeface="JetBrains Mono"/>
              </a:rPr>
              <a:t>MyDataBase.db</a:t>
            </a:r>
            <a:r>
              <a:rPr kumimoji="0" lang="en-US" altLang="en-US" sz="2400" b="1" i="0" u="none" strike="noStrike" cap="none" normalizeH="0" baseline="0" dirty="0">
                <a:ln>
                  <a:noFill/>
                </a:ln>
                <a:effectLst/>
                <a:latin typeface="JetBrains Mono"/>
              </a:rPr>
              <a:t>";</a:t>
            </a:r>
            <a:br>
              <a:rPr kumimoji="0" lang="en-US" altLang="en-US" sz="2400" b="1" i="0" u="none" strike="noStrike" cap="none" normalizeH="0" baseline="0" dirty="0">
                <a:ln>
                  <a:noFill/>
                </a:ln>
                <a:effectLst/>
                <a:latin typeface="JetBrains Mono"/>
              </a:rPr>
            </a:br>
            <a:r>
              <a:rPr kumimoji="0" lang="en-US" altLang="en-US" sz="2400" b="1" i="0" u="none" strike="noStrike" cap="none" normalizeH="0" baseline="0" dirty="0">
                <a:ln>
                  <a:noFill/>
                </a:ln>
                <a:effectLst/>
                <a:latin typeface="JetBrains Mono"/>
              </a:rPr>
              <a:t>private static final int </a:t>
            </a:r>
            <a:r>
              <a:rPr kumimoji="0" lang="en-US" altLang="en-US" sz="2400" b="1" i="1" u="none" strike="noStrike" cap="none" normalizeH="0" baseline="0" dirty="0">
                <a:ln>
                  <a:noFill/>
                </a:ln>
                <a:effectLst/>
                <a:latin typeface="JetBrains Mono"/>
              </a:rPr>
              <a:t>DATABASE_VERSION </a:t>
            </a:r>
            <a:r>
              <a:rPr kumimoji="0" lang="en-US" altLang="en-US" sz="2400" b="1" i="0" u="none" strike="noStrike" cap="none" normalizeH="0" baseline="0" dirty="0">
                <a:ln>
                  <a:noFill/>
                </a:ln>
                <a:effectLst/>
                <a:latin typeface="JetBrains Mono"/>
              </a:rPr>
              <a:t>= 1;</a:t>
            </a:r>
            <a:br>
              <a:rPr kumimoji="0" lang="en-US" altLang="en-US" sz="2400" b="1" i="0" u="none" strike="noStrike" cap="none" normalizeH="0" baseline="0" dirty="0">
                <a:ln>
                  <a:noFill/>
                </a:ln>
                <a:effectLst/>
                <a:latin typeface="JetBrains Mono"/>
              </a:rPr>
            </a:br>
            <a:r>
              <a:rPr kumimoji="0" lang="en-US" altLang="en-US" sz="2400" b="1" i="0" u="none" strike="noStrike" cap="none" normalizeH="0" baseline="0" dirty="0">
                <a:ln>
                  <a:noFill/>
                </a:ln>
                <a:effectLst/>
                <a:latin typeface="JetBrains Mono"/>
              </a:rPr>
              <a:t>public static final String </a:t>
            </a:r>
            <a:r>
              <a:rPr kumimoji="0" lang="en-US" altLang="en-US" sz="2400" b="1" i="1" u="none" strike="noStrike" cap="none" normalizeH="0" baseline="0" dirty="0">
                <a:ln>
                  <a:noFill/>
                </a:ln>
                <a:effectLst/>
                <a:latin typeface="JetBrains Mono"/>
              </a:rPr>
              <a:t>NAME </a:t>
            </a:r>
            <a:r>
              <a:rPr kumimoji="0" lang="en-US" altLang="en-US" sz="2400" b="1" i="0" u="none" strike="noStrike" cap="none" normalizeH="0" baseline="0" dirty="0">
                <a:ln>
                  <a:noFill/>
                </a:ln>
                <a:effectLst/>
                <a:latin typeface="JetBrains Mono"/>
              </a:rPr>
              <a:t>="Name";</a:t>
            </a:r>
            <a:br>
              <a:rPr kumimoji="0" lang="en-US" altLang="en-US" sz="2400" b="1" i="0" u="none" strike="noStrike" cap="none" normalizeH="0" baseline="0" dirty="0">
                <a:ln>
                  <a:noFill/>
                </a:ln>
                <a:effectLst/>
                <a:latin typeface="JetBrains Mono"/>
              </a:rPr>
            </a:br>
            <a:r>
              <a:rPr kumimoji="0" lang="en-US" altLang="en-US" sz="2400" b="1" i="0" u="none" strike="noStrike" cap="none" normalizeH="0" baseline="0" dirty="0">
                <a:ln>
                  <a:noFill/>
                </a:ln>
                <a:effectLst/>
                <a:latin typeface="JetBrains Mono"/>
              </a:rPr>
              <a:t>public static final String </a:t>
            </a:r>
            <a:r>
              <a:rPr kumimoji="0" lang="en-US" altLang="en-US" sz="2400" b="1" i="1" u="none" strike="noStrike" cap="none" normalizeH="0" baseline="0" dirty="0">
                <a:ln>
                  <a:noFill/>
                </a:ln>
                <a:effectLst/>
                <a:latin typeface="JetBrains Mono"/>
              </a:rPr>
              <a:t>POSITION </a:t>
            </a:r>
            <a:r>
              <a:rPr kumimoji="0" lang="en-US" altLang="en-US" sz="2400" b="1" i="0" u="none" strike="noStrike" cap="none" normalizeH="0" baseline="0" dirty="0">
                <a:ln>
                  <a:noFill/>
                </a:ln>
                <a:effectLst/>
                <a:latin typeface="JetBrains Mono"/>
              </a:rPr>
              <a:t>= "Position";</a:t>
            </a:r>
            <a:br>
              <a:rPr kumimoji="0" lang="en-US" altLang="en-US" sz="2400" b="1" i="0" u="none" strike="noStrike" cap="none" normalizeH="0" baseline="0" dirty="0">
                <a:ln>
                  <a:noFill/>
                </a:ln>
                <a:effectLst/>
                <a:latin typeface="JetBrains Mono"/>
              </a:rPr>
            </a:br>
            <a:r>
              <a:rPr kumimoji="0" lang="en-US" altLang="en-US" sz="2400" b="1" i="0" u="none" strike="noStrike" cap="none" normalizeH="0" baseline="0" dirty="0">
                <a:ln>
                  <a:noFill/>
                </a:ln>
                <a:effectLst/>
                <a:latin typeface="JetBrains Mono"/>
              </a:rPr>
              <a:t>public static final String </a:t>
            </a:r>
            <a:r>
              <a:rPr kumimoji="0" lang="en-US" altLang="en-US" sz="2400" b="1" i="1" u="none" strike="noStrike" cap="none" normalizeH="0" baseline="0" dirty="0">
                <a:ln>
                  <a:noFill/>
                </a:ln>
                <a:effectLst/>
                <a:latin typeface="JetBrains Mono"/>
              </a:rPr>
              <a:t>UID</a:t>
            </a:r>
            <a:r>
              <a:rPr kumimoji="0" lang="en-US" altLang="en-US" sz="2400" b="1" i="0" u="none" strike="noStrike" cap="none" normalizeH="0" baseline="0" dirty="0">
                <a:ln>
                  <a:noFill/>
                </a:ln>
                <a:effectLst/>
                <a:latin typeface="JetBrains Mono"/>
              </a:rPr>
              <a:t>="_id";</a:t>
            </a:r>
            <a:br>
              <a:rPr kumimoji="0" lang="en-US" altLang="en-US" sz="2400" b="1" i="0" u="none" strike="noStrike" cap="none" normalizeH="0" baseline="0" dirty="0">
                <a:ln>
                  <a:noFill/>
                </a:ln>
                <a:effectLst/>
                <a:latin typeface="JetBrains Mono"/>
              </a:rPr>
            </a:br>
            <a:r>
              <a:rPr kumimoji="0" lang="en-US" altLang="en-US" sz="2400" b="1" i="0" u="none" strike="noStrike" cap="none" normalizeH="0" baseline="0" dirty="0">
                <a:ln>
                  <a:noFill/>
                </a:ln>
                <a:effectLst/>
                <a:latin typeface="JetBrains Mono"/>
              </a:rPr>
              <a:t>public static final String </a:t>
            </a:r>
            <a:r>
              <a:rPr kumimoji="0" lang="en-US" altLang="en-US" sz="2400" b="1" i="1" u="none" strike="noStrike" cap="none" normalizeH="0" baseline="0" dirty="0">
                <a:ln>
                  <a:noFill/>
                </a:ln>
                <a:effectLst/>
                <a:latin typeface="JetBrains Mono"/>
              </a:rPr>
              <a:t>TABLE_NAME </a:t>
            </a:r>
            <a:r>
              <a:rPr kumimoji="0" lang="en-US" altLang="en-US" sz="2400" b="1" i="0" u="none" strike="noStrike" cap="none" normalizeH="0" baseline="0" dirty="0">
                <a:ln>
                  <a:noFill/>
                </a:ln>
                <a:effectLst/>
                <a:latin typeface="JetBrains Mono"/>
              </a:rPr>
              <a:t>="Employees";</a:t>
            </a:r>
            <a:br>
              <a:rPr kumimoji="0" lang="en-US" altLang="en-US" sz="2400" b="0" i="0" u="none" strike="noStrike" cap="none" normalizeH="0" baseline="0" dirty="0">
                <a:ln>
                  <a:noFill/>
                </a:ln>
                <a:solidFill>
                  <a:srgbClr val="CC7832"/>
                </a:solidFill>
                <a:effectLst/>
                <a:latin typeface="JetBrains Mono"/>
              </a:rPr>
            </a:br>
            <a:endParaRPr lang="en-US" sz="2400" dirty="0"/>
          </a:p>
          <a:p>
            <a:pPr marL="514350" indent="-514350">
              <a:buFont typeface="+mj-lt"/>
              <a:buAutoNum type="arabicPeriod"/>
            </a:pPr>
            <a:r>
              <a:rPr lang="en-US" sz="2400" dirty="0"/>
              <a:t>Implement onCreate() ,onUpgrade() methods</a:t>
            </a:r>
          </a:p>
          <a:p>
            <a:pPr marL="514350" indent="-514350">
              <a:buFont typeface="+mj-lt"/>
              <a:buAutoNum type="arabicPeriod"/>
            </a:pPr>
            <a:endParaRPr lang="en-US" sz="2400" dirty="0"/>
          </a:p>
          <a:p>
            <a:pPr marL="514350" indent="-514350">
              <a:buFont typeface="+mj-lt"/>
              <a:buAutoNum type="arabicPeriod"/>
            </a:pPr>
            <a:endParaRPr lang="en-US" sz="2400" dirty="0"/>
          </a:p>
        </p:txBody>
      </p:sp>
      <p:sp>
        <p:nvSpPr>
          <p:cNvPr id="5" name="CasellaDiTesto 4">
            <a:extLst>
              <a:ext uri="{FF2B5EF4-FFF2-40B4-BE49-F238E27FC236}">
                <a16:creationId xmlns:a16="http://schemas.microsoft.com/office/drawing/2014/main" id="{F9BCD7BE-DFC2-8412-82EB-BB7544332797}"/>
              </a:ext>
            </a:extLst>
          </p:cNvPr>
          <p:cNvSpPr txBox="1"/>
          <p:nvPr/>
        </p:nvSpPr>
        <p:spPr>
          <a:xfrm>
            <a:off x="609600" y="4675843"/>
            <a:ext cx="10768262" cy="923330"/>
          </a:xfrm>
          <a:prstGeom prst="rect">
            <a:avLst/>
          </a:prstGeom>
          <a:noFill/>
        </p:spPr>
        <p:txBody>
          <a:bodyPr wrap="square">
            <a:spAutoFit/>
          </a:bodyPr>
          <a:lstStyle/>
          <a:p>
            <a:r>
              <a:rPr lang="en-US" b="1" dirty="0"/>
              <a:t>Note</a:t>
            </a:r>
          </a:p>
          <a:p>
            <a:pPr marL="285750" indent="-285750">
              <a:buFont typeface="Arial" panose="020B0604020202020204" pitchFamily="34" charset="0"/>
              <a:buChar char="•"/>
            </a:pPr>
            <a:r>
              <a:rPr lang="en-US" dirty="0"/>
              <a:t>Use ALTER_TABLE To transfer data inside the onUpgrade method from old to new one and add existing null values or something for newly created columns that we have provided they support nullable value.</a:t>
            </a:r>
          </a:p>
        </p:txBody>
      </p:sp>
    </p:spTree>
    <p:extLst>
      <p:ext uri="{BB962C8B-B14F-4D97-AF65-F5344CB8AC3E}">
        <p14:creationId xmlns:p14="http://schemas.microsoft.com/office/powerpoint/2010/main" val="3612236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A50D8C-06B5-6C71-581B-DA0486F6D983}"/>
              </a:ext>
            </a:extLst>
          </p:cNvPr>
          <p:cNvSpPr>
            <a:spLocks noGrp="1"/>
          </p:cNvSpPr>
          <p:nvPr>
            <p:ph type="title"/>
          </p:nvPr>
        </p:nvSpPr>
        <p:spPr/>
        <p:txBody>
          <a:bodyPr/>
          <a:lstStyle/>
          <a:p>
            <a:r>
              <a:rPr lang="en-US" dirty="0"/>
              <a:t>Implementation</a:t>
            </a:r>
          </a:p>
        </p:txBody>
      </p:sp>
      <p:sp>
        <p:nvSpPr>
          <p:cNvPr id="5" name="Rectangle 2">
            <a:extLst>
              <a:ext uri="{FF2B5EF4-FFF2-40B4-BE49-F238E27FC236}">
                <a16:creationId xmlns:a16="http://schemas.microsoft.com/office/drawing/2014/main" id="{6EF6D490-65EF-4CD7-CD61-C5DDAC90FF8F}"/>
              </a:ext>
            </a:extLst>
          </p:cNvPr>
          <p:cNvSpPr>
            <a:spLocks noGrp="1" noChangeArrowheads="1"/>
          </p:cNvSpPr>
          <p:nvPr>
            <p:ph idx="1"/>
          </p:nvPr>
        </p:nvSpPr>
        <p:spPr bwMode="auto">
          <a:xfrm>
            <a:off x="526461" y="1504918"/>
            <a:ext cx="5359399" cy="424731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C7832"/>
                </a:solidFill>
                <a:effectLst/>
                <a:latin typeface="JetBrains Mono"/>
              </a:rPr>
              <a:t>class </a:t>
            </a:r>
            <a:r>
              <a:rPr kumimoji="0" lang="en-US" altLang="en-US" sz="1200" b="1" i="0" u="none" strike="noStrike" cap="none" normalizeH="0" baseline="0" dirty="0">
                <a:ln>
                  <a:noFill/>
                </a:ln>
                <a:solidFill>
                  <a:srgbClr val="A9B7C6"/>
                </a:solidFill>
                <a:effectLst/>
                <a:latin typeface="JetBrains Mono"/>
              </a:rPr>
              <a:t>SQLiteHelper </a:t>
            </a:r>
            <a:r>
              <a:rPr kumimoji="0" lang="en-US" altLang="en-US" sz="1200" b="1" i="0" u="none" strike="noStrike" cap="none" normalizeH="0" baseline="0" dirty="0">
                <a:ln>
                  <a:noFill/>
                </a:ln>
                <a:solidFill>
                  <a:srgbClr val="CC7832"/>
                </a:solidFill>
                <a:effectLst/>
                <a:latin typeface="JetBrains Mono"/>
              </a:rPr>
              <a:t>extends </a:t>
            </a:r>
            <a:r>
              <a:rPr kumimoji="0" lang="en-US" altLang="en-US" sz="1200" b="1" i="0" u="none" strike="noStrike" cap="none" normalizeH="0" baseline="0" dirty="0">
                <a:ln>
                  <a:noFill/>
                </a:ln>
                <a:solidFill>
                  <a:srgbClr val="A9B7C6"/>
                </a:solidFill>
                <a:effectLst/>
                <a:latin typeface="JetBrains Mono"/>
              </a:rPr>
              <a:t>SQLiteOpenHelper {</a:t>
            </a:r>
            <a:br>
              <a:rPr kumimoji="0" lang="en-US" altLang="en-US" sz="1200" b="1" i="0" u="none" strike="noStrike" cap="none" normalizeH="0" baseline="0" dirty="0">
                <a:ln>
                  <a:noFill/>
                </a:ln>
                <a:solidFill>
                  <a:srgbClr val="A9B7C6"/>
                </a:solidFill>
                <a:effectLst/>
                <a:latin typeface="JetBrains Mono"/>
              </a:rPr>
            </a:b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a:ln>
                  <a:noFill/>
                </a:ln>
                <a:solidFill>
                  <a:srgbClr val="CC7832"/>
                </a:solidFill>
                <a:effectLst/>
                <a:latin typeface="JetBrains Mono"/>
              </a:rPr>
              <a:t>private static final </a:t>
            </a:r>
            <a:r>
              <a:rPr kumimoji="0" lang="en-US" altLang="en-US" sz="1200" b="1" i="0" u="none" strike="noStrike" cap="none" normalizeH="0" baseline="0" dirty="0">
                <a:ln>
                  <a:noFill/>
                </a:ln>
                <a:solidFill>
                  <a:srgbClr val="A9B7C6"/>
                </a:solidFill>
                <a:effectLst/>
                <a:latin typeface="JetBrains Mono"/>
              </a:rPr>
              <a:t>String </a:t>
            </a:r>
            <a:r>
              <a:rPr kumimoji="0" lang="en-US" altLang="en-US" sz="1200" b="1" i="1" u="none" strike="noStrike" cap="none" normalizeH="0" baseline="0" dirty="0">
                <a:ln>
                  <a:noFill/>
                </a:ln>
                <a:solidFill>
                  <a:srgbClr val="9876AA"/>
                </a:solidFill>
                <a:effectLst/>
                <a:latin typeface="JetBrains Mono"/>
              </a:rPr>
              <a:t>DATABASE_NAME </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a:t>
            </a:r>
            <a:r>
              <a:rPr kumimoji="0" lang="en-US" altLang="en-US" sz="1200" b="1" i="0" u="none" strike="noStrike" cap="none" normalizeH="0" baseline="0" dirty="0" err="1">
                <a:ln>
                  <a:noFill/>
                </a:ln>
                <a:solidFill>
                  <a:srgbClr val="6A8759"/>
                </a:solidFill>
                <a:effectLst/>
                <a:latin typeface="JetBrains Mono"/>
              </a:rPr>
              <a:t>MyDataBase.db</a:t>
            </a:r>
            <a:r>
              <a:rPr kumimoji="0" lang="en-US" altLang="en-US" sz="1200" b="1" i="0" u="none" strike="noStrike" cap="none" normalizeH="0" baseline="0" dirty="0">
                <a:ln>
                  <a:noFill/>
                </a:ln>
                <a:solidFill>
                  <a:srgbClr val="6A8759"/>
                </a:solidFill>
                <a:effectLst/>
                <a:latin typeface="JetBrains Mono"/>
              </a:rPr>
              <a:t>"</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private static final int </a:t>
            </a:r>
            <a:r>
              <a:rPr kumimoji="0" lang="en-US" altLang="en-US" sz="1200" b="1" i="1" u="none" strike="noStrike" cap="none" normalizeH="0" baseline="0" dirty="0">
                <a:ln>
                  <a:noFill/>
                </a:ln>
                <a:solidFill>
                  <a:srgbClr val="9876AA"/>
                </a:solidFill>
                <a:effectLst/>
                <a:latin typeface="JetBrains Mono"/>
              </a:rPr>
              <a:t>DATABASE_VERSION </a:t>
            </a:r>
            <a:r>
              <a:rPr kumimoji="0" lang="en-US" altLang="en-US" sz="1200" b="1" i="0" u="none" strike="noStrike" cap="none" normalizeH="0" baseline="0" dirty="0">
                <a:ln>
                  <a:noFill/>
                </a:ln>
                <a:solidFill>
                  <a:srgbClr val="A9B7C6"/>
                </a:solidFill>
                <a:effectLst/>
                <a:latin typeface="JetBrains Mono"/>
              </a:rPr>
              <a:t>= </a:t>
            </a:r>
            <a:r>
              <a:rPr lang="en-US" altLang="en-US" sz="1200" b="1" dirty="0">
                <a:solidFill>
                  <a:srgbClr val="6897BB"/>
                </a:solidFill>
                <a:latin typeface="JetBrains Mono"/>
              </a:rPr>
              <a:t>1</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public static final </a:t>
            </a:r>
            <a:r>
              <a:rPr kumimoji="0" lang="en-US" altLang="en-US" sz="1200" b="1" i="0" u="none" strike="noStrike" cap="none" normalizeH="0" baseline="0" dirty="0">
                <a:ln>
                  <a:noFill/>
                </a:ln>
                <a:solidFill>
                  <a:srgbClr val="A9B7C6"/>
                </a:solidFill>
                <a:effectLst/>
                <a:latin typeface="JetBrains Mono"/>
              </a:rPr>
              <a:t>String </a:t>
            </a:r>
            <a:r>
              <a:rPr kumimoji="0" lang="en-US" altLang="en-US" sz="1200" b="1" i="1" u="none" strike="noStrike" cap="none" normalizeH="0" baseline="0" dirty="0">
                <a:ln>
                  <a:noFill/>
                </a:ln>
                <a:solidFill>
                  <a:srgbClr val="9876AA"/>
                </a:solidFill>
                <a:effectLst/>
                <a:latin typeface="JetBrains Mono"/>
              </a:rPr>
              <a:t>PASSWORD </a:t>
            </a:r>
            <a:r>
              <a:rPr kumimoji="0" lang="en-US" altLang="en-US" sz="1200" b="1"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a:ln>
                  <a:noFill/>
                </a:ln>
                <a:solidFill>
                  <a:srgbClr val="6A8759"/>
                </a:solidFill>
                <a:effectLst/>
                <a:latin typeface="JetBrains Mono"/>
              </a:rPr>
              <a:t>"Password"</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public static final </a:t>
            </a:r>
            <a:r>
              <a:rPr kumimoji="0" lang="en-US" altLang="en-US" sz="1200" b="1" i="0" u="none" strike="noStrike" cap="none" normalizeH="0" baseline="0" dirty="0">
                <a:ln>
                  <a:noFill/>
                </a:ln>
                <a:solidFill>
                  <a:srgbClr val="A9B7C6"/>
                </a:solidFill>
                <a:effectLst/>
                <a:latin typeface="JetBrains Mono"/>
              </a:rPr>
              <a:t>String </a:t>
            </a:r>
            <a:r>
              <a:rPr kumimoji="0" lang="en-US" altLang="en-US" sz="1200" b="1" i="1" u="none" strike="noStrike" cap="none" normalizeH="0" baseline="0" dirty="0">
                <a:ln>
                  <a:noFill/>
                </a:ln>
                <a:solidFill>
                  <a:srgbClr val="9876AA"/>
                </a:solidFill>
                <a:effectLst/>
                <a:latin typeface="JetBrains Mono"/>
              </a:rPr>
              <a:t>NAME </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"Name"</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public static final </a:t>
            </a:r>
            <a:r>
              <a:rPr kumimoji="0" lang="en-US" altLang="en-US" sz="1200" b="1" i="0" u="none" strike="noStrike" cap="none" normalizeH="0" baseline="0" dirty="0">
                <a:ln>
                  <a:noFill/>
                </a:ln>
                <a:solidFill>
                  <a:srgbClr val="A9B7C6"/>
                </a:solidFill>
                <a:effectLst/>
                <a:latin typeface="JetBrains Mono"/>
              </a:rPr>
              <a:t>String </a:t>
            </a:r>
            <a:r>
              <a:rPr kumimoji="0" lang="en-US" altLang="en-US" sz="1200" b="1" i="1" u="none" strike="noStrike" cap="none" normalizeH="0" baseline="0" dirty="0">
                <a:ln>
                  <a:noFill/>
                </a:ln>
                <a:solidFill>
                  <a:srgbClr val="9876AA"/>
                </a:solidFill>
                <a:effectLst/>
                <a:latin typeface="JetBrains Mono"/>
              </a:rPr>
              <a:t>UID</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"_id"</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public static final </a:t>
            </a:r>
            <a:r>
              <a:rPr kumimoji="0" lang="en-US" altLang="en-US" sz="1200" b="1" i="0" u="none" strike="noStrike" cap="none" normalizeH="0" baseline="0" dirty="0">
                <a:ln>
                  <a:noFill/>
                </a:ln>
                <a:solidFill>
                  <a:srgbClr val="A9B7C6"/>
                </a:solidFill>
                <a:effectLst/>
                <a:latin typeface="JetBrains Mono"/>
              </a:rPr>
              <a:t>String </a:t>
            </a:r>
            <a:r>
              <a:rPr kumimoji="0" lang="en-US" altLang="en-US" sz="1200" b="1" i="1" u="none" strike="noStrike" cap="none" normalizeH="0" baseline="0" dirty="0">
                <a:ln>
                  <a:noFill/>
                </a:ln>
                <a:solidFill>
                  <a:srgbClr val="9876AA"/>
                </a:solidFill>
                <a:effectLst/>
                <a:latin typeface="JetBrains Mono"/>
              </a:rPr>
              <a:t>TABLE_NAME </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"USERS"</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private static final </a:t>
            </a:r>
            <a:r>
              <a:rPr kumimoji="0" lang="en-US" altLang="en-US" sz="1200" b="1" i="0" u="none" strike="noStrike" cap="none" normalizeH="0" baseline="0" dirty="0">
                <a:ln>
                  <a:noFill/>
                </a:ln>
                <a:solidFill>
                  <a:srgbClr val="A9B7C6"/>
                </a:solidFill>
                <a:effectLst/>
                <a:latin typeface="JetBrains Mono"/>
              </a:rPr>
              <a:t>String </a:t>
            </a:r>
            <a:r>
              <a:rPr kumimoji="0" lang="en-US" altLang="en-US" sz="1200" b="1" i="1" u="none" strike="noStrike" cap="none" normalizeH="0" baseline="0" dirty="0">
                <a:ln>
                  <a:noFill/>
                </a:ln>
                <a:solidFill>
                  <a:srgbClr val="9876AA"/>
                </a:solidFill>
                <a:effectLst/>
                <a:latin typeface="JetBrains Mono"/>
              </a:rPr>
              <a:t>createTable</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"CREATE TABLE "</a:t>
            </a:r>
            <a:r>
              <a:rPr kumimoji="0" lang="en-US" altLang="en-US" sz="1200" b="1" i="0" u="none" strike="noStrike" cap="none" normalizeH="0" baseline="0" dirty="0">
                <a:ln>
                  <a:noFill/>
                </a:ln>
                <a:solidFill>
                  <a:srgbClr val="A9B7C6"/>
                </a:solidFill>
                <a:effectLst/>
                <a:latin typeface="JetBrains Mono"/>
              </a:rPr>
              <a:t>+</a:t>
            </a:r>
            <a:r>
              <a:rPr kumimoji="0" lang="en-US" altLang="en-US" sz="1200" b="1" i="1" u="none" strike="noStrike" cap="none" normalizeH="0" baseline="0" dirty="0">
                <a:ln>
                  <a:noFill/>
                </a:ln>
                <a:solidFill>
                  <a:srgbClr val="9876AA"/>
                </a:solidFill>
                <a:effectLst/>
                <a:latin typeface="JetBrains Mono"/>
              </a:rPr>
              <a:t>TABLE_NAME</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a:t>
            </a:r>
            <a:r>
              <a:rPr kumimoji="0" lang="en-US" altLang="en-US" sz="1200" b="1" i="0" u="none" strike="noStrike" cap="none" normalizeH="0" baseline="0" dirty="0">
                <a:ln>
                  <a:noFill/>
                </a:ln>
                <a:solidFill>
                  <a:srgbClr val="A9B7C6"/>
                </a:solidFill>
                <a:effectLst/>
                <a:latin typeface="JetBrains Mono"/>
              </a:rPr>
              <a:t>+</a:t>
            </a:r>
            <a:r>
              <a:rPr kumimoji="0" lang="en-US" altLang="en-US" sz="1200" b="1" i="1" u="none" strike="noStrike" cap="none" normalizeH="0" baseline="0" dirty="0">
                <a:ln>
                  <a:noFill/>
                </a:ln>
                <a:solidFill>
                  <a:srgbClr val="9876AA"/>
                </a:solidFill>
                <a:effectLst/>
                <a:latin typeface="JetBrains Mono"/>
              </a:rPr>
              <a:t>UID</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 INTEGER PRIMARY KEY AUTOINCREMENT,"</a:t>
            </a:r>
            <a:r>
              <a:rPr kumimoji="0" lang="en-US" altLang="en-US" sz="1200" b="1" i="0" u="none" strike="noStrike" cap="none" normalizeH="0" baseline="0" dirty="0">
                <a:ln>
                  <a:noFill/>
                </a:ln>
                <a:solidFill>
                  <a:srgbClr val="A9B7C6"/>
                </a:solidFill>
                <a:effectLst/>
                <a:latin typeface="JetBrains Mono"/>
              </a:rPr>
              <a:t>+</a:t>
            </a:r>
            <a:r>
              <a:rPr kumimoji="0" lang="en-US" altLang="en-US" sz="1200" b="1" i="1" u="none" strike="noStrike" cap="none" normalizeH="0" baseline="0" dirty="0">
                <a:ln>
                  <a:noFill/>
                </a:ln>
                <a:solidFill>
                  <a:srgbClr val="9876AA"/>
                </a:solidFill>
                <a:effectLst/>
                <a:latin typeface="JetBrains Mono"/>
              </a:rPr>
              <a:t>NAME</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 VARCHAR(255), "</a:t>
            </a:r>
            <a:r>
              <a:rPr kumimoji="0" lang="en-US" altLang="en-US" sz="1200" b="1" i="0" u="none" strike="noStrike" cap="none" normalizeH="0" baseline="0" dirty="0">
                <a:ln>
                  <a:noFill/>
                </a:ln>
                <a:solidFill>
                  <a:srgbClr val="A9B7C6"/>
                </a:solidFill>
                <a:effectLst/>
                <a:latin typeface="JetBrains Mono"/>
              </a:rPr>
              <a:t>+</a:t>
            </a:r>
            <a:r>
              <a:rPr kumimoji="0" lang="en-US" altLang="en-US" sz="1200" b="1" i="1" u="none" strike="noStrike" cap="none" normalizeH="0" baseline="0" dirty="0">
                <a:ln>
                  <a:noFill/>
                </a:ln>
                <a:solidFill>
                  <a:srgbClr val="9876AA"/>
                </a:solidFill>
                <a:effectLst/>
                <a:latin typeface="JetBrains Mono"/>
              </a:rPr>
              <a:t>PASSWORD</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 VARCHAR(255), UNIQUE("</a:t>
            </a:r>
            <a:r>
              <a:rPr kumimoji="0" lang="en-US" altLang="en-US" sz="1200" b="1" i="0" u="none" strike="noStrike" cap="none" normalizeH="0" baseline="0" dirty="0">
                <a:ln>
                  <a:noFill/>
                </a:ln>
                <a:solidFill>
                  <a:srgbClr val="A9B7C6"/>
                </a:solidFill>
                <a:effectLst/>
                <a:latin typeface="JetBrains Mono"/>
              </a:rPr>
              <a:t>+</a:t>
            </a:r>
            <a:r>
              <a:rPr kumimoji="0" lang="en-US" altLang="en-US" sz="1200" b="1" i="1" u="none" strike="noStrike" cap="none" normalizeH="0" baseline="0" dirty="0">
                <a:ln>
                  <a:noFill/>
                </a:ln>
                <a:solidFill>
                  <a:srgbClr val="9876AA"/>
                </a:solidFill>
                <a:effectLst/>
                <a:latin typeface="JetBrains Mono"/>
              </a:rPr>
              <a:t>NAME</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C7832"/>
                </a:solidFill>
                <a:effectLst/>
                <a:latin typeface="JetBrains Mono"/>
              </a:rPr>
              <a:t>private static final </a:t>
            </a:r>
            <a:r>
              <a:rPr kumimoji="0" lang="en-US" altLang="en-US" sz="1200" b="1" i="0" u="none" strike="noStrike" cap="none" normalizeH="0" baseline="0" dirty="0">
                <a:ln>
                  <a:noFill/>
                </a:ln>
                <a:solidFill>
                  <a:srgbClr val="A9B7C6"/>
                </a:solidFill>
                <a:effectLst/>
                <a:latin typeface="JetBrains Mono"/>
              </a:rPr>
              <a:t>String </a:t>
            </a:r>
            <a:r>
              <a:rPr kumimoji="0" lang="en-US" altLang="en-US" sz="1200" b="1" i="1" u="none" strike="noStrike" cap="none" normalizeH="0" baseline="0" dirty="0">
                <a:ln>
                  <a:noFill/>
                </a:ln>
                <a:solidFill>
                  <a:srgbClr val="9876AA"/>
                </a:solidFill>
                <a:effectLst/>
                <a:latin typeface="JetBrains Mono"/>
              </a:rPr>
              <a:t>dropTable</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"DROP TABLE IF EXISTS "</a:t>
            </a:r>
            <a:r>
              <a:rPr kumimoji="0" lang="en-US" altLang="en-US" sz="1200" b="1" i="0" u="none" strike="noStrike" cap="none" normalizeH="0" baseline="0" dirty="0">
                <a:ln>
                  <a:noFill/>
                </a:ln>
                <a:solidFill>
                  <a:srgbClr val="A9B7C6"/>
                </a:solidFill>
                <a:effectLst/>
                <a:latin typeface="JetBrains Mono"/>
              </a:rPr>
              <a:t>+</a:t>
            </a:r>
            <a:r>
              <a:rPr kumimoji="0" lang="en-US" altLang="en-US" sz="1200" b="1" i="1" u="none" strike="noStrike" cap="none" normalizeH="0" baseline="0" dirty="0">
                <a:ln>
                  <a:noFill/>
                </a:ln>
                <a:solidFill>
                  <a:srgbClr val="9876AA"/>
                </a:solidFill>
                <a:effectLst/>
                <a:latin typeface="JetBrains Mono"/>
              </a:rPr>
              <a:t>TABLE_NAME</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private </a:t>
            </a:r>
            <a:r>
              <a:rPr kumimoji="0" lang="en-US" altLang="en-US" sz="1200" b="1" i="0" u="none" strike="noStrike" cap="none" normalizeH="0" baseline="0" dirty="0">
                <a:ln>
                  <a:noFill/>
                </a:ln>
                <a:solidFill>
                  <a:srgbClr val="A9B7C6"/>
                </a:solidFill>
                <a:effectLst/>
                <a:latin typeface="JetBrains Mono"/>
              </a:rPr>
              <a:t>Context </a:t>
            </a:r>
            <a:r>
              <a:rPr kumimoji="0" lang="en-US" altLang="en-US" sz="1200" b="1" i="0" u="none" strike="noStrike" cap="none" normalizeH="0" baseline="0" dirty="0">
                <a:ln>
                  <a:noFill/>
                </a:ln>
                <a:solidFill>
                  <a:srgbClr val="9876AA"/>
                </a:solidFill>
                <a:effectLst/>
                <a:latin typeface="JetBrains Mono"/>
              </a:rPr>
              <a:t>context</a:t>
            </a:r>
            <a:r>
              <a:rPr kumimoji="0" lang="en-US" altLang="en-US" sz="1200" b="1" i="0" u="none" strike="noStrike" cap="none" normalizeH="0" baseline="0" dirty="0">
                <a:ln>
                  <a:noFill/>
                </a:ln>
                <a:solidFill>
                  <a:srgbClr val="CC7832"/>
                </a:solidFill>
                <a:effectLst/>
                <a:latin typeface="JetBrains Mono"/>
              </a:rPr>
              <a:t>;</a:t>
            </a:r>
            <a:endParaRPr lang="en-US" altLang="en-US" sz="1200" b="1" dirty="0">
              <a:solidFill>
                <a:srgbClr val="CC7832"/>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public </a:t>
            </a:r>
            <a:r>
              <a:rPr kumimoji="0" lang="en-US" altLang="en-US" sz="1200" b="1" i="0" u="none" strike="noStrike" cap="none" normalizeH="0" baseline="0" dirty="0">
                <a:ln>
                  <a:noFill/>
                </a:ln>
                <a:solidFill>
                  <a:srgbClr val="FFC66D"/>
                </a:solidFill>
                <a:effectLst/>
                <a:latin typeface="JetBrains Mono"/>
              </a:rPr>
              <a:t>SQLiteHelper</a:t>
            </a:r>
            <a:r>
              <a:rPr kumimoji="0" lang="en-US" altLang="en-US" sz="1200" b="1" i="0" u="none" strike="noStrike" cap="none" normalizeH="0" baseline="0" dirty="0">
                <a:ln>
                  <a:noFill/>
                </a:ln>
                <a:solidFill>
                  <a:srgbClr val="A9B7C6"/>
                </a:solidFill>
                <a:effectLst/>
                <a:latin typeface="JetBrains Mono"/>
              </a:rPr>
              <a:t>(Context context) {</a:t>
            </a:r>
            <a:br>
              <a:rPr kumimoji="0" lang="en-US" altLang="en-US" sz="1200" b="1" i="0" u="none" strike="noStrike" cap="none" normalizeH="0" baseline="0" dirty="0">
                <a:ln>
                  <a:noFill/>
                </a:ln>
                <a:solidFill>
                  <a:srgbClr val="A9B7C6"/>
                </a:solidFill>
                <a:effectLst/>
                <a:latin typeface="JetBrains Mono"/>
              </a:rPr>
            </a:b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a:ln>
                  <a:noFill/>
                </a:ln>
                <a:solidFill>
                  <a:srgbClr val="CC7832"/>
                </a:solidFill>
                <a:effectLst/>
                <a:latin typeface="JetBrains Mono"/>
              </a:rPr>
              <a:t>super</a:t>
            </a:r>
            <a:r>
              <a:rPr kumimoji="0" lang="en-US" altLang="en-US" sz="1200" b="1" i="0" u="none" strike="noStrike" cap="none" normalizeH="0" baseline="0" dirty="0">
                <a:ln>
                  <a:noFill/>
                </a:ln>
                <a:solidFill>
                  <a:srgbClr val="A9B7C6"/>
                </a:solidFill>
                <a:effectLst/>
                <a:latin typeface="JetBrains Mono"/>
              </a:rPr>
              <a:t>(context</a:t>
            </a:r>
            <a:r>
              <a:rPr kumimoji="0" lang="en-US" altLang="en-US" sz="1200" b="1" i="0" u="none" strike="noStrike" cap="none" normalizeH="0" baseline="0" dirty="0">
                <a:ln>
                  <a:noFill/>
                </a:ln>
                <a:solidFill>
                  <a:srgbClr val="CC7832"/>
                </a:solidFill>
                <a:effectLst/>
                <a:latin typeface="JetBrains Mono"/>
              </a:rPr>
              <a:t>, </a:t>
            </a:r>
            <a:r>
              <a:rPr kumimoji="0" lang="en-US" altLang="en-US" sz="1200" b="1" i="1" u="none" strike="noStrike" cap="none" normalizeH="0" baseline="0" dirty="0">
                <a:ln>
                  <a:noFill/>
                </a:ln>
                <a:solidFill>
                  <a:srgbClr val="9876AA"/>
                </a:solidFill>
                <a:effectLst/>
                <a:latin typeface="JetBrains Mono"/>
              </a:rPr>
              <a:t>DATABASE_NAME</a:t>
            </a:r>
            <a:r>
              <a:rPr kumimoji="0" lang="en-US" altLang="en-US" sz="1200" b="1" i="0" u="none" strike="noStrike" cap="none" normalizeH="0" baseline="0" dirty="0">
                <a:ln>
                  <a:noFill/>
                </a:ln>
                <a:solidFill>
                  <a:srgbClr val="CC7832"/>
                </a:solidFill>
                <a:effectLst/>
                <a:latin typeface="JetBrains Mono"/>
              </a:rPr>
              <a:t>, null, </a:t>
            </a:r>
            <a:r>
              <a:rPr kumimoji="0" lang="en-US" altLang="en-US" sz="1200" b="1" i="1" u="none" strike="noStrike" cap="none" normalizeH="0" baseline="0" dirty="0">
                <a:ln>
                  <a:noFill/>
                </a:ln>
                <a:solidFill>
                  <a:srgbClr val="9876AA"/>
                </a:solidFill>
                <a:effectLst/>
                <a:latin typeface="JetBrains Mono"/>
              </a:rPr>
              <a:t>DATABASE_VERSION</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this</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9876AA"/>
                </a:solidFill>
                <a:effectLst/>
                <a:latin typeface="JetBrains Mono"/>
              </a:rPr>
              <a:t>context</a:t>
            </a:r>
            <a:r>
              <a:rPr kumimoji="0" lang="en-US" altLang="en-US" sz="1200" b="1" i="0" u="none" strike="noStrike" cap="none" normalizeH="0" baseline="0" dirty="0">
                <a:ln>
                  <a:noFill/>
                </a:ln>
                <a:solidFill>
                  <a:srgbClr val="A9B7C6"/>
                </a:solidFill>
                <a:effectLst/>
                <a:latin typeface="JetBrains Mono"/>
              </a:rPr>
              <a:t>=context</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a:t>
            </a:r>
            <a:r>
              <a:rPr kumimoji="0" lang="en-US" altLang="en-US" sz="1200" b="1" i="0" u="none" strike="noStrike" cap="none" normalizeH="0" baseline="0" dirty="0">
                <a:ln>
                  <a:noFill/>
                </a:ln>
                <a:solidFill>
                  <a:srgbClr val="A9B7C6"/>
                </a:solidFill>
                <a:effectLst/>
                <a:latin typeface="JetBrains Mono"/>
              </a:rPr>
              <a:t>Toast.</a:t>
            </a:r>
            <a:r>
              <a:rPr kumimoji="0" lang="en-US" altLang="en-US" sz="1200" b="1" i="1" u="none" strike="noStrike" cap="none" normalizeH="0" baseline="0" dirty="0">
                <a:ln>
                  <a:noFill/>
                </a:ln>
                <a:solidFill>
                  <a:srgbClr val="A9B7C6"/>
                </a:solidFill>
                <a:effectLst/>
                <a:latin typeface="JetBrains Mono"/>
              </a:rPr>
              <a:t>makeText</a:t>
            </a:r>
            <a:r>
              <a:rPr kumimoji="0" lang="en-US" altLang="en-US" sz="1200" b="1" i="0" u="none" strike="noStrike" cap="none" normalizeH="0" baseline="0" dirty="0">
                <a:ln>
                  <a:noFill/>
                </a:ln>
                <a:solidFill>
                  <a:srgbClr val="A9B7C6"/>
                </a:solidFill>
                <a:effectLst/>
                <a:latin typeface="JetBrains Mono"/>
              </a:rPr>
              <a:t>(context</a:t>
            </a:r>
            <a:r>
              <a:rPr kumimoji="0" lang="en-US" altLang="en-US" sz="1200" b="1" i="0" u="none" strike="noStrike" cap="none" normalizeH="0" baseline="0" dirty="0">
                <a:ln>
                  <a:noFill/>
                </a:ln>
                <a:solidFill>
                  <a:srgbClr val="CC7832"/>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"constructor called"</a:t>
            </a:r>
            <a:r>
              <a:rPr kumimoji="0" lang="en-US" altLang="en-US" sz="1200" b="1" i="0" u="none" strike="noStrike" cap="none" normalizeH="0" baseline="0" dirty="0">
                <a:ln>
                  <a:noFill/>
                </a:ln>
                <a:solidFill>
                  <a:srgbClr val="CC7832"/>
                </a:solidFill>
                <a:effectLst/>
                <a:latin typeface="JetBrains Mono"/>
              </a:rPr>
              <a:t>,</a:t>
            </a:r>
            <a:r>
              <a:rPr kumimoji="0" lang="en-US" altLang="en-US" sz="1200" b="1" i="0" u="none" strike="noStrike" cap="none" normalizeH="0" baseline="0" dirty="0">
                <a:ln>
                  <a:noFill/>
                </a:ln>
                <a:solidFill>
                  <a:srgbClr val="A9B7C6"/>
                </a:solidFill>
                <a:effectLst/>
                <a:latin typeface="JetBrains Mono"/>
              </a:rPr>
              <a:t>Toast.</a:t>
            </a:r>
            <a:r>
              <a:rPr kumimoji="0" lang="en-US" altLang="en-US" sz="1200" b="1" i="1" u="none" strike="noStrike" cap="none" normalizeH="0" baseline="0" dirty="0">
                <a:ln>
                  <a:noFill/>
                </a:ln>
                <a:solidFill>
                  <a:srgbClr val="9876AA"/>
                </a:solidFill>
                <a:effectLst/>
                <a:latin typeface="JetBrains Mono"/>
              </a:rPr>
              <a:t>LENGTH_SHORT</a:t>
            </a:r>
            <a:r>
              <a:rPr kumimoji="0" lang="en-US" altLang="en-US" sz="1200" b="1" i="0" u="none" strike="noStrike" cap="none" normalizeH="0" baseline="0" dirty="0">
                <a:ln>
                  <a:noFill/>
                </a:ln>
                <a:solidFill>
                  <a:srgbClr val="A9B7C6"/>
                </a:solidFill>
                <a:effectLst/>
                <a:latin typeface="JetBrains Mono"/>
              </a:rPr>
              <a:t>).show()</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a:t>
            </a:r>
            <a:r>
              <a:rPr kumimoji="0" lang="en-US" altLang="en-US" sz="1200" b="1" i="0" u="none" strike="noStrike" cap="none" normalizeH="0" baseline="0" dirty="0">
                <a:ln>
                  <a:noFill/>
                </a:ln>
                <a:solidFill>
                  <a:srgbClr val="A9B7C6"/>
                </a:solidFill>
                <a:effectLst/>
                <a:latin typeface="JetBrains Mono"/>
              </a:rPr>
              <a:t>}</a:t>
            </a:r>
            <a:br>
              <a:rPr kumimoji="0" lang="en-US" altLang="en-US" sz="1100" b="0" i="0" u="none" strike="noStrike" cap="none" normalizeH="0" baseline="0" dirty="0">
                <a:ln>
                  <a:noFill/>
                </a:ln>
                <a:solidFill>
                  <a:srgbClr val="A9B7C6"/>
                </a:solidFill>
                <a:effectLst/>
                <a:latin typeface="JetBrains Mono"/>
              </a:rPr>
            </a:br>
            <a:br>
              <a:rPr kumimoji="0" lang="en-US" altLang="en-US" sz="1000" b="0" i="0" u="none" strike="noStrike" cap="none" normalizeH="0" baseline="0" dirty="0">
                <a:ln>
                  <a:noFill/>
                </a:ln>
                <a:solidFill>
                  <a:srgbClr val="A9B7C6"/>
                </a:solidFill>
                <a:effectLst/>
                <a:latin typeface="JetBrains Mono"/>
              </a:rPr>
            </a:br>
            <a:r>
              <a:rPr kumimoji="0" lang="en-US" altLang="en-US" sz="1000" b="1" i="0" u="none" strike="noStrike" cap="none" normalizeH="0" baseline="0" dirty="0">
                <a:ln>
                  <a:noFill/>
                </a:ln>
                <a:solidFill>
                  <a:srgbClr val="A9B7C6"/>
                </a:solidFill>
                <a:effectLst/>
                <a:latin typeface="JetBrains Mono"/>
              </a:rPr>
              <a:t>}</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7" name="CasellaDiTesto 6">
            <a:extLst>
              <a:ext uri="{FF2B5EF4-FFF2-40B4-BE49-F238E27FC236}">
                <a16:creationId xmlns:a16="http://schemas.microsoft.com/office/drawing/2014/main" id="{C714DE9D-10B4-3B96-DA52-24B83A56C5CF}"/>
              </a:ext>
            </a:extLst>
          </p:cNvPr>
          <p:cNvSpPr txBox="1"/>
          <p:nvPr/>
        </p:nvSpPr>
        <p:spPr>
          <a:xfrm>
            <a:off x="6096000" y="1474234"/>
            <a:ext cx="5776930" cy="4154984"/>
          </a:xfrm>
          <a:prstGeom prst="rect">
            <a:avLst/>
          </a:prstGeom>
          <a:noFill/>
        </p:spPr>
        <p:txBody>
          <a:bodyPr wrap="square">
            <a:spAutoFit/>
          </a:bodyPr>
          <a:lstStyle/>
          <a:p>
            <a:r>
              <a:rPr kumimoji="0" lang="en-US" altLang="en-US" sz="1200" b="0"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a:ln>
                  <a:noFill/>
                </a:ln>
                <a:solidFill>
                  <a:srgbClr val="BBB529"/>
                </a:solidFill>
                <a:effectLst/>
                <a:latin typeface="JetBrains Mono"/>
              </a:rPr>
              <a:t>@Override</a:t>
            </a:r>
            <a:br>
              <a:rPr kumimoji="0" lang="en-US" altLang="en-US" sz="1200" b="1" i="0" u="none" strike="noStrike" cap="none" normalizeH="0" baseline="0" dirty="0">
                <a:ln>
                  <a:noFill/>
                </a:ln>
                <a:solidFill>
                  <a:srgbClr val="BBB529"/>
                </a:solidFill>
                <a:effectLst/>
                <a:latin typeface="JetBrains Mono"/>
              </a:rPr>
            </a:br>
            <a:r>
              <a:rPr kumimoji="0" lang="en-US" altLang="en-US" sz="1200" b="1" i="0" u="none" strike="noStrike" cap="none" normalizeH="0" baseline="0" dirty="0">
                <a:ln>
                  <a:noFill/>
                </a:ln>
                <a:solidFill>
                  <a:srgbClr val="BBB529"/>
                </a:solidFill>
                <a:effectLst/>
                <a:latin typeface="JetBrains Mono"/>
              </a:rPr>
              <a:t>    </a:t>
            </a:r>
            <a:r>
              <a:rPr kumimoji="0" lang="en-US" altLang="en-US" sz="1200" b="1" i="0" u="none" strike="noStrike" cap="none" normalizeH="0" baseline="0" dirty="0">
                <a:ln>
                  <a:noFill/>
                </a:ln>
                <a:solidFill>
                  <a:srgbClr val="CC7832"/>
                </a:solidFill>
                <a:effectLst/>
                <a:latin typeface="JetBrains Mono"/>
              </a:rPr>
              <a:t>public void </a:t>
            </a:r>
            <a:r>
              <a:rPr kumimoji="0" lang="en-US" altLang="en-US" sz="1200" b="1" i="0" u="none" strike="noStrike" cap="none" normalizeH="0" baseline="0" dirty="0">
                <a:ln>
                  <a:noFill/>
                </a:ln>
                <a:solidFill>
                  <a:srgbClr val="FFC66D"/>
                </a:solidFill>
                <a:effectLst/>
                <a:latin typeface="JetBrains Mono"/>
              </a:rPr>
              <a:t>onCreate</a:t>
            </a:r>
            <a:r>
              <a:rPr kumimoji="0" lang="en-US" altLang="en-US" sz="1200" b="1" i="0" u="none" strike="noStrike" cap="none" normalizeH="0" baseline="0" dirty="0">
                <a:ln>
                  <a:noFill/>
                </a:ln>
                <a:solidFill>
                  <a:srgbClr val="A9B7C6"/>
                </a:solidFill>
                <a:effectLst/>
                <a:latin typeface="JetBrains Mono"/>
              </a:rPr>
              <a:t>(SQLiteDatabase db) {</a:t>
            </a:r>
            <a:br>
              <a:rPr kumimoji="0" lang="en-US" altLang="en-US" sz="1200" b="1" i="0" u="none" strike="noStrike" cap="none" normalizeH="0" baseline="0" dirty="0">
                <a:ln>
                  <a:noFill/>
                </a:ln>
                <a:solidFill>
                  <a:srgbClr val="A9B7C6"/>
                </a:solidFill>
                <a:effectLst/>
                <a:latin typeface="JetBrains Mono"/>
              </a:rPr>
            </a:b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a:ln>
                  <a:noFill/>
                </a:ln>
                <a:solidFill>
                  <a:srgbClr val="CC7832"/>
                </a:solidFill>
                <a:effectLst/>
                <a:latin typeface="JetBrains Mono"/>
              </a:rPr>
              <a:t>try</a:t>
            </a:r>
            <a:r>
              <a:rPr lang="en-US" altLang="en-US" sz="1200" b="1" dirty="0">
                <a:solidFill>
                  <a:srgbClr val="A9B7C6"/>
                </a:solidFill>
                <a:latin typeface="JetBrains Mono"/>
              </a:rPr>
              <a:t>{</a:t>
            </a:r>
            <a:br>
              <a:rPr kumimoji="0" lang="en-US" altLang="en-US" sz="1200" b="1" i="0" u="none" strike="noStrike" cap="none" normalizeH="0" baseline="0" dirty="0">
                <a:ln>
                  <a:noFill/>
                </a:ln>
                <a:solidFill>
                  <a:srgbClr val="808080"/>
                </a:solidFill>
                <a:effectLst/>
                <a:latin typeface="JetBrains Mono"/>
              </a:rPr>
            </a:br>
            <a:r>
              <a:rPr kumimoji="0" lang="en-US" altLang="en-US" sz="1200" b="1" i="0" u="none" strike="noStrike" cap="none" normalizeH="0" baseline="0" dirty="0">
                <a:ln>
                  <a:noFill/>
                </a:ln>
                <a:solidFill>
                  <a:srgbClr val="808080"/>
                </a:solidFill>
                <a:effectLst/>
                <a:latin typeface="JetBrains Mono"/>
              </a:rPr>
              <a:t>            </a:t>
            </a:r>
            <a:r>
              <a:rPr kumimoji="0" lang="en-US" altLang="en-US" sz="1200" b="1" i="0" u="none" strike="noStrike" cap="none" normalizeH="0" baseline="0" dirty="0" err="1">
                <a:ln>
                  <a:noFill/>
                </a:ln>
                <a:solidFill>
                  <a:srgbClr val="A9B7C6"/>
                </a:solidFill>
                <a:effectLst/>
                <a:latin typeface="JetBrains Mono"/>
              </a:rPr>
              <a:t>db.execSQL</a:t>
            </a:r>
            <a:r>
              <a:rPr kumimoji="0" lang="en-US" altLang="en-US" sz="1200" b="1" i="0" u="none" strike="noStrike" cap="none" normalizeH="0" baseline="0" dirty="0">
                <a:ln>
                  <a:noFill/>
                </a:ln>
                <a:solidFill>
                  <a:srgbClr val="A9B7C6"/>
                </a:solidFill>
                <a:effectLst/>
                <a:latin typeface="JetBrains Mono"/>
              </a:rPr>
              <a:t>(</a:t>
            </a:r>
            <a:r>
              <a:rPr kumimoji="0" lang="en-US" altLang="en-US" sz="1200" b="1" i="1" u="none" strike="noStrike" cap="none" normalizeH="0" baseline="0" dirty="0">
                <a:ln>
                  <a:noFill/>
                </a:ln>
                <a:solidFill>
                  <a:srgbClr val="9876AA"/>
                </a:solidFill>
                <a:effectLst/>
                <a:latin typeface="JetBrains Mono"/>
              </a:rPr>
              <a:t>createTable</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CC7832"/>
                </a:solidFill>
                <a:effectLst/>
                <a:latin typeface="JetBrains Mono"/>
              </a:rPr>
              <a:t>;     </a:t>
            </a:r>
            <a:br>
              <a:rPr kumimoji="0" lang="en-US" altLang="en-US" sz="1200" b="1" i="0" u="none" strike="noStrike" cap="none" normalizeH="0" baseline="0" dirty="0">
                <a:ln>
                  <a:noFill/>
                </a:ln>
                <a:solidFill>
                  <a:srgbClr val="808080"/>
                </a:solidFill>
                <a:effectLst/>
                <a:latin typeface="JetBrains Mono"/>
              </a:rPr>
            </a:br>
            <a:r>
              <a:rPr kumimoji="0" lang="en-US" altLang="en-US" sz="1200" b="1" i="0" u="none" strike="noStrike" cap="none" normalizeH="0" baseline="0" dirty="0">
                <a:ln>
                  <a:noFill/>
                </a:ln>
                <a:solidFill>
                  <a:srgbClr val="808080"/>
                </a:solidFill>
                <a:effectLst/>
                <a:latin typeface="JetBrains Mono"/>
              </a:rPr>
              <a:t>        </a:t>
            </a:r>
            <a:r>
              <a:rPr kumimoji="0" lang="en-US" altLang="en-US" sz="1200" b="1" i="0" u="none" strike="noStrike" cap="none" normalizeH="0" baseline="0" dirty="0">
                <a:ln>
                  <a:noFill/>
                </a:ln>
                <a:solidFill>
                  <a:srgbClr val="A9B7C6"/>
                </a:solidFill>
                <a:effectLst/>
                <a:latin typeface="JetBrains Mono"/>
              </a:rPr>
              <a:t>}</a:t>
            </a: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a:ln>
                  <a:noFill/>
                </a:ln>
                <a:solidFill>
                  <a:srgbClr val="CC7832"/>
                </a:solidFill>
                <a:effectLst/>
                <a:latin typeface="JetBrains Mono"/>
              </a:rPr>
              <a:t>catch </a:t>
            </a:r>
            <a:r>
              <a:rPr kumimoji="0" lang="en-US" altLang="en-US" sz="1200" b="1" i="0" u="none" strike="noStrike" cap="none" normalizeH="0" baseline="0" dirty="0">
                <a:ln>
                  <a:noFill/>
                </a:ln>
                <a:solidFill>
                  <a:srgbClr val="A9B7C6"/>
                </a:solidFill>
                <a:effectLst/>
                <a:latin typeface="JetBrains Mono"/>
              </a:rPr>
              <a:t>(SQLException e) {</a:t>
            </a: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e.printStackTrace()</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a:t>
            </a:r>
            <a:r>
              <a:rPr kumimoji="0" lang="en-US" altLang="en-US" sz="1200" b="1" i="0" u="none" strike="noStrike" cap="none" normalizeH="0" baseline="0" dirty="0">
                <a:ln>
                  <a:noFill/>
                </a:ln>
                <a:solidFill>
                  <a:srgbClr val="A9B7C6"/>
                </a:solidFill>
                <a:effectLst/>
                <a:latin typeface="JetBrains Mono"/>
              </a:rPr>
              <a:t>}</a:t>
            </a: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br>
              <a:rPr kumimoji="0" lang="en-US" altLang="en-US" sz="1200" b="1" i="0" u="none" strike="noStrike" cap="none" normalizeH="0" baseline="0" dirty="0">
                <a:ln>
                  <a:noFill/>
                </a:ln>
                <a:solidFill>
                  <a:srgbClr val="A9B7C6"/>
                </a:solidFill>
                <a:effectLst/>
                <a:latin typeface="JetBrains Mono"/>
              </a:rPr>
            </a:b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a:ln>
                  <a:noFill/>
                </a:ln>
                <a:solidFill>
                  <a:srgbClr val="BBB529"/>
                </a:solidFill>
                <a:effectLst/>
                <a:latin typeface="JetBrains Mono"/>
              </a:rPr>
              <a:t>@Override</a:t>
            </a:r>
            <a:br>
              <a:rPr kumimoji="0" lang="en-US" altLang="en-US" sz="1200" b="1" i="0" u="none" strike="noStrike" cap="none" normalizeH="0" baseline="0" dirty="0">
                <a:ln>
                  <a:noFill/>
                </a:ln>
                <a:solidFill>
                  <a:srgbClr val="BBB529"/>
                </a:solidFill>
                <a:effectLst/>
                <a:latin typeface="JetBrains Mono"/>
              </a:rPr>
            </a:br>
            <a:r>
              <a:rPr kumimoji="0" lang="en-US" altLang="en-US" sz="1200" b="1" i="0" u="none" strike="noStrike" cap="none" normalizeH="0" baseline="0" dirty="0">
                <a:ln>
                  <a:noFill/>
                </a:ln>
                <a:solidFill>
                  <a:srgbClr val="BBB529"/>
                </a:solidFill>
                <a:effectLst/>
                <a:latin typeface="JetBrains Mono"/>
              </a:rPr>
              <a:t>    </a:t>
            </a:r>
            <a:r>
              <a:rPr kumimoji="0" lang="en-US" altLang="en-US" sz="1200" b="1" i="0" u="none" strike="noStrike" cap="none" normalizeH="0" baseline="0" dirty="0">
                <a:ln>
                  <a:noFill/>
                </a:ln>
                <a:solidFill>
                  <a:srgbClr val="CC7832"/>
                </a:solidFill>
                <a:effectLst/>
                <a:latin typeface="JetBrains Mono"/>
              </a:rPr>
              <a:t>public void </a:t>
            </a:r>
            <a:r>
              <a:rPr kumimoji="0" lang="en-US" altLang="en-US" sz="1200" b="1" i="0" u="none" strike="noStrike" cap="none" normalizeH="0" baseline="0" dirty="0">
                <a:ln>
                  <a:noFill/>
                </a:ln>
                <a:solidFill>
                  <a:srgbClr val="FFC66D"/>
                </a:solidFill>
                <a:effectLst/>
                <a:latin typeface="JetBrains Mono"/>
              </a:rPr>
              <a:t>onUpgrade</a:t>
            </a:r>
            <a:r>
              <a:rPr kumimoji="0" lang="en-US" altLang="en-US" sz="1200" b="1" i="0" u="none" strike="noStrike" cap="none" normalizeH="0" baseline="0" dirty="0">
                <a:ln>
                  <a:noFill/>
                </a:ln>
                <a:solidFill>
                  <a:srgbClr val="A9B7C6"/>
                </a:solidFill>
                <a:effectLst/>
                <a:latin typeface="JetBrains Mono"/>
              </a:rPr>
              <a:t>(SQLiteDatabase db</a:t>
            </a:r>
            <a:r>
              <a:rPr kumimoji="0" lang="en-US" altLang="en-US" sz="1200" b="1" i="0" u="none" strike="noStrike" cap="none" normalizeH="0" baseline="0" dirty="0">
                <a:ln>
                  <a:noFill/>
                </a:ln>
                <a:solidFill>
                  <a:srgbClr val="CC7832"/>
                </a:solidFill>
                <a:effectLst/>
                <a:latin typeface="JetBrains Mono"/>
              </a:rPr>
              <a:t>, int </a:t>
            </a:r>
            <a:r>
              <a:rPr kumimoji="0" lang="en-US" altLang="en-US" sz="1200" b="1" i="0" u="none" strike="noStrike" cap="none" normalizeH="0" baseline="0" dirty="0">
                <a:ln>
                  <a:noFill/>
                </a:ln>
                <a:solidFill>
                  <a:srgbClr val="A9B7C6"/>
                </a:solidFill>
                <a:effectLst/>
                <a:latin typeface="JetBrains Mono"/>
              </a:rPr>
              <a:t>oldVersion</a:t>
            </a:r>
            <a:r>
              <a:rPr kumimoji="0" lang="en-US" altLang="en-US" sz="1200" b="1" i="0" u="none" strike="noStrike" cap="none" normalizeH="0" baseline="0" dirty="0">
                <a:ln>
                  <a:noFill/>
                </a:ln>
                <a:solidFill>
                  <a:srgbClr val="CC7832"/>
                </a:solidFill>
                <a:effectLst/>
                <a:latin typeface="JetBrains Mono"/>
              </a:rPr>
              <a:t>, int </a:t>
            </a:r>
            <a:r>
              <a:rPr kumimoji="0" lang="en-US" altLang="en-US" sz="1200" b="1" i="0" u="none" strike="noStrike" cap="none" normalizeH="0" baseline="0" dirty="0">
                <a:ln>
                  <a:noFill/>
                </a:ln>
                <a:solidFill>
                  <a:srgbClr val="A9B7C6"/>
                </a:solidFill>
                <a:effectLst/>
                <a:latin typeface="JetBrains Mono"/>
              </a:rPr>
              <a:t>newVersion) {</a:t>
            </a: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err="1">
                <a:ln>
                  <a:noFill/>
                </a:ln>
                <a:solidFill>
                  <a:srgbClr val="A9B7C6"/>
                </a:solidFill>
                <a:effectLst/>
                <a:latin typeface="JetBrains Mono"/>
              </a:rPr>
              <a:t>db.execSQL</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6A8759"/>
                </a:solidFill>
                <a:effectLst/>
                <a:latin typeface="JetBrains Mono"/>
              </a:rPr>
              <a:t>"DROP TABLE if exists table1;"</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try </a:t>
            </a:r>
            <a:r>
              <a:rPr kumimoji="0" lang="en-US" altLang="en-US" sz="1200" b="1" i="0" u="none" strike="noStrike" cap="none" normalizeH="0" baseline="0" dirty="0">
                <a:ln>
                  <a:noFill/>
                </a:ln>
                <a:solidFill>
                  <a:srgbClr val="A9B7C6"/>
                </a:solidFill>
                <a:effectLst/>
                <a:latin typeface="JetBrains Mono"/>
              </a:rPr>
              <a:t>{</a:t>
            </a: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err="1">
                <a:ln>
                  <a:noFill/>
                </a:ln>
                <a:solidFill>
                  <a:srgbClr val="A9B7C6"/>
                </a:solidFill>
                <a:effectLst/>
                <a:latin typeface="JetBrains Mono"/>
              </a:rPr>
              <a:t>db.execSQL</a:t>
            </a:r>
            <a:r>
              <a:rPr kumimoji="0" lang="en-US" altLang="en-US" sz="1200" b="1" i="0" u="none" strike="noStrike" cap="none" normalizeH="0" baseline="0" dirty="0">
                <a:ln>
                  <a:noFill/>
                </a:ln>
                <a:solidFill>
                  <a:srgbClr val="A9B7C6"/>
                </a:solidFill>
                <a:effectLst/>
                <a:latin typeface="JetBrains Mono"/>
              </a:rPr>
              <a:t>(</a:t>
            </a:r>
            <a:r>
              <a:rPr kumimoji="0" lang="en-US" altLang="en-US" sz="1200" b="1" i="1" u="none" strike="noStrike" cap="none" normalizeH="0" baseline="0" dirty="0">
                <a:ln>
                  <a:noFill/>
                </a:ln>
                <a:solidFill>
                  <a:srgbClr val="9876AA"/>
                </a:solidFill>
                <a:effectLst/>
                <a:latin typeface="JetBrains Mono"/>
              </a:rPr>
              <a:t>dropTable</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a:t>
            </a:r>
            <a:r>
              <a:rPr kumimoji="0" lang="en-US" altLang="en-US" sz="1200" b="1" i="0" u="none" strike="noStrike" cap="none" normalizeH="0" baseline="0" dirty="0">
                <a:ln>
                  <a:noFill/>
                </a:ln>
                <a:solidFill>
                  <a:srgbClr val="A9B7C6"/>
                </a:solidFill>
                <a:effectLst/>
                <a:latin typeface="JetBrains Mono"/>
              </a:rPr>
              <a:t>onCreate(db)</a:t>
            </a:r>
            <a:r>
              <a:rPr lang="en-US" altLang="en-US" sz="1200" b="1" dirty="0">
                <a:solidFill>
                  <a:srgbClr val="CC7832"/>
                </a:solidFill>
                <a:latin typeface="JetBrains Mono"/>
              </a:rPr>
              <a:t>;</a:t>
            </a:r>
            <a:br>
              <a:rPr kumimoji="0" lang="en-US" altLang="en-US" sz="1200" b="1" i="0" u="none" strike="noStrike" cap="none" normalizeH="0" baseline="0" dirty="0">
                <a:ln>
                  <a:noFill/>
                </a:ln>
                <a:solidFill>
                  <a:srgbClr val="808080"/>
                </a:solidFill>
                <a:effectLst/>
                <a:latin typeface="JetBrains Mono"/>
              </a:rPr>
            </a:br>
            <a:r>
              <a:rPr kumimoji="0" lang="en-US" altLang="en-US" sz="1200" b="1" i="0" u="none" strike="noStrike" cap="none" normalizeH="0" baseline="0" dirty="0">
                <a:ln>
                  <a:noFill/>
                </a:ln>
                <a:solidFill>
                  <a:srgbClr val="808080"/>
                </a:solidFill>
                <a:effectLst/>
                <a:latin typeface="JetBrains Mono"/>
              </a:rPr>
              <a:t>        </a:t>
            </a:r>
            <a:r>
              <a:rPr kumimoji="0" lang="en-US" altLang="en-US" sz="1200" b="1"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a:ln>
                  <a:noFill/>
                </a:ln>
                <a:solidFill>
                  <a:srgbClr val="CC7832"/>
                </a:solidFill>
                <a:effectLst/>
                <a:latin typeface="JetBrains Mono"/>
              </a:rPr>
              <a:t>catch </a:t>
            </a:r>
            <a:r>
              <a:rPr kumimoji="0" lang="en-US" altLang="en-US" sz="1200" b="1" i="0" u="none" strike="noStrike" cap="none" normalizeH="0" baseline="0" dirty="0">
                <a:ln>
                  <a:noFill/>
                </a:ln>
                <a:solidFill>
                  <a:srgbClr val="A9B7C6"/>
                </a:solidFill>
                <a:effectLst/>
                <a:latin typeface="JetBrains Mono"/>
              </a:rPr>
              <a:t>(SQLException e) {</a:t>
            </a: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e.printStackTrace()</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a:t>
            </a:r>
            <a:r>
              <a:rPr kumimoji="0" lang="en-US" altLang="en-US" sz="1200" b="1" i="0" u="none" strike="noStrike" cap="none" normalizeH="0" baseline="0" dirty="0">
                <a:ln>
                  <a:noFill/>
                </a:ln>
                <a:solidFill>
                  <a:srgbClr val="A9B7C6"/>
                </a:solidFill>
                <a:effectLst/>
                <a:latin typeface="JetBrains Mono"/>
              </a:rPr>
              <a:t>}</a:t>
            </a: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endParaRPr lang="en-US" sz="1200" b="1" dirty="0"/>
          </a:p>
        </p:txBody>
      </p:sp>
      <p:sp>
        <p:nvSpPr>
          <p:cNvPr id="9" name="CasellaDiTesto 8">
            <a:extLst>
              <a:ext uri="{FF2B5EF4-FFF2-40B4-BE49-F238E27FC236}">
                <a16:creationId xmlns:a16="http://schemas.microsoft.com/office/drawing/2014/main" id="{902A23E1-43D2-61D9-10BD-98254AA96BFE}"/>
              </a:ext>
            </a:extLst>
          </p:cNvPr>
          <p:cNvSpPr txBox="1"/>
          <p:nvPr/>
        </p:nvSpPr>
        <p:spPr>
          <a:xfrm>
            <a:off x="568030" y="5752235"/>
            <a:ext cx="11055939" cy="584775"/>
          </a:xfrm>
          <a:prstGeom prst="rect">
            <a:avLst/>
          </a:prstGeom>
          <a:noFill/>
        </p:spPr>
        <p:txBody>
          <a:bodyPr wrap="square">
            <a:spAutoFit/>
          </a:bodyPr>
          <a:lstStyle/>
          <a:p>
            <a:r>
              <a:rPr lang="en-US" sz="1600" dirty="0"/>
              <a:t>Avoid RAW queries like executeQuery("select * FROM table;"); because they are dangerous because we can run any query that has a valid SQL syntax. Actually. IDE has high SQL syntax control.</a:t>
            </a:r>
          </a:p>
        </p:txBody>
      </p:sp>
    </p:spTree>
    <p:extLst>
      <p:ext uri="{BB962C8B-B14F-4D97-AF65-F5344CB8AC3E}">
        <p14:creationId xmlns:p14="http://schemas.microsoft.com/office/powerpoint/2010/main" val="1367577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1FAF69-9BD8-94E5-44BE-7DEE67327E9D}"/>
              </a:ext>
            </a:extLst>
          </p:cNvPr>
          <p:cNvSpPr>
            <a:spLocks noGrp="1"/>
          </p:cNvSpPr>
          <p:nvPr>
            <p:ph type="title"/>
          </p:nvPr>
        </p:nvSpPr>
        <p:spPr/>
        <p:txBody>
          <a:bodyPr/>
          <a:lstStyle/>
          <a:p>
            <a:r>
              <a:rPr lang="en-US" dirty="0"/>
              <a:t>Insert Data</a:t>
            </a:r>
          </a:p>
        </p:txBody>
      </p:sp>
      <p:sp>
        <p:nvSpPr>
          <p:cNvPr id="4" name="Rectangle 1">
            <a:extLst>
              <a:ext uri="{FF2B5EF4-FFF2-40B4-BE49-F238E27FC236}">
                <a16:creationId xmlns:a16="http://schemas.microsoft.com/office/drawing/2014/main" id="{496054F5-D6EC-1BB8-8997-0E977AD2A85C}"/>
              </a:ext>
            </a:extLst>
          </p:cNvPr>
          <p:cNvSpPr>
            <a:spLocks noChangeArrowheads="1"/>
          </p:cNvSpPr>
          <p:nvPr/>
        </p:nvSpPr>
        <p:spPr bwMode="auto">
          <a:xfrm>
            <a:off x="6458552" y="1785356"/>
            <a:ext cx="5733448" cy="461664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400" b="1" i="0" u="none" strike="noStrike" cap="none" normalizeH="0" baseline="0" dirty="0">
                <a:ln>
                  <a:noFill/>
                </a:ln>
                <a:solidFill>
                  <a:srgbClr val="CC7832"/>
                </a:solidFill>
                <a:effectLst/>
                <a:latin typeface="+mj-lt"/>
              </a:rPr>
              <a:t>public class </a:t>
            </a:r>
            <a:r>
              <a:rPr kumimoji="0" lang="en-US" altLang="en-US" sz="1400" b="1" i="0" u="none" strike="noStrike" cap="none" normalizeH="0" baseline="0" dirty="0" err="1">
                <a:ln>
                  <a:noFill/>
                </a:ln>
                <a:solidFill>
                  <a:srgbClr val="A9B7C6"/>
                </a:solidFill>
                <a:effectLst/>
                <a:latin typeface="+mj-lt"/>
              </a:rPr>
              <a:t>DataBaseAdapter</a:t>
            </a:r>
            <a:r>
              <a:rPr kumimoji="0" lang="en-US" altLang="en-US" sz="1400" b="1" i="0" u="none" strike="noStrike" cap="none" normalizeH="0" baseline="0" dirty="0">
                <a:ln>
                  <a:noFill/>
                </a:ln>
                <a:solidFill>
                  <a:srgbClr val="A9B7C6"/>
                </a:solidFill>
                <a:effectLst/>
                <a:latin typeface="+mj-lt"/>
              </a:rPr>
              <a:t>  {</a:t>
            </a:r>
            <a:br>
              <a:rPr kumimoji="0" lang="en-US" altLang="en-US" sz="1400" b="1" i="0" u="none" strike="noStrike" cap="none" normalizeH="0" baseline="0" dirty="0">
                <a:ln>
                  <a:noFill/>
                </a:ln>
                <a:solidFill>
                  <a:srgbClr val="A9B7C6"/>
                </a:solidFill>
                <a:effectLst/>
                <a:latin typeface="+mj-lt"/>
              </a:rPr>
            </a:br>
            <a:br>
              <a:rPr kumimoji="0" lang="en-US" altLang="en-US" sz="1400" b="1" i="0" u="none" strike="noStrike" cap="none" normalizeH="0" baseline="0" dirty="0">
                <a:ln>
                  <a:noFill/>
                </a:ln>
                <a:solidFill>
                  <a:srgbClr val="A9B7C6"/>
                </a:solidFill>
                <a:effectLst/>
                <a:latin typeface="+mj-lt"/>
              </a:rPr>
            </a:br>
            <a:r>
              <a:rPr kumimoji="0" lang="en-US" altLang="en-US" sz="1400" b="1" i="0" u="none" strike="noStrike" cap="none" normalizeH="0" baseline="0" dirty="0">
                <a:ln>
                  <a:noFill/>
                </a:ln>
                <a:solidFill>
                  <a:srgbClr val="A9B7C6"/>
                </a:solidFill>
                <a:effectLst/>
                <a:latin typeface="+mj-lt"/>
              </a:rPr>
              <a:t>    </a:t>
            </a:r>
            <a:r>
              <a:rPr kumimoji="0" lang="en-US" altLang="en-US" sz="1400" b="1" i="0" u="none" strike="noStrike" cap="none" normalizeH="0" baseline="0" dirty="0">
                <a:ln>
                  <a:noFill/>
                </a:ln>
                <a:solidFill>
                  <a:srgbClr val="CC7832"/>
                </a:solidFill>
                <a:effectLst/>
                <a:latin typeface="+mj-lt"/>
              </a:rPr>
              <a:t>private </a:t>
            </a:r>
            <a:r>
              <a:rPr kumimoji="0" lang="en-US" altLang="en-US" sz="1400" b="1" i="0" u="none" strike="noStrike" cap="none" normalizeH="0" baseline="0" dirty="0">
                <a:ln>
                  <a:noFill/>
                </a:ln>
                <a:solidFill>
                  <a:srgbClr val="A9B7C6"/>
                </a:solidFill>
                <a:effectLst/>
                <a:latin typeface="+mj-lt"/>
              </a:rPr>
              <a:t>SQLiteHelper </a:t>
            </a:r>
            <a:r>
              <a:rPr kumimoji="0" lang="en-US" altLang="en-US" sz="1400" b="1" i="0" u="none" strike="noStrike" cap="none" normalizeH="0" baseline="0" dirty="0" err="1">
                <a:ln>
                  <a:noFill/>
                </a:ln>
                <a:solidFill>
                  <a:srgbClr val="9876AA"/>
                </a:solidFill>
                <a:effectLst/>
                <a:latin typeface="+mj-lt"/>
              </a:rPr>
              <a:t>sqLiteHelper</a:t>
            </a:r>
            <a:r>
              <a:rPr kumimoji="0" lang="en-US" altLang="en-US" sz="1400" b="1" i="0" u="none" strike="noStrike" cap="none" normalizeH="0" baseline="0" dirty="0">
                <a:ln>
                  <a:noFill/>
                </a:ln>
                <a:solidFill>
                  <a:srgbClr val="CC7832"/>
                </a:solidFill>
                <a:effectLst/>
                <a:latin typeface="+mj-lt"/>
              </a:rPr>
              <a:t>;</a:t>
            </a:r>
            <a:br>
              <a:rPr kumimoji="0" lang="en-US" altLang="en-US" sz="1400" b="1" i="0" u="none" strike="noStrike" cap="none" normalizeH="0" baseline="0" dirty="0">
                <a:ln>
                  <a:noFill/>
                </a:ln>
                <a:solidFill>
                  <a:srgbClr val="CC7832"/>
                </a:solidFill>
                <a:effectLst/>
                <a:latin typeface="+mj-lt"/>
              </a:rPr>
            </a:br>
            <a:r>
              <a:rPr kumimoji="0" lang="en-US" altLang="en-US" sz="1400" b="1" i="0" u="none" strike="noStrike" cap="none" normalizeH="0" baseline="0" dirty="0">
                <a:ln>
                  <a:noFill/>
                </a:ln>
                <a:solidFill>
                  <a:srgbClr val="CC7832"/>
                </a:solidFill>
                <a:effectLst/>
                <a:latin typeface="+mj-lt"/>
              </a:rPr>
              <a:t>    private </a:t>
            </a:r>
            <a:r>
              <a:rPr kumimoji="0" lang="en-US" altLang="en-US" sz="1400" b="1" i="0" u="none" strike="noStrike" cap="none" normalizeH="0" baseline="0" dirty="0">
                <a:ln>
                  <a:noFill/>
                </a:ln>
                <a:solidFill>
                  <a:srgbClr val="A9B7C6"/>
                </a:solidFill>
                <a:effectLst/>
                <a:latin typeface="+mj-lt"/>
              </a:rPr>
              <a:t>Context </a:t>
            </a:r>
            <a:r>
              <a:rPr kumimoji="0" lang="en-US" altLang="en-US" sz="1400" b="1" i="0" u="none" strike="noStrike" cap="none" normalizeH="0" baseline="0" dirty="0">
                <a:ln>
                  <a:noFill/>
                </a:ln>
                <a:solidFill>
                  <a:srgbClr val="9876AA"/>
                </a:solidFill>
                <a:effectLst/>
                <a:latin typeface="+mj-lt"/>
              </a:rPr>
              <a:t>context</a:t>
            </a:r>
            <a:r>
              <a:rPr kumimoji="0" lang="en-US" altLang="en-US" sz="1400" b="1" i="0" u="none" strike="noStrike" cap="none" normalizeH="0" baseline="0" dirty="0">
                <a:ln>
                  <a:noFill/>
                </a:ln>
                <a:solidFill>
                  <a:srgbClr val="CC7832"/>
                </a:solidFill>
                <a:effectLst/>
                <a:latin typeface="+mj-lt"/>
              </a:rPr>
              <a:t>;</a:t>
            </a:r>
            <a:br>
              <a:rPr kumimoji="0" lang="en-US" altLang="en-US" sz="1400" b="1" i="0" u="none" strike="noStrike" cap="none" normalizeH="0" baseline="0" dirty="0">
                <a:ln>
                  <a:noFill/>
                </a:ln>
                <a:solidFill>
                  <a:srgbClr val="CC7832"/>
                </a:solidFill>
                <a:effectLst/>
                <a:latin typeface="+mj-lt"/>
              </a:rPr>
            </a:br>
            <a:br>
              <a:rPr kumimoji="0" lang="en-US" altLang="en-US" sz="1400" b="1" i="0" u="none" strike="noStrike" cap="none" normalizeH="0" baseline="0" dirty="0">
                <a:ln>
                  <a:noFill/>
                </a:ln>
                <a:solidFill>
                  <a:srgbClr val="CC7832"/>
                </a:solidFill>
                <a:effectLst/>
                <a:latin typeface="+mj-lt"/>
              </a:rPr>
            </a:br>
            <a:r>
              <a:rPr kumimoji="0" lang="en-US" altLang="en-US" sz="1400" b="1" i="0" u="none" strike="noStrike" cap="none" normalizeH="0" baseline="0" dirty="0">
                <a:ln>
                  <a:noFill/>
                </a:ln>
                <a:solidFill>
                  <a:srgbClr val="CC7832"/>
                </a:solidFill>
                <a:effectLst/>
                <a:latin typeface="+mj-lt"/>
              </a:rPr>
              <a:t>   </a:t>
            </a:r>
            <a:r>
              <a:rPr kumimoji="0" lang="en-US" altLang="en-US" sz="1400" b="1" i="0" u="none" strike="noStrike" cap="none" normalizeH="0" baseline="0" dirty="0">
                <a:ln>
                  <a:noFill/>
                </a:ln>
                <a:solidFill>
                  <a:srgbClr val="CC7832"/>
                </a:solidFill>
                <a:effectLst/>
                <a:latin typeface="JetBrains Mono"/>
              </a:rPr>
              <a:t>public </a:t>
            </a:r>
            <a:r>
              <a:rPr kumimoji="0" lang="en-US" altLang="en-US" sz="1400" b="1" i="0" u="none" strike="noStrike" cap="none" normalizeH="0" baseline="0" dirty="0" err="1">
                <a:ln>
                  <a:noFill/>
                </a:ln>
                <a:solidFill>
                  <a:srgbClr val="FFC66D"/>
                </a:solidFill>
                <a:effectLst/>
                <a:latin typeface="JetBrains Mono"/>
              </a:rPr>
              <a:t>DataBaseAdapter</a:t>
            </a:r>
            <a:r>
              <a:rPr kumimoji="0" lang="en-US" altLang="en-US" sz="1400" b="1" i="0" u="none" strike="noStrike" cap="none" normalizeH="0" baseline="0" dirty="0">
                <a:ln>
                  <a:noFill/>
                </a:ln>
                <a:solidFill>
                  <a:srgbClr val="A9B7C6"/>
                </a:solidFill>
                <a:effectLst/>
                <a:latin typeface="JetBrains Mono"/>
              </a:rPr>
              <a:t>(Context context) {</a:t>
            </a:r>
            <a:br>
              <a:rPr kumimoji="0" lang="en-US" altLang="en-US" sz="1400" b="1" i="0" u="none" strike="noStrike" cap="none" normalizeH="0" baseline="0" dirty="0">
                <a:ln>
                  <a:noFill/>
                </a:ln>
                <a:solidFill>
                  <a:srgbClr val="A9B7C6"/>
                </a:solidFill>
                <a:effectLst/>
                <a:latin typeface="JetBrains Mono"/>
              </a:rPr>
            </a:br>
            <a:r>
              <a:rPr kumimoji="0" lang="en-US" altLang="en-US" sz="1400" b="1" i="0" u="none" strike="noStrike" cap="none" normalizeH="0" baseline="0" dirty="0">
                <a:ln>
                  <a:noFill/>
                </a:ln>
                <a:solidFill>
                  <a:srgbClr val="A9B7C6"/>
                </a:solidFill>
                <a:effectLst/>
                <a:latin typeface="JetBrains Mono"/>
              </a:rPr>
              <a:t>    </a:t>
            </a:r>
            <a:r>
              <a:rPr kumimoji="0" lang="en-US" altLang="en-US" sz="1400" b="1" i="0" u="none" strike="noStrike" cap="none" normalizeH="0" baseline="0" dirty="0" err="1">
                <a:ln>
                  <a:noFill/>
                </a:ln>
                <a:solidFill>
                  <a:srgbClr val="CC7832"/>
                </a:solidFill>
                <a:effectLst/>
                <a:latin typeface="JetBrains Mono"/>
              </a:rPr>
              <a:t>this</a:t>
            </a:r>
            <a:r>
              <a:rPr kumimoji="0" lang="en-US" altLang="en-US" sz="1400" b="1" i="0" u="none" strike="noStrike" cap="none" normalizeH="0" baseline="0" dirty="0" err="1">
                <a:ln>
                  <a:noFill/>
                </a:ln>
                <a:solidFill>
                  <a:srgbClr val="A9B7C6"/>
                </a:solidFill>
                <a:effectLst/>
                <a:latin typeface="JetBrains Mono"/>
              </a:rPr>
              <a:t>.</a:t>
            </a:r>
            <a:r>
              <a:rPr kumimoji="0" lang="en-US" altLang="en-US" sz="1400" b="1" i="0" u="none" strike="noStrike" cap="none" normalizeH="0" baseline="0" dirty="0" err="1">
                <a:ln>
                  <a:noFill/>
                </a:ln>
                <a:solidFill>
                  <a:srgbClr val="9876AA"/>
                </a:solidFill>
                <a:effectLst/>
                <a:latin typeface="JetBrains Mono"/>
              </a:rPr>
              <a:t>sqLiteHelper</a:t>
            </a:r>
            <a:r>
              <a:rPr kumimoji="0" lang="en-US" altLang="en-US" sz="1400" b="1" i="0" u="none" strike="noStrike" cap="none" normalizeH="0" baseline="0" dirty="0">
                <a:ln>
                  <a:noFill/>
                </a:ln>
                <a:solidFill>
                  <a:srgbClr val="9876AA"/>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 </a:t>
            </a:r>
            <a:r>
              <a:rPr kumimoji="0" lang="en-US" altLang="en-US" sz="1400" b="1" i="0" u="none" strike="noStrike" cap="none" normalizeH="0" baseline="0" dirty="0">
                <a:ln>
                  <a:noFill/>
                </a:ln>
                <a:solidFill>
                  <a:srgbClr val="CC7832"/>
                </a:solidFill>
                <a:effectLst/>
                <a:latin typeface="JetBrains Mono"/>
              </a:rPr>
              <a:t>new </a:t>
            </a:r>
            <a:r>
              <a:rPr kumimoji="0" lang="en-US" altLang="en-US" sz="1400" b="1" i="0" u="none" strike="noStrike" cap="none" normalizeH="0" baseline="0" dirty="0">
                <a:ln>
                  <a:noFill/>
                </a:ln>
                <a:solidFill>
                  <a:srgbClr val="A9B7C6"/>
                </a:solidFill>
                <a:effectLst/>
                <a:latin typeface="JetBrains Mono"/>
              </a:rPr>
              <a:t>SQLiteHelper(context)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this</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9876AA"/>
                </a:solidFill>
                <a:effectLst/>
                <a:latin typeface="JetBrains Mono"/>
              </a:rPr>
              <a:t>context</a:t>
            </a:r>
            <a:r>
              <a:rPr kumimoji="0" lang="en-US" altLang="en-US" sz="1400" b="1" i="0" u="none" strike="noStrike" cap="none" normalizeH="0" baseline="0" dirty="0">
                <a:ln>
                  <a:noFill/>
                </a:ln>
                <a:solidFill>
                  <a:srgbClr val="A9B7C6"/>
                </a:solidFill>
                <a:effectLst/>
                <a:latin typeface="JetBrains Mono"/>
              </a:rPr>
              <a:t>=context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a:t>
            </a: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rgbClr val="A9B7C6"/>
              </a:solidFill>
              <a:latin typeface="+mj-lt"/>
            </a:endParaRPr>
          </a:p>
          <a:p>
            <a:pPr lvl="1" eaLnBrk="0" fontAlgn="base" hangingPunct="0">
              <a:spcBef>
                <a:spcPct val="0"/>
              </a:spcBef>
              <a:spcAft>
                <a:spcPct val="0"/>
              </a:spcAft>
            </a:pPr>
            <a:r>
              <a:rPr kumimoji="0" lang="en-US" altLang="en-US" sz="1400" b="1" i="0" u="none" strike="noStrike" cap="none" normalizeH="0" baseline="0" dirty="0">
                <a:ln>
                  <a:noFill/>
                </a:ln>
                <a:solidFill>
                  <a:srgbClr val="CC7832"/>
                </a:solidFill>
                <a:effectLst/>
                <a:latin typeface="JetBrains Mono"/>
              </a:rPr>
              <a:t>public long  </a:t>
            </a:r>
            <a:r>
              <a:rPr kumimoji="0" lang="en-US" altLang="en-US" sz="1400" b="1" i="0" u="none" strike="noStrike" cap="none" normalizeH="0" baseline="0" dirty="0" err="1">
                <a:ln>
                  <a:noFill/>
                </a:ln>
                <a:solidFill>
                  <a:srgbClr val="FFC66D"/>
                </a:solidFill>
                <a:effectLst/>
                <a:latin typeface="JetBrains Mono"/>
              </a:rPr>
              <a:t>insertData</a:t>
            </a:r>
            <a:r>
              <a:rPr kumimoji="0" lang="en-US" altLang="en-US" sz="1400" b="1" i="0" u="none" strike="noStrike" cap="none" normalizeH="0" baseline="0" dirty="0">
                <a:ln>
                  <a:noFill/>
                </a:ln>
                <a:solidFill>
                  <a:srgbClr val="A9B7C6"/>
                </a:solidFill>
                <a:effectLst/>
                <a:latin typeface="JetBrains Mono"/>
              </a:rPr>
              <a:t>(String username</a:t>
            </a: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String pass)</a:t>
            </a:r>
            <a:br>
              <a:rPr kumimoji="0" lang="en-US" altLang="en-US" sz="1400" b="1" i="0" u="none" strike="noStrike" cap="none" normalizeH="0" baseline="0" dirty="0">
                <a:ln>
                  <a:noFill/>
                </a:ln>
                <a:solidFill>
                  <a:srgbClr val="A9B7C6"/>
                </a:solidFill>
                <a:effectLst/>
                <a:latin typeface="JetBrains Mono"/>
              </a:rPr>
            </a:br>
            <a:r>
              <a:rPr kumimoji="0" lang="en-US" altLang="en-US" sz="1400" b="1" i="0" u="none" strike="noStrike" cap="none" normalizeH="0" baseline="0" dirty="0">
                <a:ln>
                  <a:noFill/>
                </a:ln>
                <a:solidFill>
                  <a:srgbClr val="A9B7C6"/>
                </a:solidFill>
                <a:effectLst/>
                <a:latin typeface="JetBrains Mono"/>
              </a:rPr>
              <a:t>{</a:t>
            </a:r>
            <a:br>
              <a:rPr kumimoji="0" lang="en-US" altLang="en-US" sz="1400" b="1" i="0" u="none" strike="noStrike" cap="none" normalizeH="0" baseline="0" dirty="0">
                <a:ln>
                  <a:noFill/>
                </a:ln>
                <a:solidFill>
                  <a:srgbClr val="A9B7C6"/>
                </a:solidFill>
                <a:effectLst/>
                <a:latin typeface="JetBrains Mono"/>
              </a:rPr>
            </a:b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ContentValues contentValues=</a:t>
            </a:r>
            <a:r>
              <a:rPr kumimoji="0" lang="en-US" altLang="en-US" sz="1400" b="1" i="0" u="none" strike="noStrike" cap="none" normalizeH="0" baseline="0" dirty="0">
                <a:ln>
                  <a:noFill/>
                </a:ln>
                <a:solidFill>
                  <a:srgbClr val="CC7832"/>
                </a:solidFill>
                <a:effectLst/>
                <a:latin typeface="JetBrains Mono"/>
              </a:rPr>
              <a:t>new </a:t>
            </a:r>
            <a:r>
              <a:rPr kumimoji="0" lang="en-US" altLang="en-US" sz="1400" b="1" i="0" u="none" strike="noStrike" cap="none" normalizeH="0" baseline="0" dirty="0">
                <a:ln>
                  <a:noFill/>
                </a:ln>
                <a:solidFill>
                  <a:srgbClr val="A9B7C6"/>
                </a:solidFill>
                <a:effectLst/>
                <a:latin typeface="JetBrains Mono"/>
              </a:rPr>
              <a:t>ContentValues()</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SQLiteDatabase db=</a:t>
            </a:r>
            <a:r>
              <a:rPr kumimoji="0" lang="en-US" altLang="en-US" sz="1400" b="1" i="0" u="none" strike="noStrike" cap="none" normalizeH="0" baseline="0" dirty="0">
                <a:ln>
                  <a:noFill/>
                </a:ln>
                <a:solidFill>
                  <a:srgbClr val="9876AA"/>
                </a:solidFill>
                <a:effectLst/>
                <a:latin typeface="JetBrains Mono"/>
              </a:rPr>
              <a:t>sqLiteHelper</a:t>
            </a:r>
            <a:r>
              <a:rPr kumimoji="0" lang="en-US" altLang="en-US" sz="1400" b="1" i="0" u="none" strike="noStrike" cap="none" normalizeH="0" baseline="0" dirty="0">
                <a:ln>
                  <a:noFill/>
                </a:ln>
                <a:solidFill>
                  <a:srgbClr val="A9B7C6"/>
                </a:solidFill>
                <a:effectLst/>
                <a:latin typeface="JetBrains Mono"/>
              </a:rPr>
              <a:t>.getWritableDatabase()</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contentValues.put(</a:t>
            </a:r>
            <a:r>
              <a:rPr kumimoji="0" lang="en-US" altLang="en-US" sz="1400" b="1" i="0" u="none" strike="noStrike" cap="none" normalizeH="0" baseline="0" dirty="0" err="1">
                <a:ln>
                  <a:noFill/>
                </a:ln>
                <a:solidFill>
                  <a:srgbClr val="A9B7C6"/>
                </a:solidFill>
                <a:effectLst/>
                <a:latin typeface="JetBrains Mono"/>
              </a:rPr>
              <a:t>SQLiteHelper.</a:t>
            </a:r>
            <a:r>
              <a:rPr kumimoji="0" lang="en-US" altLang="en-US" sz="1400" b="1" i="1" u="none" strike="noStrike" cap="none" normalizeH="0" baseline="0" dirty="0" err="1">
                <a:ln>
                  <a:noFill/>
                </a:ln>
                <a:solidFill>
                  <a:srgbClr val="9876AA"/>
                </a:solidFill>
                <a:effectLst/>
                <a:latin typeface="JetBrains Mono"/>
              </a:rPr>
              <a:t>NAME</a:t>
            </a:r>
            <a:r>
              <a:rPr kumimoji="0" lang="en-US" altLang="en-US" sz="1400" b="1" i="0" u="none" strike="noStrike" cap="none" normalizeH="0" baseline="0" dirty="0" err="1">
                <a:ln>
                  <a:noFill/>
                </a:ln>
                <a:solidFill>
                  <a:srgbClr val="CC7832"/>
                </a:solidFill>
                <a:effectLst/>
                <a:latin typeface="JetBrains Mono"/>
              </a:rPr>
              <a:t>,</a:t>
            </a:r>
            <a:r>
              <a:rPr kumimoji="0" lang="en-US" altLang="en-US" sz="1400" b="1" i="0" u="none" strike="noStrike" cap="none" normalizeH="0" baseline="0" dirty="0" err="1">
                <a:ln>
                  <a:noFill/>
                </a:ln>
                <a:solidFill>
                  <a:srgbClr val="A9B7C6"/>
                </a:solidFill>
                <a:effectLst/>
                <a:latin typeface="JetBrains Mono"/>
              </a:rPr>
              <a:t>name</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contentValues.put(</a:t>
            </a:r>
            <a:r>
              <a:rPr kumimoji="0" lang="en-US" altLang="en-US" sz="1400" b="1" i="0" u="none" strike="noStrike" cap="none" normalizeH="0" baseline="0" dirty="0" err="1">
                <a:ln>
                  <a:noFill/>
                </a:ln>
                <a:solidFill>
                  <a:srgbClr val="A9B7C6"/>
                </a:solidFill>
                <a:effectLst/>
                <a:latin typeface="JetBrains Mono"/>
              </a:rPr>
              <a:t>SQLiteHelper.</a:t>
            </a:r>
            <a:r>
              <a:rPr kumimoji="0" lang="en-US" altLang="en-US" sz="1400" b="1" i="1" u="none" strike="noStrike" cap="none" normalizeH="0" baseline="0" dirty="0" err="1">
                <a:ln>
                  <a:noFill/>
                </a:ln>
                <a:solidFill>
                  <a:srgbClr val="9876AA"/>
                </a:solidFill>
                <a:effectLst/>
                <a:latin typeface="JetBrains Mono"/>
              </a:rPr>
              <a:t>PASSWORD</a:t>
            </a:r>
            <a:r>
              <a:rPr kumimoji="0" lang="en-US" altLang="en-US" sz="1400" b="1" i="0" u="none" strike="noStrike" cap="none" normalizeH="0" baseline="0" dirty="0" err="1">
                <a:ln>
                  <a:noFill/>
                </a:ln>
                <a:solidFill>
                  <a:srgbClr val="CC7832"/>
                </a:solidFill>
                <a:effectLst/>
                <a:latin typeface="JetBrains Mono"/>
              </a:rPr>
              <a:t>,</a:t>
            </a:r>
            <a:r>
              <a:rPr kumimoji="0" lang="en-US" altLang="en-US" sz="1400" b="1" i="0" u="none" strike="noStrike" cap="none" normalizeH="0" baseline="0" dirty="0" err="1">
                <a:ln>
                  <a:noFill/>
                </a:ln>
                <a:solidFill>
                  <a:srgbClr val="A9B7C6"/>
                </a:solidFill>
                <a:effectLst/>
                <a:latin typeface="JetBrains Mono"/>
              </a:rPr>
              <a:t>password</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long </a:t>
            </a:r>
            <a:r>
              <a:rPr kumimoji="0" lang="en-US" altLang="en-US" sz="1400" b="1" i="0" u="none" strike="noStrike" cap="none" normalizeH="0" baseline="0" dirty="0">
                <a:ln>
                  <a:noFill/>
                </a:ln>
                <a:solidFill>
                  <a:srgbClr val="A9B7C6"/>
                </a:solidFill>
                <a:effectLst/>
                <a:latin typeface="JetBrains Mono"/>
              </a:rPr>
              <a:t>id=</a:t>
            </a:r>
            <a:r>
              <a:rPr kumimoji="0" lang="en-US" altLang="en-US" sz="1400" b="1" i="0" u="none" strike="noStrike" cap="none" normalizeH="0" baseline="0" dirty="0" err="1">
                <a:ln>
                  <a:noFill/>
                </a:ln>
                <a:solidFill>
                  <a:srgbClr val="A9B7C6"/>
                </a:solidFill>
                <a:effectLst/>
                <a:latin typeface="JetBrains Mono"/>
              </a:rPr>
              <a:t>db.insert</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err="1">
                <a:ln>
                  <a:noFill/>
                </a:ln>
                <a:solidFill>
                  <a:srgbClr val="9876AA"/>
                </a:solidFill>
                <a:effectLst/>
                <a:latin typeface="JetBrains Mono"/>
              </a:rPr>
              <a:t>sqLiteHelper</a:t>
            </a:r>
            <a:r>
              <a:rPr kumimoji="0" lang="en-US" altLang="en-US" sz="1400" b="1" i="0" u="none" strike="noStrike" cap="none" normalizeH="0" baseline="0" dirty="0" err="1">
                <a:ln>
                  <a:noFill/>
                </a:ln>
                <a:solidFill>
                  <a:srgbClr val="A9B7C6"/>
                </a:solidFill>
                <a:effectLst/>
                <a:latin typeface="JetBrains Mono"/>
              </a:rPr>
              <a:t>.</a:t>
            </a:r>
            <a:r>
              <a:rPr kumimoji="0" lang="en-US" altLang="en-US" sz="1400" b="1" i="1" u="none" strike="noStrike" cap="none" normalizeH="0" baseline="0" dirty="0" err="1">
                <a:ln>
                  <a:noFill/>
                </a:ln>
                <a:solidFill>
                  <a:srgbClr val="9876AA"/>
                </a:solidFill>
                <a:effectLst/>
                <a:latin typeface="JetBrains Mono"/>
              </a:rPr>
              <a:t>TABLE_NAME</a:t>
            </a:r>
            <a:r>
              <a:rPr kumimoji="0" lang="en-US" altLang="en-US" sz="1400" b="1" i="0" u="none" strike="noStrike" cap="none" normalizeH="0" baseline="0" dirty="0" err="1">
                <a:ln>
                  <a:noFill/>
                </a:ln>
                <a:solidFill>
                  <a:srgbClr val="CC7832"/>
                </a:solidFill>
                <a:effectLst/>
                <a:latin typeface="JetBrains Mono"/>
              </a:rPr>
              <a:t>,null,</a:t>
            </a:r>
            <a:r>
              <a:rPr kumimoji="0" lang="en-US" altLang="en-US" sz="1400" b="1" i="0" u="none" strike="noStrike" cap="none" normalizeH="0" baseline="0" dirty="0" err="1">
                <a:ln>
                  <a:noFill/>
                </a:ln>
                <a:solidFill>
                  <a:srgbClr val="A9B7C6"/>
                </a:solidFill>
                <a:effectLst/>
                <a:latin typeface="JetBrains Mono"/>
              </a:rPr>
              <a:t>contentValues</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return </a:t>
            </a:r>
            <a:r>
              <a:rPr kumimoji="0" lang="en-US" altLang="en-US" sz="1400" b="1" i="0" u="none" strike="noStrike" cap="none" normalizeH="0" baseline="0" dirty="0">
                <a:ln>
                  <a:noFill/>
                </a:ln>
                <a:solidFill>
                  <a:srgbClr val="A9B7C6"/>
                </a:solidFill>
                <a:effectLst/>
                <a:latin typeface="JetBrains Mono"/>
              </a:rPr>
              <a:t>id</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A9B7C6"/>
                </a:solidFill>
                <a:effectLst/>
                <a:latin typeface="JetBrains Mono"/>
              </a:rPr>
              <a:t>}</a:t>
            </a:r>
          </a:p>
          <a:p>
            <a:pPr lvl="1" eaLnBrk="0" fontAlgn="base" hangingPunct="0">
              <a:spcBef>
                <a:spcPct val="0"/>
              </a:spcBef>
              <a:spcAft>
                <a:spcPct val="0"/>
              </a:spcAft>
            </a:pPr>
            <a:r>
              <a:rPr kumimoji="0" lang="en-US" altLang="en-US" sz="1400" b="1" i="0" u="none" strike="noStrike" cap="none" normalizeH="0" baseline="0" dirty="0">
                <a:ln>
                  <a:noFill/>
                </a:ln>
                <a:solidFill>
                  <a:srgbClr val="A9B7C6"/>
                </a:solidFill>
                <a:effectLst/>
                <a:latin typeface="+mj-lt"/>
              </a:rPr>
              <a:t>}</a:t>
            </a:r>
            <a:endParaRPr kumimoji="0" lang="en-US" altLang="en-US" sz="1400" b="1" i="0" u="none" strike="noStrike" cap="none" normalizeH="0" baseline="0" dirty="0">
              <a:ln>
                <a:noFill/>
              </a:ln>
              <a:solidFill>
                <a:schemeClr val="tx1"/>
              </a:solidFill>
              <a:effectLst/>
              <a:latin typeface="+mj-lt"/>
            </a:endParaRPr>
          </a:p>
        </p:txBody>
      </p:sp>
      <p:sp>
        <p:nvSpPr>
          <p:cNvPr id="10" name="CasellaDiTesto 9">
            <a:extLst>
              <a:ext uri="{FF2B5EF4-FFF2-40B4-BE49-F238E27FC236}">
                <a16:creationId xmlns:a16="http://schemas.microsoft.com/office/drawing/2014/main" id="{DF89DB58-A403-77D1-B099-537F312DBAAF}"/>
              </a:ext>
            </a:extLst>
          </p:cNvPr>
          <p:cNvSpPr txBox="1"/>
          <p:nvPr/>
        </p:nvSpPr>
        <p:spPr>
          <a:xfrm>
            <a:off x="609600" y="1541556"/>
            <a:ext cx="6026870" cy="1246495"/>
          </a:xfrm>
          <a:prstGeom prst="rect">
            <a:avLst/>
          </a:prstGeom>
          <a:noFill/>
        </p:spPr>
        <p:txBody>
          <a:bodyPr wrap="square">
            <a:spAutoFit/>
          </a:bodyPr>
          <a:lstStyle/>
          <a:p>
            <a:pPr marL="285750" indent="-285750" rtl="0">
              <a:spcBef>
                <a:spcPts val="0"/>
              </a:spcBef>
              <a:spcAft>
                <a:spcPts val="0"/>
              </a:spcAft>
              <a:buFont typeface="Arial" panose="020B0604020202020204" pitchFamily="34" charset="0"/>
              <a:buChar char="•"/>
            </a:pPr>
            <a:endParaRPr lang="en-US" sz="1100" dirty="0">
              <a:latin typeface="+mj-lt"/>
            </a:endParaRPr>
          </a:p>
          <a:p>
            <a:pPr marL="228600" indent="-228600">
              <a:buFont typeface="+mj-lt"/>
              <a:buAutoNum type="arabicPeriod"/>
            </a:pPr>
            <a:r>
              <a:rPr lang="en-US" sz="1600" dirty="0">
                <a:latin typeface="+mj-lt"/>
              </a:rPr>
              <a:t>Get a reference to database</a:t>
            </a:r>
          </a:p>
          <a:p>
            <a:pPr marL="228600" indent="-228600">
              <a:buFont typeface="+mj-lt"/>
              <a:buAutoNum type="arabicPeriod"/>
            </a:pPr>
            <a:r>
              <a:rPr lang="en-US" sz="1600" dirty="0">
                <a:latin typeface="+mj-lt"/>
              </a:rPr>
              <a:t>Use ContentValues to store data </a:t>
            </a:r>
          </a:p>
          <a:p>
            <a:pPr marL="228600" indent="-228600">
              <a:buFont typeface="+mj-lt"/>
              <a:buAutoNum type="arabicPeriod"/>
            </a:pPr>
            <a:r>
              <a:rPr lang="en-US" sz="1600" dirty="0">
                <a:latin typeface="+mj-lt"/>
              </a:rPr>
              <a:t>Insert record inside database with insert() method</a:t>
            </a:r>
          </a:p>
          <a:p>
            <a:pPr marL="228600" indent="-228600">
              <a:buFont typeface="+mj-lt"/>
              <a:buAutoNum type="arabicPeriod"/>
            </a:pPr>
            <a:r>
              <a:rPr lang="en-US" sz="1600" dirty="0">
                <a:latin typeface="+mj-lt"/>
              </a:rPr>
              <a:t>Return result of the operation.</a:t>
            </a:r>
          </a:p>
        </p:txBody>
      </p:sp>
      <p:sp>
        <p:nvSpPr>
          <p:cNvPr id="5" name="CasellaDiTesto 4">
            <a:extLst>
              <a:ext uri="{FF2B5EF4-FFF2-40B4-BE49-F238E27FC236}">
                <a16:creationId xmlns:a16="http://schemas.microsoft.com/office/drawing/2014/main" id="{24BC674B-A4B6-15C7-BCAA-56E9149514CF}"/>
              </a:ext>
            </a:extLst>
          </p:cNvPr>
          <p:cNvSpPr txBox="1"/>
          <p:nvPr/>
        </p:nvSpPr>
        <p:spPr>
          <a:xfrm>
            <a:off x="543612" y="2981337"/>
            <a:ext cx="5310433" cy="2862322"/>
          </a:xfrm>
          <a:prstGeom prst="rect">
            <a:avLst/>
          </a:prstGeom>
          <a:noFill/>
        </p:spPr>
        <p:txBody>
          <a:bodyPr wrap="square">
            <a:spAutoFit/>
          </a:bodyPr>
          <a:lstStyle/>
          <a:p>
            <a:pPr marL="171450" indent="-171450" rtl="0">
              <a:spcBef>
                <a:spcPts val="0"/>
              </a:spcBef>
              <a:spcAft>
                <a:spcPts val="0"/>
              </a:spcAft>
              <a:buFont typeface="Arial" panose="020B0604020202020204" pitchFamily="34" charset="0"/>
              <a:buChar char="•"/>
            </a:pPr>
            <a:r>
              <a:rPr lang="en-US" sz="1800" dirty="0">
                <a:latin typeface="+mj-lt"/>
              </a:rPr>
              <a:t>By initializing SQLiteHelper we have not  yet accessed the database, to access a database object that represents the physical database file stored on our device, we must call the getWriteableDatabase() method and that ‘ll trigger the other lifecycle methods of SQLiteOpenHelper.</a:t>
            </a:r>
          </a:p>
          <a:p>
            <a:pPr marL="285750" indent="-285750" rtl="0">
              <a:spcBef>
                <a:spcPts val="0"/>
              </a:spcBef>
              <a:spcAft>
                <a:spcPts val="0"/>
              </a:spcAft>
              <a:buFont typeface="Arial" panose="020B0604020202020204" pitchFamily="34" charset="0"/>
              <a:buChar char="•"/>
            </a:pPr>
            <a:endParaRPr lang="en-US" sz="1800" dirty="0">
              <a:latin typeface="+mj-lt"/>
            </a:endParaRPr>
          </a:p>
          <a:p>
            <a:pPr marL="171450" indent="-171450" rtl="0">
              <a:spcBef>
                <a:spcPts val="0"/>
              </a:spcBef>
              <a:spcAft>
                <a:spcPts val="0"/>
              </a:spcAft>
              <a:buFont typeface="Arial" panose="020B0604020202020204" pitchFamily="34" charset="0"/>
              <a:buChar char="•"/>
            </a:pPr>
            <a:r>
              <a:rPr lang="en-US" sz="1800" dirty="0">
                <a:latin typeface="+mj-lt"/>
              </a:rPr>
              <a:t>ContentValues </a:t>
            </a:r>
            <a:r>
              <a:rPr lang="en-US" sz="1800" b="0" i="0" u="none" strike="noStrike" dirty="0">
                <a:solidFill>
                  <a:srgbClr val="000000"/>
                </a:solidFill>
                <a:effectLst/>
                <a:latin typeface="+mj-lt"/>
              </a:rPr>
              <a:t>Java Class that maps data structure, takes as parameters a Key and a Value. For every column specify the name of the column as KEY. </a:t>
            </a:r>
          </a:p>
        </p:txBody>
      </p:sp>
    </p:spTree>
    <p:extLst>
      <p:ext uri="{BB962C8B-B14F-4D97-AF65-F5344CB8AC3E}">
        <p14:creationId xmlns:p14="http://schemas.microsoft.com/office/powerpoint/2010/main" val="37309533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1FAF69-9BD8-94E5-44BE-7DEE67327E9D}"/>
              </a:ext>
            </a:extLst>
          </p:cNvPr>
          <p:cNvSpPr>
            <a:spLocks noGrp="1"/>
          </p:cNvSpPr>
          <p:nvPr>
            <p:ph type="title"/>
          </p:nvPr>
        </p:nvSpPr>
        <p:spPr/>
        <p:txBody>
          <a:bodyPr/>
          <a:lstStyle/>
          <a:p>
            <a:r>
              <a:rPr lang="en-US" dirty="0"/>
              <a:t>Insert Data</a:t>
            </a:r>
          </a:p>
        </p:txBody>
      </p:sp>
      <p:sp>
        <p:nvSpPr>
          <p:cNvPr id="4" name="Rectangle 1">
            <a:extLst>
              <a:ext uri="{FF2B5EF4-FFF2-40B4-BE49-F238E27FC236}">
                <a16:creationId xmlns:a16="http://schemas.microsoft.com/office/drawing/2014/main" id="{496054F5-D6EC-1BB8-8997-0E977AD2A85C}"/>
              </a:ext>
            </a:extLst>
          </p:cNvPr>
          <p:cNvSpPr>
            <a:spLocks noChangeArrowheads="1"/>
          </p:cNvSpPr>
          <p:nvPr/>
        </p:nvSpPr>
        <p:spPr bwMode="auto">
          <a:xfrm>
            <a:off x="6458552" y="1691088"/>
            <a:ext cx="5733448" cy="461664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400" b="1" i="0" u="none" strike="noStrike" cap="none" normalizeH="0" baseline="0" dirty="0">
                <a:ln>
                  <a:noFill/>
                </a:ln>
                <a:solidFill>
                  <a:srgbClr val="CC7832"/>
                </a:solidFill>
                <a:effectLst/>
                <a:latin typeface="+mj-lt"/>
              </a:rPr>
              <a:t>public class </a:t>
            </a:r>
            <a:r>
              <a:rPr kumimoji="0" lang="en-US" altLang="en-US" sz="1400" b="1" i="0" u="none" strike="noStrike" cap="none" normalizeH="0" baseline="0" dirty="0" err="1">
                <a:ln>
                  <a:noFill/>
                </a:ln>
                <a:solidFill>
                  <a:srgbClr val="A9B7C6"/>
                </a:solidFill>
                <a:effectLst/>
                <a:latin typeface="+mj-lt"/>
              </a:rPr>
              <a:t>DataBaseAdapter</a:t>
            </a:r>
            <a:r>
              <a:rPr kumimoji="0" lang="en-US" altLang="en-US" sz="1400" b="1" i="0" u="none" strike="noStrike" cap="none" normalizeH="0" baseline="0" dirty="0">
                <a:ln>
                  <a:noFill/>
                </a:ln>
                <a:solidFill>
                  <a:srgbClr val="A9B7C6"/>
                </a:solidFill>
                <a:effectLst/>
                <a:latin typeface="+mj-lt"/>
              </a:rPr>
              <a:t>  {</a:t>
            </a:r>
            <a:br>
              <a:rPr kumimoji="0" lang="en-US" altLang="en-US" sz="1400" b="1" i="0" u="none" strike="noStrike" cap="none" normalizeH="0" baseline="0" dirty="0">
                <a:ln>
                  <a:noFill/>
                </a:ln>
                <a:solidFill>
                  <a:srgbClr val="A9B7C6"/>
                </a:solidFill>
                <a:effectLst/>
                <a:latin typeface="+mj-lt"/>
              </a:rPr>
            </a:br>
            <a:br>
              <a:rPr kumimoji="0" lang="en-US" altLang="en-US" sz="1400" b="1" i="0" u="none" strike="noStrike" cap="none" normalizeH="0" baseline="0" dirty="0">
                <a:ln>
                  <a:noFill/>
                </a:ln>
                <a:solidFill>
                  <a:srgbClr val="A9B7C6"/>
                </a:solidFill>
                <a:effectLst/>
                <a:latin typeface="+mj-lt"/>
              </a:rPr>
            </a:br>
            <a:r>
              <a:rPr kumimoji="0" lang="en-US" altLang="en-US" sz="1400" b="1" i="0" u="none" strike="noStrike" cap="none" normalizeH="0" baseline="0" dirty="0">
                <a:ln>
                  <a:noFill/>
                </a:ln>
                <a:solidFill>
                  <a:srgbClr val="A9B7C6"/>
                </a:solidFill>
                <a:effectLst/>
                <a:latin typeface="+mj-lt"/>
              </a:rPr>
              <a:t>    </a:t>
            </a:r>
            <a:r>
              <a:rPr kumimoji="0" lang="en-US" altLang="en-US" sz="1400" b="1" i="0" u="none" strike="noStrike" cap="none" normalizeH="0" baseline="0" dirty="0">
                <a:ln>
                  <a:noFill/>
                </a:ln>
                <a:solidFill>
                  <a:srgbClr val="CC7832"/>
                </a:solidFill>
                <a:effectLst/>
                <a:latin typeface="+mj-lt"/>
              </a:rPr>
              <a:t>private </a:t>
            </a:r>
            <a:r>
              <a:rPr kumimoji="0" lang="en-US" altLang="en-US" sz="1400" b="1" i="0" u="none" strike="noStrike" cap="none" normalizeH="0" baseline="0" dirty="0">
                <a:ln>
                  <a:noFill/>
                </a:ln>
                <a:solidFill>
                  <a:srgbClr val="A9B7C6"/>
                </a:solidFill>
                <a:effectLst/>
                <a:latin typeface="+mj-lt"/>
              </a:rPr>
              <a:t>SQLiteHelper </a:t>
            </a:r>
            <a:r>
              <a:rPr kumimoji="0" lang="en-US" altLang="en-US" sz="1400" b="1" i="0" u="none" strike="noStrike" cap="none" normalizeH="0" baseline="0" dirty="0" err="1">
                <a:ln>
                  <a:noFill/>
                </a:ln>
                <a:solidFill>
                  <a:srgbClr val="9876AA"/>
                </a:solidFill>
                <a:effectLst/>
                <a:latin typeface="+mj-lt"/>
              </a:rPr>
              <a:t>sqLiteHelper</a:t>
            </a:r>
            <a:r>
              <a:rPr kumimoji="0" lang="en-US" altLang="en-US" sz="1400" b="1" i="0" u="none" strike="noStrike" cap="none" normalizeH="0" baseline="0" dirty="0">
                <a:ln>
                  <a:noFill/>
                </a:ln>
                <a:solidFill>
                  <a:srgbClr val="CC7832"/>
                </a:solidFill>
                <a:effectLst/>
                <a:latin typeface="+mj-lt"/>
              </a:rPr>
              <a:t>;</a:t>
            </a:r>
            <a:br>
              <a:rPr kumimoji="0" lang="en-US" altLang="en-US" sz="1400" b="1" i="0" u="none" strike="noStrike" cap="none" normalizeH="0" baseline="0" dirty="0">
                <a:ln>
                  <a:noFill/>
                </a:ln>
                <a:solidFill>
                  <a:srgbClr val="CC7832"/>
                </a:solidFill>
                <a:effectLst/>
                <a:latin typeface="+mj-lt"/>
              </a:rPr>
            </a:br>
            <a:r>
              <a:rPr kumimoji="0" lang="en-US" altLang="en-US" sz="1400" b="1" i="0" u="none" strike="noStrike" cap="none" normalizeH="0" baseline="0" dirty="0">
                <a:ln>
                  <a:noFill/>
                </a:ln>
                <a:solidFill>
                  <a:srgbClr val="CC7832"/>
                </a:solidFill>
                <a:effectLst/>
                <a:latin typeface="+mj-lt"/>
              </a:rPr>
              <a:t>    private </a:t>
            </a:r>
            <a:r>
              <a:rPr kumimoji="0" lang="en-US" altLang="en-US" sz="1400" b="1" i="0" u="none" strike="noStrike" cap="none" normalizeH="0" baseline="0" dirty="0">
                <a:ln>
                  <a:noFill/>
                </a:ln>
                <a:solidFill>
                  <a:srgbClr val="A9B7C6"/>
                </a:solidFill>
                <a:effectLst/>
                <a:latin typeface="+mj-lt"/>
              </a:rPr>
              <a:t>Context </a:t>
            </a:r>
            <a:r>
              <a:rPr kumimoji="0" lang="en-US" altLang="en-US" sz="1400" b="1" i="0" u="none" strike="noStrike" cap="none" normalizeH="0" baseline="0" dirty="0">
                <a:ln>
                  <a:noFill/>
                </a:ln>
                <a:solidFill>
                  <a:srgbClr val="9876AA"/>
                </a:solidFill>
                <a:effectLst/>
                <a:latin typeface="+mj-lt"/>
              </a:rPr>
              <a:t>context</a:t>
            </a:r>
            <a:r>
              <a:rPr kumimoji="0" lang="en-US" altLang="en-US" sz="1400" b="1" i="0" u="none" strike="noStrike" cap="none" normalizeH="0" baseline="0" dirty="0">
                <a:ln>
                  <a:noFill/>
                </a:ln>
                <a:solidFill>
                  <a:srgbClr val="CC7832"/>
                </a:solidFill>
                <a:effectLst/>
                <a:latin typeface="+mj-lt"/>
              </a:rPr>
              <a:t>;</a:t>
            </a:r>
            <a:br>
              <a:rPr kumimoji="0" lang="en-US" altLang="en-US" sz="1400" b="1" i="0" u="none" strike="noStrike" cap="none" normalizeH="0" baseline="0" dirty="0">
                <a:ln>
                  <a:noFill/>
                </a:ln>
                <a:solidFill>
                  <a:srgbClr val="CC7832"/>
                </a:solidFill>
                <a:effectLst/>
                <a:latin typeface="+mj-lt"/>
              </a:rPr>
            </a:br>
            <a:br>
              <a:rPr kumimoji="0" lang="en-US" altLang="en-US" sz="1400" b="1" i="0" u="none" strike="noStrike" cap="none" normalizeH="0" baseline="0" dirty="0">
                <a:ln>
                  <a:noFill/>
                </a:ln>
                <a:solidFill>
                  <a:srgbClr val="CC7832"/>
                </a:solidFill>
                <a:effectLst/>
                <a:latin typeface="+mj-lt"/>
              </a:rPr>
            </a:br>
            <a:r>
              <a:rPr kumimoji="0" lang="en-US" altLang="en-US" sz="1400" b="1" i="0" u="none" strike="noStrike" cap="none" normalizeH="0" baseline="0" dirty="0">
                <a:ln>
                  <a:noFill/>
                </a:ln>
                <a:solidFill>
                  <a:srgbClr val="CC7832"/>
                </a:solidFill>
                <a:effectLst/>
                <a:latin typeface="+mj-lt"/>
              </a:rPr>
              <a:t>   </a:t>
            </a:r>
            <a:r>
              <a:rPr kumimoji="0" lang="en-US" altLang="en-US" sz="1400" b="1" i="0" u="none" strike="noStrike" cap="none" normalizeH="0" baseline="0" dirty="0">
                <a:ln>
                  <a:noFill/>
                </a:ln>
                <a:solidFill>
                  <a:srgbClr val="CC7832"/>
                </a:solidFill>
                <a:effectLst/>
                <a:latin typeface="JetBrains Mono"/>
              </a:rPr>
              <a:t>public </a:t>
            </a:r>
            <a:r>
              <a:rPr kumimoji="0" lang="en-US" altLang="en-US" sz="1400" b="1" i="0" u="none" strike="noStrike" cap="none" normalizeH="0" baseline="0" dirty="0" err="1">
                <a:ln>
                  <a:noFill/>
                </a:ln>
                <a:solidFill>
                  <a:srgbClr val="FFC66D"/>
                </a:solidFill>
                <a:effectLst/>
                <a:latin typeface="JetBrains Mono"/>
              </a:rPr>
              <a:t>DataBaseAdapter</a:t>
            </a:r>
            <a:r>
              <a:rPr kumimoji="0" lang="en-US" altLang="en-US" sz="1400" b="1" i="0" u="none" strike="noStrike" cap="none" normalizeH="0" baseline="0" dirty="0">
                <a:ln>
                  <a:noFill/>
                </a:ln>
                <a:solidFill>
                  <a:srgbClr val="A9B7C6"/>
                </a:solidFill>
                <a:effectLst/>
                <a:latin typeface="JetBrains Mono"/>
              </a:rPr>
              <a:t>(Context context) {</a:t>
            </a:r>
            <a:br>
              <a:rPr kumimoji="0" lang="en-US" altLang="en-US" sz="1400" b="1" i="0" u="none" strike="noStrike" cap="none" normalizeH="0" baseline="0" dirty="0">
                <a:ln>
                  <a:noFill/>
                </a:ln>
                <a:solidFill>
                  <a:srgbClr val="A9B7C6"/>
                </a:solidFill>
                <a:effectLst/>
                <a:latin typeface="JetBrains Mono"/>
              </a:rPr>
            </a:br>
            <a:r>
              <a:rPr kumimoji="0" lang="en-US" altLang="en-US" sz="1400" b="1" i="0" u="none" strike="noStrike" cap="none" normalizeH="0" baseline="0" dirty="0">
                <a:ln>
                  <a:noFill/>
                </a:ln>
                <a:solidFill>
                  <a:srgbClr val="A9B7C6"/>
                </a:solidFill>
                <a:effectLst/>
                <a:latin typeface="JetBrains Mono"/>
              </a:rPr>
              <a:t>    </a:t>
            </a:r>
            <a:r>
              <a:rPr kumimoji="0" lang="en-US" altLang="en-US" sz="1400" b="1" i="0" u="none" strike="noStrike" cap="none" normalizeH="0" baseline="0" dirty="0" err="1">
                <a:ln>
                  <a:noFill/>
                </a:ln>
                <a:solidFill>
                  <a:srgbClr val="CC7832"/>
                </a:solidFill>
                <a:effectLst/>
                <a:latin typeface="JetBrains Mono"/>
              </a:rPr>
              <a:t>this</a:t>
            </a:r>
            <a:r>
              <a:rPr kumimoji="0" lang="en-US" altLang="en-US" sz="1400" b="1" i="0" u="none" strike="noStrike" cap="none" normalizeH="0" baseline="0" dirty="0" err="1">
                <a:ln>
                  <a:noFill/>
                </a:ln>
                <a:solidFill>
                  <a:srgbClr val="A9B7C6"/>
                </a:solidFill>
                <a:effectLst/>
                <a:latin typeface="JetBrains Mono"/>
              </a:rPr>
              <a:t>.</a:t>
            </a:r>
            <a:r>
              <a:rPr kumimoji="0" lang="en-US" altLang="en-US" sz="1400" b="1" i="0" u="none" strike="noStrike" cap="none" normalizeH="0" baseline="0" dirty="0" err="1">
                <a:ln>
                  <a:noFill/>
                </a:ln>
                <a:solidFill>
                  <a:srgbClr val="9876AA"/>
                </a:solidFill>
                <a:effectLst/>
                <a:latin typeface="JetBrains Mono"/>
              </a:rPr>
              <a:t>sqLiteHelper</a:t>
            </a:r>
            <a:r>
              <a:rPr kumimoji="0" lang="en-US" altLang="en-US" sz="1400" b="1" i="0" u="none" strike="noStrike" cap="none" normalizeH="0" baseline="0" dirty="0">
                <a:ln>
                  <a:noFill/>
                </a:ln>
                <a:solidFill>
                  <a:srgbClr val="9876AA"/>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 </a:t>
            </a:r>
            <a:r>
              <a:rPr kumimoji="0" lang="en-US" altLang="en-US" sz="1400" b="1" i="0" u="none" strike="noStrike" cap="none" normalizeH="0" baseline="0" dirty="0">
                <a:ln>
                  <a:noFill/>
                </a:ln>
                <a:solidFill>
                  <a:srgbClr val="CC7832"/>
                </a:solidFill>
                <a:effectLst/>
                <a:latin typeface="JetBrains Mono"/>
              </a:rPr>
              <a:t>new </a:t>
            </a:r>
            <a:r>
              <a:rPr kumimoji="0" lang="en-US" altLang="en-US" sz="1400" b="1" i="0" u="none" strike="noStrike" cap="none" normalizeH="0" baseline="0" dirty="0">
                <a:ln>
                  <a:noFill/>
                </a:ln>
                <a:solidFill>
                  <a:srgbClr val="A9B7C6"/>
                </a:solidFill>
                <a:effectLst/>
                <a:latin typeface="JetBrains Mono"/>
              </a:rPr>
              <a:t>SQLiteHelper(context)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this</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9876AA"/>
                </a:solidFill>
                <a:effectLst/>
                <a:latin typeface="JetBrains Mono"/>
              </a:rPr>
              <a:t>context</a:t>
            </a:r>
            <a:r>
              <a:rPr kumimoji="0" lang="en-US" altLang="en-US" sz="1400" b="1" i="0" u="none" strike="noStrike" cap="none" normalizeH="0" baseline="0" dirty="0">
                <a:ln>
                  <a:noFill/>
                </a:ln>
                <a:solidFill>
                  <a:srgbClr val="A9B7C6"/>
                </a:solidFill>
                <a:effectLst/>
                <a:latin typeface="JetBrains Mono"/>
              </a:rPr>
              <a:t>=context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a:t>
            </a: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rgbClr val="A9B7C6"/>
              </a:solidFill>
              <a:latin typeface="+mj-lt"/>
            </a:endParaRPr>
          </a:p>
          <a:p>
            <a:pPr lvl="1" eaLnBrk="0" fontAlgn="base" hangingPunct="0">
              <a:spcBef>
                <a:spcPct val="0"/>
              </a:spcBef>
              <a:spcAft>
                <a:spcPct val="0"/>
              </a:spcAft>
            </a:pPr>
            <a:r>
              <a:rPr kumimoji="0" lang="en-US" altLang="en-US" sz="1400" b="1" i="0" u="none" strike="noStrike" cap="none" normalizeH="0" baseline="0" dirty="0">
                <a:ln>
                  <a:noFill/>
                </a:ln>
                <a:solidFill>
                  <a:srgbClr val="CC7832"/>
                </a:solidFill>
                <a:effectLst/>
                <a:latin typeface="JetBrains Mono"/>
              </a:rPr>
              <a:t>public long  </a:t>
            </a:r>
            <a:r>
              <a:rPr kumimoji="0" lang="en-US" altLang="en-US" sz="1400" b="1" i="0" u="none" strike="noStrike" cap="none" normalizeH="0" baseline="0" dirty="0" err="1">
                <a:ln>
                  <a:noFill/>
                </a:ln>
                <a:solidFill>
                  <a:srgbClr val="FFC66D"/>
                </a:solidFill>
                <a:effectLst/>
                <a:latin typeface="JetBrains Mono"/>
              </a:rPr>
              <a:t>insertData</a:t>
            </a:r>
            <a:r>
              <a:rPr kumimoji="0" lang="en-US" altLang="en-US" sz="1400" b="1" i="0" u="none" strike="noStrike" cap="none" normalizeH="0" baseline="0" dirty="0">
                <a:ln>
                  <a:noFill/>
                </a:ln>
                <a:solidFill>
                  <a:srgbClr val="A9B7C6"/>
                </a:solidFill>
                <a:effectLst/>
                <a:latin typeface="JetBrains Mono"/>
              </a:rPr>
              <a:t>(String username</a:t>
            </a: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String pass)</a:t>
            </a:r>
            <a:br>
              <a:rPr kumimoji="0" lang="en-US" altLang="en-US" sz="1400" b="1" i="0" u="none" strike="noStrike" cap="none" normalizeH="0" baseline="0" dirty="0">
                <a:ln>
                  <a:noFill/>
                </a:ln>
                <a:solidFill>
                  <a:srgbClr val="A9B7C6"/>
                </a:solidFill>
                <a:effectLst/>
                <a:latin typeface="JetBrains Mono"/>
              </a:rPr>
            </a:br>
            <a:r>
              <a:rPr kumimoji="0" lang="en-US" altLang="en-US" sz="1400" b="1" i="0" u="none" strike="noStrike" cap="none" normalizeH="0" baseline="0" dirty="0">
                <a:ln>
                  <a:noFill/>
                </a:ln>
                <a:solidFill>
                  <a:srgbClr val="A9B7C6"/>
                </a:solidFill>
                <a:effectLst/>
                <a:latin typeface="JetBrains Mono"/>
              </a:rPr>
              <a:t>{</a:t>
            </a:r>
            <a:br>
              <a:rPr kumimoji="0" lang="en-US" altLang="en-US" sz="1400" b="1" i="0" u="none" strike="noStrike" cap="none" normalizeH="0" baseline="0" dirty="0">
                <a:ln>
                  <a:noFill/>
                </a:ln>
                <a:solidFill>
                  <a:srgbClr val="A9B7C6"/>
                </a:solidFill>
                <a:effectLst/>
                <a:latin typeface="JetBrains Mono"/>
              </a:rPr>
            </a:b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err="1">
                <a:ln>
                  <a:noFill/>
                </a:ln>
                <a:solidFill>
                  <a:srgbClr val="A9B7C6"/>
                </a:solidFill>
                <a:effectLst/>
                <a:latin typeface="JetBrains Mono"/>
              </a:rPr>
              <a:t>ContentValues</a:t>
            </a:r>
            <a:r>
              <a:rPr kumimoji="0" lang="en-US" altLang="en-US" sz="1400" b="1" i="0" u="none" strike="noStrike" cap="none" normalizeH="0" baseline="0" dirty="0">
                <a:ln>
                  <a:noFill/>
                </a:ln>
                <a:solidFill>
                  <a:srgbClr val="A9B7C6"/>
                </a:solidFill>
                <a:effectLst/>
                <a:latin typeface="JetBrains Mono"/>
              </a:rPr>
              <a:t> </a:t>
            </a:r>
            <a:r>
              <a:rPr kumimoji="0" lang="en-US" altLang="en-US" sz="1400" b="1" i="0" u="none" strike="noStrike" cap="none" normalizeH="0" baseline="0" dirty="0" err="1">
                <a:ln>
                  <a:noFill/>
                </a:ln>
                <a:solidFill>
                  <a:srgbClr val="A9B7C6"/>
                </a:solidFill>
                <a:effectLst/>
                <a:latin typeface="JetBrains Mono"/>
              </a:rPr>
              <a:t>contentValues</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CC7832"/>
                </a:solidFill>
                <a:effectLst/>
                <a:latin typeface="JetBrains Mono"/>
              </a:rPr>
              <a:t>new </a:t>
            </a:r>
            <a:r>
              <a:rPr kumimoji="0" lang="en-US" altLang="en-US" sz="1400" b="1" i="0" u="none" strike="noStrike" cap="none" normalizeH="0" baseline="0" dirty="0" err="1">
                <a:ln>
                  <a:noFill/>
                </a:ln>
                <a:solidFill>
                  <a:srgbClr val="A9B7C6"/>
                </a:solidFill>
                <a:effectLst/>
                <a:latin typeface="JetBrains Mono"/>
              </a:rPr>
              <a:t>ContentValues</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err="1">
                <a:ln>
                  <a:noFill/>
                </a:ln>
                <a:solidFill>
                  <a:srgbClr val="A9B7C6"/>
                </a:solidFill>
                <a:effectLst/>
                <a:latin typeface="JetBrains Mono"/>
              </a:rPr>
              <a:t>SQLiteDatabase</a:t>
            </a:r>
            <a:r>
              <a:rPr kumimoji="0" lang="en-US" altLang="en-US" sz="1400" b="1" i="0" u="none" strike="noStrike" cap="none" normalizeH="0" baseline="0" dirty="0">
                <a:ln>
                  <a:noFill/>
                </a:ln>
                <a:solidFill>
                  <a:srgbClr val="A9B7C6"/>
                </a:solidFill>
                <a:effectLst/>
                <a:latin typeface="JetBrains Mono"/>
              </a:rPr>
              <a:t> </a:t>
            </a:r>
            <a:r>
              <a:rPr kumimoji="0" lang="en-US" altLang="en-US" sz="1400" b="1" i="0" u="none" strike="noStrike" cap="none" normalizeH="0" baseline="0" dirty="0" err="1">
                <a:ln>
                  <a:noFill/>
                </a:ln>
                <a:solidFill>
                  <a:srgbClr val="A9B7C6"/>
                </a:solidFill>
                <a:effectLst/>
                <a:latin typeface="JetBrains Mono"/>
              </a:rPr>
              <a:t>db</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err="1">
                <a:ln>
                  <a:noFill/>
                </a:ln>
                <a:solidFill>
                  <a:srgbClr val="9876AA"/>
                </a:solidFill>
                <a:effectLst/>
                <a:latin typeface="JetBrains Mono"/>
              </a:rPr>
              <a:t>sqLiteHelper</a:t>
            </a:r>
            <a:r>
              <a:rPr kumimoji="0" lang="en-US" altLang="en-US" sz="1400" b="1" i="0" u="none" strike="noStrike" cap="none" normalizeH="0" baseline="0" dirty="0" err="1">
                <a:ln>
                  <a:noFill/>
                </a:ln>
                <a:solidFill>
                  <a:srgbClr val="A9B7C6"/>
                </a:solidFill>
                <a:effectLst/>
                <a:latin typeface="JetBrains Mono"/>
              </a:rPr>
              <a:t>.getWritableDatabase</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err="1">
                <a:ln>
                  <a:noFill/>
                </a:ln>
                <a:solidFill>
                  <a:srgbClr val="A9B7C6"/>
                </a:solidFill>
                <a:effectLst/>
                <a:latin typeface="JetBrains Mono"/>
              </a:rPr>
              <a:t>contentValues.put</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err="1">
                <a:ln>
                  <a:noFill/>
                </a:ln>
                <a:solidFill>
                  <a:srgbClr val="A9B7C6"/>
                </a:solidFill>
                <a:effectLst/>
                <a:latin typeface="JetBrains Mono"/>
              </a:rPr>
              <a:t>SQLiteHelper.</a:t>
            </a:r>
            <a:r>
              <a:rPr kumimoji="0" lang="en-US" altLang="en-US" sz="1400" b="1" i="1" u="none" strike="noStrike" cap="none" normalizeH="0" baseline="0" dirty="0" err="1">
                <a:ln>
                  <a:noFill/>
                </a:ln>
                <a:solidFill>
                  <a:srgbClr val="9876AA"/>
                </a:solidFill>
                <a:effectLst/>
                <a:latin typeface="JetBrains Mono"/>
              </a:rPr>
              <a:t>NAME</a:t>
            </a:r>
            <a:r>
              <a:rPr kumimoji="0" lang="en-US" altLang="en-US" sz="1400" b="1" i="0" u="none" strike="noStrike" cap="none" normalizeH="0" baseline="0" dirty="0" err="1">
                <a:ln>
                  <a:noFill/>
                </a:ln>
                <a:solidFill>
                  <a:srgbClr val="CC7832"/>
                </a:solidFill>
                <a:effectLst/>
                <a:latin typeface="JetBrains Mono"/>
              </a:rPr>
              <a:t>,</a:t>
            </a:r>
            <a:r>
              <a:rPr kumimoji="0" lang="en-US" altLang="en-US" sz="1400" b="1" i="0" u="none" strike="noStrike" cap="none" normalizeH="0" baseline="0" dirty="0" err="1">
                <a:ln>
                  <a:noFill/>
                </a:ln>
                <a:solidFill>
                  <a:srgbClr val="A9B7C6"/>
                </a:solidFill>
                <a:effectLst/>
                <a:latin typeface="JetBrains Mono"/>
              </a:rPr>
              <a:t>name</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err="1">
                <a:ln>
                  <a:noFill/>
                </a:ln>
                <a:solidFill>
                  <a:srgbClr val="A9B7C6"/>
                </a:solidFill>
                <a:effectLst/>
                <a:latin typeface="JetBrains Mono"/>
              </a:rPr>
              <a:t>contentValues.put</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err="1">
                <a:ln>
                  <a:noFill/>
                </a:ln>
                <a:solidFill>
                  <a:srgbClr val="A9B7C6"/>
                </a:solidFill>
                <a:effectLst/>
                <a:latin typeface="JetBrains Mono"/>
              </a:rPr>
              <a:t>SQLiteHelper.</a:t>
            </a:r>
            <a:r>
              <a:rPr kumimoji="0" lang="en-US" altLang="en-US" sz="1400" b="1" i="1" u="none" strike="noStrike" cap="none" normalizeH="0" baseline="0" dirty="0" err="1">
                <a:ln>
                  <a:noFill/>
                </a:ln>
                <a:solidFill>
                  <a:srgbClr val="9876AA"/>
                </a:solidFill>
                <a:effectLst/>
                <a:latin typeface="JetBrains Mono"/>
              </a:rPr>
              <a:t>PASSWORD</a:t>
            </a:r>
            <a:r>
              <a:rPr kumimoji="0" lang="en-US" altLang="en-US" sz="1400" b="1" i="0" u="none" strike="noStrike" cap="none" normalizeH="0" baseline="0" dirty="0" err="1">
                <a:ln>
                  <a:noFill/>
                </a:ln>
                <a:solidFill>
                  <a:srgbClr val="CC7832"/>
                </a:solidFill>
                <a:effectLst/>
                <a:latin typeface="JetBrains Mono"/>
              </a:rPr>
              <a:t>,</a:t>
            </a:r>
            <a:r>
              <a:rPr kumimoji="0" lang="en-US" altLang="en-US" sz="1400" b="1" i="0" u="none" strike="noStrike" cap="none" normalizeH="0" baseline="0" dirty="0" err="1">
                <a:ln>
                  <a:noFill/>
                </a:ln>
                <a:solidFill>
                  <a:srgbClr val="A9B7C6"/>
                </a:solidFill>
                <a:effectLst/>
                <a:latin typeface="JetBrains Mono"/>
              </a:rPr>
              <a:t>password</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long </a:t>
            </a:r>
            <a:r>
              <a:rPr kumimoji="0" lang="en-US" altLang="en-US" sz="1400" b="1" i="0" u="none" strike="noStrike" cap="none" normalizeH="0" baseline="0" dirty="0">
                <a:ln>
                  <a:noFill/>
                </a:ln>
                <a:solidFill>
                  <a:srgbClr val="A9B7C6"/>
                </a:solidFill>
                <a:effectLst/>
                <a:latin typeface="JetBrains Mono"/>
              </a:rPr>
              <a:t>id=</a:t>
            </a:r>
            <a:r>
              <a:rPr kumimoji="0" lang="en-US" altLang="en-US" sz="1400" b="1" i="0" u="none" strike="noStrike" cap="none" normalizeH="0" baseline="0" dirty="0" err="1">
                <a:ln>
                  <a:noFill/>
                </a:ln>
                <a:solidFill>
                  <a:srgbClr val="A9B7C6"/>
                </a:solidFill>
                <a:effectLst/>
                <a:latin typeface="JetBrains Mono"/>
              </a:rPr>
              <a:t>db.insert</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err="1">
                <a:ln>
                  <a:noFill/>
                </a:ln>
                <a:solidFill>
                  <a:srgbClr val="9876AA"/>
                </a:solidFill>
                <a:effectLst/>
                <a:latin typeface="JetBrains Mono"/>
              </a:rPr>
              <a:t>sqLiteHelper</a:t>
            </a:r>
            <a:r>
              <a:rPr kumimoji="0" lang="en-US" altLang="en-US" sz="1400" b="1" i="0" u="none" strike="noStrike" cap="none" normalizeH="0" baseline="0" dirty="0" err="1">
                <a:ln>
                  <a:noFill/>
                </a:ln>
                <a:solidFill>
                  <a:srgbClr val="A9B7C6"/>
                </a:solidFill>
                <a:effectLst/>
                <a:latin typeface="JetBrains Mono"/>
              </a:rPr>
              <a:t>.</a:t>
            </a:r>
            <a:r>
              <a:rPr kumimoji="0" lang="en-US" altLang="en-US" sz="1400" b="1" i="1" u="none" strike="noStrike" cap="none" normalizeH="0" baseline="0" dirty="0" err="1">
                <a:ln>
                  <a:noFill/>
                </a:ln>
                <a:solidFill>
                  <a:srgbClr val="9876AA"/>
                </a:solidFill>
                <a:effectLst/>
                <a:latin typeface="JetBrains Mono"/>
              </a:rPr>
              <a:t>TABLE_NAME</a:t>
            </a:r>
            <a:r>
              <a:rPr kumimoji="0" lang="en-US" altLang="en-US" sz="1400" b="1" i="0" u="none" strike="noStrike" cap="none" normalizeH="0" baseline="0" dirty="0" err="1">
                <a:ln>
                  <a:noFill/>
                </a:ln>
                <a:solidFill>
                  <a:srgbClr val="CC7832"/>
                </a:solidFill>
                <a:effectLst/>
                <a:latin typeface="JetBrains Mono"/>
              </a:rPr>
              <a:t>,null,</a:t>
            </a:r>
            <a:r>
              <a:rPr kumimoji="0" lang="en-US" altLang="en-US" sz="1400" b="1" i="0" u="none" strike="noStrike" cap="none" normalizeH="0" baseline="0" dirty="0" err="1">
                <a:ln>
                  <a:noFill/>
                </a:ln>
                <a:solidFill>
                  <a:srgbClr val="A9B7C6"/>
                </a:solidFill>
                <a:effectLst/>
                <a:latin typeface="JetBrains Mono"/>
              </a:rPr>
              <a:t>contentValues</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return </a:t>
            </a:r>
            <a:r>
              <a:rPr kumimoji="0" lang="en-US" altLang="en-US" sz="1400" b="1" i="0" u="none" strike="noStrike" cap="none" normalizeH="0" baseline="0" dirty="0">
                <a:ln>
                  <a:noFill/>
                </a:ln>
                <a:solidFill>
                  <a:srgbClr val="A9B7C6"/>
                </a:solidFill>
                <a:effectLst/>
                <a:latin typeface="JetBrains Mono"/>
              </a:rPr>
              <a:t>id</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A9B7C6"/>
                </a:solidFill>
                <a:effectLst/>
                <a:latin typeface="JetBrains Mono"/>
              </a:rPr>
              <a:t>}</a:t>
            </a:r>
          </a:p>
          <a:p>
            <a:pPr lvl="1" eaLnBrk="0" fontAlgn="base" hangingPunct="0">
              <a:spcBef>
                <a:spcPct val="0"/>
              </a:spcBef>
              <a:spcAft>
                <a:spcPct val="0"/>
              </a:spcAft>
            </a:pPr>
            <a:r>
              <a:rPr kumimoji="0" lang="en-US" altLang="en-US" sz="1400" b="1" i="0" u="none" strike="noStrike" cap="none" normalizeH="0" baseline="0" dirty="0">
                <a:ln>
                  <a:noFill/>
                </a:ln>
                <a:solidFill>
                  <a:srgbClr val="A9B7C6"/>
                </a:solidFill>
                <a:effectLst/>
                <a:latin typeface="+mj-lt"/>
              </a:rPr>
              <a:t>}</a:t>
            </a:r>
            <a:endParaRPr kumimoji="0" lang="en-US" altLang="en-US" sz="1400" b="1" i="0" u="none" strike="noStrike" cap="none" normalizeH="0" baseline="0" dirty="0">
              <a:ln>
                <a:noFill/>
              </a:ln>
              <a:solidFill>
                <a:schemeClr val="tx1"/>
              </a:solidFill>
              <a:effectLst/>
              <a:latin typeface="+mj-lt"/>
            </a:endParaRPr>
          </a:p>
        </p:txBody>
      </p:sp>
      <p:sp>
        <p:nvSpPr>
          <p:cNvPr id="6" name="CasellaDiTesto 5">
            <a:extLst>
              <a:ext uri="{FF2B5EF4-FFF2-40B4-BE49-F238E27FC236}">
                <a16:creationId xmlns:a16="http://schemas.microsoft.com/office/drawing/2014/main" id="{7E427A1D-DA86-30F6-7E46-2DC0FD06DF02}"/>
              </a:ext>
            </a:extLst>
          </p:cNvPr>
          <p:cNvSpPr txBox="1"/>
          <p:nvPr/>
        </p:nvSpPr>
        <p:spPr>
          <a:xfrm>
            <a:off x="430490" y="1794783"/>
            <a:ext cx="5848952" cy="4339650"/>
          </a:xfrm>
          <a:prstGeom prst="rect">
            <a:avLst/>
          </a:prstGeom>
          <a:noFill/>
        </p:spPr>
        <p:txBody>
          <a:bodyPr wrap="square">
            <a:spAutoFit/>
          </a:bodyPr>
          <a:lstStyle/>
          <a:p>
            <a:pPr rtl="0">
              <a:spcBef>
                <a:spcPts val="0"/>
              </a:spcBef>
              <a:spcAft>
                <a:spcPts val="0"/>
              </a:spcAft>
            </a:pPr>
            <a:endParaRPr lang="en-US" sz="1200" b="0" i="0" u="none" strike="noStrike" dirty="0">
              <a:solidFill>
                <a:srgbClr val="000000"/>
              </a:solidFill>
              <a:effectLst/>
              <a:latin typeface="+mj-lt"/>
            </a:endParaRPr>
          </a:p>
          <a:p>
            <a:pPr marL="285750" indent="-285750" rtl="0">
              <a:spcBef>
                <a:spcPts val="0"/>
              </a:spcBef>
              <a:spcAft>
                <a:spcPts val="0"/>
              </a:spcAft>
              <a:buFont typeface="Arial" panose="020B0604020202020204" pitchFamily="34" charset="0"/>
              <a:buChar char="•"/>
            </a:pPr>
            <a:r>
              <a:rPr lang="en-US" sz="1200" b="1" i="1" u="none" strike="noStrike" dirty="0">
                <a:solidFill>
                  <a:srgbClr val="000000"/>
                </a:solidFill>
                <a:effectLst/>
                <a:latin typeface="+mj-lt"/>
              </a:rPr>
              <a:t>Insert(String table, String </a:t>
            </a:r>
            <a:r>
              <a:rPr lang="en-US" sz="1200" b="1" i="1" u="none" strike="noStrike" dirty="0" err="1">
                <a:solidFill>
                  <a:srgbClr val="000000"/>
                </a:solidFill>
                <a:effectLst/>
                <a:latin typeface="+mj-lt"/>
              </a:rPr>
              <a:t>nullColumnHack</a:t>
            </a:r>
            <a:r>
              <a:rPr lang="en-US" sz="1200" b="1" i="1" u="none" strike="noStrike" dirty="0">
                <a:solidFill>
                  <a:srgbClr val="000000"/>
                </a:solidFill>
                <a:effectLst/>
                <a:latin typeface="+mj-lt"/>
              </a:rPr>
              <a:t>, ContentValues contentValues)</a:t>
            </a:r>
          </a:p>
          <a:p>
            <a:pPr lvl="1"/>
            <a:r>
              <a:rPr lang="en-US" sz="1200" b="0" i="0" u="none" strike="noStrike" dirty="0" err="1">
                <a:solidFill>
                  <a:srgbClr val="000000"/>
                </a:solidFill>
                <a:effectLst/>
                <a:latin typeface="+mj-lt"/>
              </a:rPr>
              <a:t>nullColumnHack</a:t>
            </a:r>
            <a:r>
              <a:rPr lang="en-US" sz="1200" b="0" i="0" u="none" strike="noStrike" dirty="0">
                <a:solidFill>
                  <a:srgbClr val="000000"/>
                </a:solidFill>
                <a:effectLst/>
                <a:latin typeface="+mj-lt"/>
              </a:rPr>
              <a:t> is optional and may be null. SQL doesn't allow inserting a completely empty row without naming at least one column name. If provide empty values, no column names are known, and an empty row can't be inserted. If not set to null, the </a:t>
            </a:r>
            <a:r>
              <a:rPr lang="en-US" sz="1200" b="0" i="0" u="none" strike="noStrike" dirty="0" err="1">
                <a:solidFill>
                  <a:srgbClr val="000000"/>
                </a:solidFill>
                <a:effectLst/>
                <a:latin typeface="+mj-lt"/>
              </a:rPr>
              <a:t>nullColumnHack</a:t>
            </a:r>
            <a:r>
              <a:rPr lang="en-US" sz="1200" b="0" i="0" u="none" strike="noStrike" dirty="0">
                <a:solidFill>
                  <a:srgbClr val="000000"/>
                </a:solidFill>
                <a:effectLst/>
                <a:latin typeface="+mj-lt"/>
              </a:rPr>
              <a:t> parameter provides the name of the nullable column name to explicitly insert a NULL into in the case where your values is empty.</a:t>
            </a:r>
          </a:p>
          <a:p>
            <a:pPr lvl="1"/>
            <a:r>
              <a:rPr lang="en-US" sz="1200" dirty="0">
                <a:solidFill>
                  <a:srgbClr val="000000"/>
                </a:solidFill>
                <a:latin typeface="+mj-lt"/>
              </a:rPr>
              <a:t>Ex:</a:t>
            </a:r>
            <a:endParaRPr lang="en-US" sz="1200" b="0" i="0" u="none" strike="noStrike" dirty="0">
              <a:solidFill>
                <a:srgbClr val="000000"/>
              </a:solidFill>
              <a:effectLst/>
              <a:latin typeface="+mj-lt"/>
            </a:endParaRPr>
          </a:p>
          <a:p>
            <a:pPr lvl="1"/>
            <a:r>
              <a:rPr lang="en-US" sz="1200" b="0" i="0" u="none" strike="noStrike" dirty="0" err="1">
                <a:solidFill>
                  <a:srgbClr val="A9B7C6"/>
                </a:solidFill>
                <a:effectLst/>
                <a:latin typeface="Courier New" panose="02070309020205020404" pitchFamily="49" charset="0"/>
              </a:rPr>
              <a:t>db.insert</a:t>
            </a:r>
            <a:r>
              <a:rPr lang="en-US" sz="1200" b="0" i="0" u="none" strike="noStrike" dirty="0">
                <a:solidFill>
                  <a:srgbClr val="A9B7C6"/>
                </a:solidFill>
                <a:effectLst/>
                <a:latin typeface="Courier New" panose="02070309020205020404" pitchFamily="49" charset="0"/>
              </a:rPr>
              <a:t>(</a:t>
            </a:r>
            <a:r>
              <a:rPr lang="en-US" sz="1200" b="0" i="0" u="none" strike="noStrike" dirty="0" err="1">
                <a:solidFill>
                  <a:srgbClr val="A9B7C6"/>
                </a:solidFill>
                <a:effectLst/>
                <a:latin typeface="Courier New" panose="02070309020205020404" pitchFamily="49" charset="0"/>
              </a:rPr>
              <a:t>SQLiteHelper.</a:t>
            </a:r>
            <a:r>
              <a:rPr lang="en-US" sz="1200" b="0" i="1" u="none" strike="noStrike" dirty="0" err="1">
                <a:solidFill>
                  <a:srgbClr val="9876AA"/>
                </a:solidFill>
                <a:effectLst/>
                <a:latin typeface="Courier New" panose="02070309020205020404" pitchFamily="49" charset="0"/>
              </a:rPr>
              <a:t>TABLE_NAME</a:t>
            </a:r>
            <a:r>
              <a:rPr lang="en-US" sz="1200" b="0" i="0" u="none" strike="noStrike" dirty="0" err="1">
                <a:solidFill>
                  <a:srgbClr val="CC7832"/>
                </a:solidFill>
                <a:effectLst/>
                <a:latin typeface="Courier New" panose="02070309020205020404" pitchFamily="49" charset="0"/>
              </a:rPr>
              <a:t>,null,</a:t>
            </a:r>
            <a:r>
              <a:rPr lang="en-US" sz="1200" b="0" i="0" u="none" strike="noStrike" dirty="0" err="1">
                <a:solidFill>
                  <a:srgbClr val="9876AA"/>
                </a:solidFill>
                <a:effectLst/>
                <a:latin typeface="Courier New" panose="02070309020205020404" pitchFamily="49" charset="0"/>
              </a:rPr>
              <a:t>contentValues</a:t>
            </a:r>
            <a:r>
              <a:rPr lang="en-US" sz="1200" b="0" i="0" u="none" strike="noStrike" dirty="0">
                <a:solidFill>
                  <a:srgbClr val="9876AA"/>
                </a:solidFill>
                <a:effectLst/>
                <a:latin typeface="Courier New" panose="02070309020205020404" pitchFamily="49" charset="0"/>
              </a:rPr>
              <a:t>)</a:t>
            </a:r>
            <a:r>
              <a:rPr lang="en-US" sz="1200" b="0" i="0" u="none" strike="noStrike" dirty="0">
                <a:solidFill>
                  <a:srgbClr val="CC7832"/>
                </a:solidFill>
                <a:effectLst/>
                <a:latin typeface="Courier New" panose="02070309020205020404" pitchFamily="49" charset="0"/>
              </a:rPr>
              <a:t>;</a:t>
            </a:r>
            <a:endParaRPr lang="en-US" sz="1200" b="0" dirty="0">
              <a:effectLst/>
            </a:endParaRPr>
          </a:p>
          <a:p>
            <a:pPr lvl="1"/>
            <a:r>
              <a:rPr lang="en-US" sz="1200" b="0" i="0" u="none" strike="noStrike" dirty="0">
                <a:solidFill>
                  <a:srgbClr val="000000"/>
                </a:solidFill>
                <a:effectLst/>
                <a:latin typeface="+mj-lt"/>
              </a:rPr>
              <a:t>this wouldn’t work</a:t>
            </a:r>
            <a:r>
              <a:rPr lang="en-US" sz="1200" dirty="0">
                <a:latin typeface="+mj-lt"/>
              </a:rPr>
              <a:t>, but if s</a:t>
            </a:r>
            <a:r>
              <a:rPr lang="en-US" sz="1200" b="0" i="0" u="none" strike="noStrike" dirty="0">
                <a:solidFill>
                  <a:srgbClr val="000000"/>
                </a:solidFill>
                <a:effectLst/>
                <a:latin typeface="+mj-lt"/>
              </a:rPr>
              <a:t>pecify name of any 1 column inside table can be NULL, we can have other column but is needed to be specified.</a:t>
            </a:r>
            <a:endParaRPr lang="en-US" sz="1200" b="0" dirty="0">
              <a:effectLst/>
              <a:latin typeface="+mj-lt"/>
            </a:endParaRPr>
          </a:p>
          <a:p>
            <a:pPr lvl="1"/>
            <a:r>
              <a:rPr lang="en-US" sz="1200" b="0" i="0" u="none" strike="noStrike" dirty="0" err="1">
                <a:solidFill>
                  <a:srgbClr val="A9B7C6"/>
                </a:solidFill>
                <a:effectLst/>
                <a:latin typeface="+mj-lt"/>
              </a:rPr>
              <a:t>db.insert</a:t>
            </a:r>
            <a:r>
              <a:rPr lang="en-US" sz="1200" b="0" i="0" u="none" strike="noStrike" dirty="0">
                <a:solidFill>
                  <a:srgbClr val="A9B7C6"/>
                </a:solidFill>
                <a:effectLst/>
                <a:latin typeface="+mj-lt"/>
              </a:rPr>
              <a:t>(</a:t>
            </a:r>
            <a:r>
              <a:rPr lang="en-US" sz="1200" b="0" i="0" u="none" strike="noStrike" dirty="0" err="1">
                <a:solidFill>
                  <a:srgbClr val="A9B7C6"/>
                </a:solidFill>
                <a:effectLst/>
                <a:latin typeface="+mj-lt"/>
              </a:rPr>
              <a:t>SQLiteHelper.</a:t>
            </a:r>
            <a:r>
              <a:rPr lang="en-US" sz="1200" b="0" i="1" u="none" strike="noStrike" dirty="0" err="1">
                <a:solidFill>
                  <a:srgbClr val="9876AA"/>
                </a:solidFill>
                <a:effectLst/>
                <a:latin typeface="+mj-lt"/>
              </a:rPr>
              <a:t>TABLE_NAME</a:t>
            </a:r>
            <a:r>
              <a:rPr lang="en-US" sz="1200" b="0" i="0" u="none" strike="noStrike" dirty="0" err="1">
                <a:solidFill>
                  <a:srgbClr val="CC7832"/>
                </a:solidFill>
                <a:effectLst/>
                <a:latin typeface="+mj-lt"/>
              </a:rPr>
              <a:t>,</a:t>
            </a:r>
            <a:r>
              <a:rPr lang="en-US" sz="1200" b="0" i="0" u="none" strike="noStrike" dirty="0" err="1">
                <a:solidFill>
                  <a:srgbClr val="A9B7C6"/>
                </a:solidFill>
                <a:effectLst/>
                <a:latin typeface="+mj-lt"/>
              </a:rPr>
              <a:t>SQLiteHelper.</a:t>
            </a:r>
            <a:r>
              <a:rPr lang="en-US" sz="1200" b="0" i="1" u="none" strike="noStrike" dirty="0" err="1">
                <a:solidFill>
                  <a:srgbClr val="9876AA"/>
                </a:solidFill>
                <a:effectLst/>
                <a:latin typeface="+mj-lt"/>
              </a:rPr>
              <a:t>COLUMN_NAME</a:t>
            </a:r>
            <a:r>
              <a:rPr lang="en-US" sz="1200" b="0" i="0" u="none" strike="noStrike" dirty="0" err="1">
                <a:solidFill>
                  <a:srgbClr val="CC7832"/>
                </a:solidFill>
                <a:effectLst/>
                <a:latin typeface="+mj-lt"/>
              </a:rPr>
              <a:t>,</a:t>
            </a:r>
            <a:r>
              <a:rPr lang="en-US" sz="1200" b="0" i="0" u="none" strike="noStrike" dirty="0" err="1">
                <a:solidFill>
                  <a:srgbClr val="9876AA"/>
                </a:solidFill>
                <a:effectLst/>
                <a:latin typeface="+mj-lt"/>
              </a:rPr>
              <a:t>contentValues</a:t>
            </a:r>
            <a:r>
              <a:rPr lang="en-US" sz="1200" b="0" i="0" u="none" strike="noStrike" dirty="0">
                <a:solidFill>
                  <a:srgbClr val="9876AA"/>
                </a:solidFill>
                <a:effectLst/>
                <a:latin typeface="+mj-lt"/>
              </a:rPr>
              <a:t>)</a:t>
            </a:r>
            <a:r>
              <a:rPr lang="en-US" sz="1200" b="0" i="0" u="none" strike="noStrike" dirty="0">
                <a:solidFill>
                  <a:srgbClr val="CC7832"/>
                </a:solidFill>
                <a:effectLst/>
                <a:latin typeface="+mj-lt"/>
              </a:rPr>
              <a:t>;</a:t>
            </a:r>
            <a:endParaRPr lang="en-US" sz="1200" b="0" dirty="0">
              <a:effectLst/>
              <a:latin typeface="+mj-lt"/>
            </a:endParaRPr>
          </a:p>
          <a:p>
            <a:pPr lvl="1"/>
            <a:r>
              <a:rPr lang="en-US" sz="1200" b="0" i="0" u="none" strike="noStrike" dirty="0">
                <a:solidFill>
                  <a:srgbClr val="000000"/>
                </a:solidFill>
                <a:effectLst/>
                <a:latin typeface="+mj-lt"/>
              </a:rPr>
              <a:t>in this way we can insert a null row.</a:t>
            </a:r>
          </a:p>
          <a:p>
            <a:pPr lvl="1"/>
            <a:endParaRPr lang="en-US" sz="1200" b="0" i="0" u="none" strike="noStrike" dirty="0">
              <a:solidFill>
                <a:srgbClr val="000000"/>
              </a:solidFill>
              <a:effectLst/>
              <a:latin typeface="+mj-lt"/>
            </a:endParaRPr>
          </a:p>
          <a:p>
            <a:pPr marL="171450" indent="-171450" rtl="0">
              <a:spcBef>
                <a:spcPts val="0"/>
              </a:spcBef>
              <a:spcAft>
                <a:spcPts val="0"/>
              </a:spcAft>
              <a:buFont typeface="Arial" panose="020B0604020202020204" pitchFamily="34" charset="0"/>
              <a:buChar char="•"/>
            </a:pPr>
            <a:r>
              <a:rPr lang="en-US" sz="1200" dirty="0">
                <a:solidFill>
                  <a:srgbClr val="000000"/>
                </a:solidFill>
                <a:latin typeface="Arial" panose="020B0604020202020204" pitchFamily="34" charset="0"/>
              </a:rPr>
              <a:t>I</a:t>
            </a:r>
            <a:r>
              <a:rPr lang="en-US" sz="1200" b="0" i="0" u="none" strike="noStrike" dirty="0">
                <a:solidFill>
                  <a:srgbClr val="000000"/>
                </a:solidFill>
                <a:effectLst/>
                <a:latin typeface="Arial" panose="020B0604020202020204" pitchFamily="34" charset="0"/>
              </a:rPr>
              <a:t>f insert operation is successful it will return ID inserted row  or -1 if the operation fails.</a:t>
            </a:r>
            <a:r>
              <a:rPr lang="en-US" sz="1200" dirty="0"/>
              <a:t> </a:t>
            </a:r>
            <a:r>
              <a:rPr lang="en-US" sz="1200" b="0" i="0" u="none" strike="noStrike" dirty="0">
                <a:solidFill>
                  <a:srgbClr val="000000"/>
                </a:solidFill>
                <a:effectLst/>
                <a:latin typeface="Arial" panose="020B0604020202020204" pitchFamily="34" charset="0"/>
              </a:rPr>
              <a:t>public long insert.</a:t>
            </a:r>
          </a:p>
          <a:p>
            <a:pPr lvl="1"/>
            <a:endParaRPr lang="en-US" sz="1200" dirty="0">
              <a:latin typeface="+mj-lt"/>
            </a:endParaRPr>
          </a:p>
          <a:p>
            <a:pPr lvl="1"/>
            <a:endParaRPr lang="en-US" sz="1200" b="1" dirty="0">
              <a:solidFill>
                <a:srgbClr val="000000"/>
              </a:solidFill>
              <a:latin typeface="+mj-lt"/>
            </a:endParaRPr>
          </a:p>
          <a:p>
            <a:pPr lvl="1"/>
            <a:endParaRPr lang="en-US" sz="1200" b="1" dirty="0">
              <a:solidFill>
                <a:srgbClr val="000000"/>
              </a:solidFill>
              <a:latin typeface="+mj-lt"/>
            </a:endParaRPr>
          </a:p>
          <a:p>
            <a:pPr lvl="1"/>
            <a:r>
              <a:rPr lang="en-US" sz="1200" b="1" dirty="0">
                <a:solidFill>
                  <a:srgbClr val="000000"/>
                </a:solidFill>
                <a:latin typeface="+mj-lt"/>
              </a:rPr>
              <a:t>Note</a:t>
            </a:r>
          </a:p>
          <a:p>
            <a:pPr lvl="1"/>
            <a:r>
              <a:rPr lang="en-US" sz="1200" b="0" i="0" u="none" strike="noStrike" dirty="0">
                <a:solidFill>
                  <a:srgbClr val="000000"/>
                </a:solidFill>
                <a:effectLst/>
                <a:latin typeface="+mj-lt"/>
              </a:rPr>
              <a:t>Every time we modify database schemas, we must change database versions to avoid runtime exceptions. </a:t>
            </a:r>
            <a:endParaRPr lang="en-US" sz="1200" b="0" dirty="0">
              <a:effectLst/>
              <a:latin typeface="+mj-lt"/>
            </a:endParaRPr>
          </a:p>
          <a:p>
            <a:endParaRPr lang="en-US" sz="1200" dirty="0">
              <a:latin typeface="+mj-lt"/>
            </a:endParaRPr>
          </a:p>
        </p:txBody>
      </p:sp>
    </p:spTree>
    <p:extLst>
      <p:ext uri="{BB962C8B-B14F-4D97-AF65-F5344CB8AC3E}">
        <p14:creationId xmlns:p14="http://schemas.microsoft.com/office/powerpoint/2010/main" val="4039232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65EAC6-816F-402E-4D73-D8B4C2333948}"/>
              </a:ext>
            </a:extLst>
          </p:cNvPr>
          <p:cNvSpPr>
            <a:spLocks noGrp="1"/>
          </p:cNvSpPr>
          <p:nvPr>
            <p:ph type="title"/>
          </p:nvPr>
        </p:nvSpPr>
        <p:spPr/>
        <p:txBody>
          <a:bodyPr/>
          <a:lstStyle/>
          <a:p>
            <a:r>
              <a:rPr lang="en-US" dirty="0"/>
              <a:t>Get Data</a:t>
            </a:r>
          </a:p>
        </p:txBody>
      </p:sp>
      <p:sp>
        <p:nvSpPr>
          <p:cNvPr id="6" name="CasellaDiTesto 5">
            <a:extLst>
              <a:ext uri="{FF2B5EF4-FFF2-40B4-BE49-F238E27FC236}">
                <a16:creationId xmlns:a16="http://schemas.microsoft.com/office/drawing/2014/main" id="{E229D3DF-F833-6FC7-6344-766B9AF9E25D}"/>
              </a:ext>
            </a:extLst>
          </p:cNvPr>
          <p:cNvSpPr txBox="1"/>
          <p:nvPr/>
        </p:nvSpPr>
        <p:spPr>
          <a:xfrm>
            <a:off x="609600" y="1569137"/>
            <a:ext cx="10633436" cy="1600438"/>
          </a:xfrm>
          <a:prstGeom prst="rect">
            <a:avLst/>
          </a:prstGeom>
          <a:noFill/>
        </p:spPr>
        <p:txBody>
          <a:bodyPr wrap="square">
            <a:spAutoFit/>
          </a:bodyPr>
          <a:lstStyle/>
          <a:p>
            <a:pPr rtl="0" fontAlgn="base">
              <a:spcBef>
                <a:spcPts val="0"/>
              </a:spcBef>
              <a:spcAft>
                <a:spcPts val="0"/>
              </a:spcAft>
              <a:buFont typeface="+mj-lt"/>
              <a:buAutoNum type="arabicPeriod"/>
            </a:pPr>
            <a:r>
              <a:rPr lang="en-US" sz="1400" dirty="0">
                <a:solidFill>
                  <a:srgbClr val="000000"/>
                </a:solidFill>
                <a:latin typeface="Arial" panose="020B0604020202020204" pitchFamily="34" charset="0"/>
              </a:rPr>
              <a:t> C</a:t>
            </a:r>
            <a:r>
              <a:rPr lang="en-US" sz="1400" b="0" i="0" u="none" strike="noStrike" dirty="0">
                <a:solidFill>
                  <a:srgbClr val="000000"/>
                </a:solidFill>
                <a:effectLst/>
                <a:latin typeface="Arial" panose="020B0604020202020204" pitchFamily="34" charset="0"/>
              </a:rPr>
              <a:t>reate an object reference to SQLiteOpenHelper</a:t>
            </a:r>
          </a:p>
          <a:p>
            <a:pPr marL="457200" rtl="0">
              <a:spcBef>
                <a:spcPts val="0"/>
              </a:spcBef>
              <a:spcAft>
                <a:spcPts val="0"/>
              </a:spcAft>
            </a:pPr>
            <a:r>
              <a:rPr lang="en-US" sz="1400" b="0" i="1" u="none" strike="noStrike" dirty="0">
                <a:solidFill>
                  <a:srgbClr val="000000"/>
                </a:solidFill>
                <a:effectLst/>
                <a:latin typeface="Arial" panose="020B0604020202020204" pitchFamily="34" charset="0"/>
              </a:rPr>
              <a:t>SQLiteOpenHelper </a:t>
            </a:r>
            <a:r>
              <a:rPr lang="en-US" sz="1400" b="0" i="1" u="none" strike="noStrike" dirty="0" err="1">
                <a:solidFill>
                  <a:srgbClr val="000000"/>
                </a:solidFill>
                <a:effectLst/>
                <a:latin typeface="Arial" panose="020B0604020202020204" pitchFamily="34" charset="0"/>
              </a:rPr>
              <a:t>sqLiteHelper</a:t>
            </a:r>
            <a:r>
              <a:rPr lang="en-US" sz="1400" b="0" i="1" u="none" strike="noStrike" dirty="0">
                <a:solidFill>
                  <a:srgbClr val="000000"/>
                </a:solidFill>
                <a:effectLst/>
                <a:latin typeface="Arial" panose="020B0604020202020204" pitchFamily="34" charset="0"/>
              </a:rPr>
              <a:t> = new SQLiteHelper(context);</a:t>
            </a:r>
            <a:endParaRPr lang="en-US" sz="1400" b="0" dirty="0">
              <a:effectLst/>
            </a:endParaRPr>
          </a:p>
          <a:p>
            <a:pPr rtl="0" fontAlgn="base">
              <a:spcBef>
                <a:spcPts val="0"/>
              </a:spcBef>
              <a:spcAft>
                <a:spcPts val="0"/>
              </a:spcAft>
              <a:buFont typeface="+mj-lt"/>
              <a:buAutoNum type="arabicPeriod" startAt="2"/>
            </a:pPr>
            <a:r>
              <a:rPr lang="en-US" sz="1400" dirty="0">
                <a:solidFill>
                  <a:srgbClr val="000000"/>
                </a:solidFill>
                <a:latin typeface="Arial" panose="020B0604020202020204" pitchFamily="34" charset="0"/>
              </a:rPr>
              <a:t> G</a:t>
            </a:r>
            <a:r>
              <a:rPr lang="en-US" sz="1400" b="0" i="0" u="none" strike="noStrike" dirty="0">
                <a:solidFill>
                  <a:srgbClr val="000000"/>
                </a:solidFill>
                <a:effectLst/>
                <a:latin typeface="Arial" panose="020B0604020202020204" pitchFamily="34" charset="0"/>
              </a:rPr>
              <a:t>et a reference to db:</a:t>
            </a:r>
          </a:p>
          <a:p>
            <a:pPr marL="457200" rtl="0">
              <a:spcBef>
                <a:spcPts val="0"/>
              </a:spcBef>
              <a:spcAft>
                <a:spcPts val="0"/>
              </a:spcAft>
            </a:pPr>
            <a:r>
              <a:rPr lang="en-US" sz="1400" b="0" i="1" u="none" strike="noStrike" dirty="0">
                <a:solidFill>
                  <a:srgbClr val="000000"/>
                </a:solidFill>
                <a:effectLst/>
                <a:latin typeface="Arial" panose="020B0604020202020204" pitchFamily="34" charset="0"/>
              </a:rPr>
              <a:t>SQLiteDatabase db=sqLiteHelper.getWritableDatabase();</a:t>
            </a:r>
            <a:endParaRPr lang="en-US" sz="1400" b="0" dirty="0">
              <a:effectLst/>
            </a:endParaRPr>
          </a:p>
          <a:p>
            <a:pPr rtl="0" fontAlgn="base">
              <a:spcBef>
                <a:spcPts val="0"/>
              </a:spcBef>
              <a:spcAft>
                <a:spcPts val="0"/>
              </a:spcAft>
              <a:buFont typeface="+mj-lt"/>
              <a:buAutoNum type="arabicPeriod" startAt="3"/>
            </a:pPr>
            <a:r>
              <a:rPr lang="en-US" sz="1400" dirty="0">
                <a:solidFill>
                  <a:srgbClr val="000000"/>
                </a:solidFill>
                <a:latin typeface="Arial" panose="020B0604020202020204" pitchFamily="34" charset="0"/>
              </a:rPr>
              <a:t> P</a:t>
            </a:r>
            <a:r>
              <a:rPr lang="en-US" sz="1400" b="0" i="0" u="none" strike="noStrike" dirty="0">
                <a:solidFill>
                  <a:srgbClr val="000000"/>
                </a:solidFill>
                <a:effectLst/>
                <a:latin typeface="Arial" panose="020B0604020202020204" pitchFamily="34" charset="0"/>
              </a:rPr>
              <a:t>erform a </a:t>
            </a:r>
            <a:r>
              <a:rPr lang="en-US" sz="1400" b="0" i="0" u="none" strike="noStrike" dirty="0" err="1">
                <a:solidFill>
                  <a:srgbClr val="000000"/>
                </a:solidFill>
                <a:effectLst/>
                <a:latin typeface="Arial" panose="020B0604020202020204" pitchFamily="34" charset="0"/>
              </a:rPr>
              <a:t>rawQuery</a:t>
            </a:r>
            <a:r>
              <a:rPr lang="en-US" sz="1400" b="0" i="0" u="none" strike="noStrike" dirty="0">
                <a:solidFill>
                  <a:srgbClr val="000000"/>
                </a:solidFill>
                <a:effectLst/>
                <a:latin typeface="Arial" panose="020B0604020202020204" pitchFamily="34" charset="0"/>
              </a:rPr>
              <a:t> and store the data return</a:t>
            </a:r>
          </a:p>
          <a:p>
            <a:pPr marL="457200" rtl="0">
              <a:spcBef>
                <a:spcPts val="0"/>
              </a:spcBef>
              <a:spcAft>
                <a:spcPts val="0"/>
              </a:spcAft>
            </a:pPr>
            <a:r>
              <a:rPr lang="en-US" sz="1400" b="0" i="0" u="none" strike="noStrike" dirty="0">
                <a:solidFill>
                  <a:srgbClr val="000000"/>
                </a:solidFill>
                <a:effectLst/>
                <a:latin typeface="Arial" panose="020B0604020202020204" pitchFamily="34" charset="0"/>
              </a:rPr>
              <a:t>String query=”SELECT * FROM TABLENAME”;</a:t>
            </a:r>
            <a:endParaRPr lang="en-US" sz="1400" b="0" dirty="0">
              <a:effectLst/>
            </a:endParaRPr>
          </a:p>
          <a:p>
            <a:pPr indent="457200" rtl="0">
              <a:spcBef>
                <a:spcPts val="0"/>
              </a:spcBef>
              <a:spcAft>
                <a:spcPts val="0"/>
              </a:spcAft>
            </a:pPr>
            <a:r>
              <a:rPr lang="en-US" sz="1400" b="0" i="0" u="none" strike="noStrike" dirty="0">
                <a:solidFill>
                  <a:srgbClr val="000000"/>
                </a:solidFill>
                <a:effectLst/>
                <a:latin typeface="Arial" panose="020B0604020202020204" pitchFamily="34" charset="0"/>
              </a:rPr>
              <a:t>Cursor </a:t>
            </a:r>
            <a:r>
              <a:rPr lang="en-US" sz="1400" b="0" i="0" u="none" strike="noStrike" dirty="0" err="1">
                <a:solidFill>
                  <a:srgbClr val="000000"/>
                </a:solidFill>
                <a:effectLst/>
                <a:latin typeface="Arial" panose="020B0604020202020204" pitchFamily="34" charset="0"/>
              </a:rPr>
              <a:t>cursor</a:t>
            </a:r>
            <a:r>
              <a:rPr lang="en-US" sz="1400" b="0" i="0" u="none" strike="noStrike" dirty="0">
                <a:solidFill>
                  <a:srgbClr val="000000"/>
                </a:solidFill>
                <a:effectLst/>
                <a:latin typeface="Arial" panose="020B0604020202020204" pitchFamily="34" charset="0"/>
              </a:rPr>
              <a:t> = </a:t>
            </a:r>
            <a:r>
              <a:rPr lang="en-US" sz="1400" b="0" i="0" u="none" strike="noStrike" dirty="0" err="1">
                <a:solidFill>
                  <a:srgbClr val="000000"/>
                </a:solidFill>
                <a:effectLst/>
                <a:latin typeface="Arial" panose="020B0604020202020204" pitchFamily="34" charset="0"/>
              </a:rPr>
              <a:t>db.query</a:t>
            </a:r>
            <a:r>
              <a:rPr lang="en-US" sz="1400" b="0" i="0" u="none" strike="noStrike" dirty="0">
                <a:solidFill>
                  <a:srgbClr val="000000"/>
                </a:solidFill>
                <a:effectLst/>
                <a:latin typeface="Arial" panose="020B0604020202020204" pitchFamily="34" charset="0"/>
              </a:rPr>
              <a:t>(</a:t>
            </a:r>
            <a:r>
              <a:rPr lang="en-US" sz="1400" b="0" i="0" u="none" strike="noStrike" dirty="0" err="1">
                <a:solidFill>
                  <a:srgbClr val="000000"/>
                </a:solidFill>
                <a:effectLst/>
                <a:latin typeface="Arial" panose="020B0604020202020204" pitchFamily="34" charset="0"/>
              </a:rPr>
              <a:t>SQLiteHelper.TABLE_NAME</a:t>
            </a:r>
            <a:r>
              <a:rPr lang="en-US" sz="1400" b="0" i="0" u="none" strike="noStrike" dirty="0">
                <a:solidFill>
                  <a:srgbClr val="000000"/>
                </a:solidFill>
                <a:effectLst/>
                <a:latin typeface="Arial" panose="020B0604020202020204" pitchFamily="34" charset="0"/>
              </a:rPr>
              <a:t>, columns, null, null, null, null, null);</a:t>
            </a:r>
            <a:endParaRPr lang="en-US" sz="1400" dirty="0"/>
          </a:p>
        </p:txBody>
      </p:sp>
      <p:sp>
        <p:nvSpPr>
          <p:cNvPr id="11" name="CasellaDiTesto 10">
            <a:extLst>
              <a:ext uri="{FF2B5EF4-FFF2-40B4-BE49-F238E27FC236}">
                <a16:creationId xmlns:a16="http://schemas.microsoft.com/office/drawing/2014/main" id="{99548C40-2F76-1058-88A6-B0FE814B673A}"/>
              </a:ext>
            </a:extLst>
          </p:cNvPr>
          <p:cNvSpPr txBox="1"/>
          <p:nvPr/>
        </p:nvSpPr>
        <p:spPr>
          <a:xfrm>
            <a:off x="459488" y="3170060"/>
            <a:ext cx="11273019" cy="584775"/>
          </a:xfrm>
          <a:prstGeom prst="rect">
            <a:avLst/>
          </a:prstGeom>
          <a:noFill/>
        </p:spPr>
        <p:txBody>
          <a:bodyPr wrap="square">
            <a:spAutoFit/>
          </a:bodyPr>
          <a:lstStyle/>
          <a:p>
            <a:r>
              <a:rPr lang="en-US" sz="1600" i="1" u="none" strike="noStrike" dirty="0">
                <a:solidFill>
                  <a:srgbClr val="000000"/>
                </a:solidFill>
                <a:effectLst/>
                <a:latin typeface="Arial" panose="020B0604020202020204" pitchFamily="34" charset="0"/>
              </a:rPr>
              <a:t>query(String </a:t>
            </a:r>
            <a:r>
              <a:rPr lang="en-US" sz="1600" b="1" i="1" u="none" strike="noStrike" dirty="0">
                <a:solidFill>
                  <a:schemeClr val="accent5">
                    <a:lumMod val="50000"/>
                  </a:schemeClr>
                </a:solidFill>
                <a:effectLst/>
                <a:latin typeface="Arial" panose="020B0604020202020204" pitchFamily="34" charset="0"/>
              </a:rPr>
              <a:t>table</a:t>
            </a:r>
            <a:r>
              <a:rPr lang="en-US" sz="1600" i="1" u="none" strike="noStrike" dirty="0">
                <a:solidFill>
                  <a:srgbClr val="000000"/>
                </a:solidFill>
                <a:effectLst/>
                <a:latin typeface="Arial" panose="020B0604020202020204" pitchFamily="34" charset="0"/>
              </a:rPr>
              <a:t>, String</a:t>
            </a:r>
            <a:r>
              <a:rPr lang="en-US" sz="1600" i="1" dirty="0">
                <a:solidFill>
                  <a:srgbClr val="000000"/>
                </a:solidFill>
                <a:latin typeface="Arial" panose="020B0604020202020204" pitchFamily="34" charset="0"/>
              </a:rPr>
              <a:t>[ ] </a:t>
            </a:r>
            <a:r>
              <a:rPr lang="en-US" sz="1600" b="1" i="1" dirty="0">
                <a:solidFill>
                  <a:schemeClr val="accent5"/>
                </a:solidFill>
                <a:latin typeface="Arial" panose="020B0604020202020204" pitchFamily="34" charset="0"/>
              </a:rPr>
              <a:t>columns</a:t>
            </a:r>
            <a:r>
              <a:rPr lang="en-US" sz="1600" i="1" dirty="0">
                <a:solidFill>
                  <a:srgbClr val="000000"/>
                </a:solidFill>
                <a:latin typeface="Arial" panose="020B0604020202020204" pitchFamily="34" charset="0"/>
              </a:rPr>
              <a:t>, String </a:t>
            </a:r>
            <a:r>
              <a:rPr lang="en-US" sz="1600" b="1" i="1" dirty="0">
                <a:solidFill>
                  <a:srgbClr val="FF0000"/>
                </a:solidFill>
                <a:latin typeface="Arial" panose="020B0604020202020204" pitchFamily="34" charset="0"/>
              </a:rPr>
              <a:t>selection</a:t>
            </a:r>
            <a:r>
              <a:rPr lang="en-US" sz="1600" i="1" dirty="0">
                <a:solidFill>
                  <a:srgbClr val="000000"/>
                </a:solidFill>
                <a:latin typeface="Arial" panose="020B0604020202020204" pitchFamily="34" charset="0"/>
              </a:rPr>
              <a:t>, String[ ] </a:t>
            </a:r>
            <a:r>
              <a:rPr lang="en-US" sz="1600" b="1" i="1" dirty="0">
                <a:solidFill>
                  <a:srgbClr val="FFC000"/>
                </a:solidFill>
                <a:latin typeface="Arial" panose="020B0604020202020204" pitchFamily="34" charset="0"/>
              </a:rPr>
              <a:t>selectionArgs</a:t>
            </a:r>
            <a:r>
              <a:rPr lang="en-US" sz="1600" i="1" dirty="0">
                <a:solidFill>
                  <a:srgbClr val="000000"/>
                </a:solidFill>
                <a:latin typeface="Arial" panose="020B0604020202020204" pitchFamily="34" charset="0"/>
              </a:rPr>
              <a:t>, String </a:t>
            </a:r>
            <a:r>
              <a:rPr lang="en-US" sz="1600" b="1" i="1" dirty="0">
                <a:solidFill>
                  <a:srgbClr val="92D050"/>
                </a:solidFill>
                <a:latin typeface="Arial" panose="020B0604020202020204" pitchFamily="34" charset="0"/>
              </a:rPr>
              <a:t>groupBy</a:t>
            </a:r>
            <a:r>
              <a:rPr lang="en-US" sz="1600" i="1" dirty="0">
                <a:solidFill>
                  <a:srgbClr val="000000"/>
                </a:solidFill>
                <a:latin typeface="Arial" panose="020B0604020202020204" pitchFamily="34" charset="0"/>
              </a:rPr>
              <a:t>, String </a:t>
            </a:r>
            <a:r>
              <a:rPr lang="en-US" sz="1600" b="1" i="1" dirty="0">
                <a:solidFill>
                  <a:srgbClr val="002060"/>
                </a:solidFill>
                <a:latin typeface="Arial" panose="020B0604020202020204" pitchFamily="34" charset="0"/>
              </a:rPr>
              <a:t>having</a:t>
            </a:r>
            <a:r>
              <a:rPr lang="en-US" sz="1600" i="1" dirty="0">
                <a:solidFill>
                  <a:srgbClr val="000000"/>
                </a:solidFill>
                <a:latin typeface="Arial" panose="020B0604020202020204" pitchFamily="34" charset="0"/>
              </a:rPr>
              <a:t>, String </a:t>
            </a:r>
            <a:r>
              <a:rPr lang="en-US" sz="1600" b="1" i="1" dirty="0">
                <a:solidFill>
                  <a:srgbClr val="7030A0"/>
                </a:solidFill>
                <a:latin typeface="Arial" panose="020B0604020202020204" pitchFamily="34" charset="0"/>
              </a:rPr>
              <a:t>orderBy</a:t>
            </a:r>
            <a:r>
              <a:rPr lang="en-US" sz="1600" i="1" u="none" strike="noStrike" dirty="0">
                <a:solidFill>
                  <a:srgbClr val="000000"/>
                </a:solidFill>
                <a:effectLst/>
                <a:latin typeface="Arial" panose="020B0604020202020204" pitchFamily="34" charset="0"/>
              </a:rPr>
              <a:t>);</a:t>
            </a:r>
            <a:endParaRPr lang="en-US" sz="1600" i="1" dirty="0"/>
          </a:p>
        </p:txBody>
      </p:sp>
      <p:sp>
        <p:nvSpPr>
          <p:cNvPr id="15" name="CasellaDiTesto 14">
            <a:extLst>
              <a:ext uri="{FF2B5EF4-FFF2-40B4-BE49-F238E27FC236}">
                <a16:creationId xmlns:a16="http://schemas.microsoft.com/office/drawing/2014/main" id="{96DD9D6A-20AC-BD12-E0D2-FCA5A8DFDC85}"/>
              </a:ext>
            </a:extLst>
          </p:cNvPr>
          <p:cNvSpPr txBox="1"/>
          <p:nvPr/>
        </p:nvSpPr>
        <p:spPr>
          <a:xfrm>
            <a:off x="272587" y="3906334"/>
            <a:ext cx="11646819" cy="2031325"/>
          </a:xfrm>
          <a:prstGeom prst="rect">
            <a:avLst/>
          </a:prstGeom>
          <a:noFill/>
        </p:spPr>
        <p:txBody>
          <a:bodyPr wrap="square">
            <a:spAutoFit/>
          </a:bodyPr>
          <a:lstStyle/>
          <a:p>
            <a:pPr marL="285750" indent="-285750">
              <a:buFont typeface="Arial" panose="020B0604020202020204" pitchFamily="34" charset="0"/>
              <a:buChar char="•"/>
            </a:pPr>
            <a:r>
              <a:rPr lang="en-US" dirty="0"/>
              <a:t>String </a:t>
            </a:r>
            <a:r>
              <a:rPr lang="en-US" b="1" dirty="0">
                <a:solidFill>
                  <a:srgbClr val="215968"/>
                </a:solidFill>
              </a:rPr>
              <a:t>table</a:t>
            </a:r>
            <a:r>
              <a:rPr lang="en-US" dirty="0"/>
              <a:t>: Table name to compile the query </a:t>
            </a:r>
          </a:p>
          <a:p>
            <a:pPr marL="285750" indent="-285750">
              <a:buFont typeface="Arial" panose="020B0604020202020204" pitchFamily="34" charset="0"/>
              <a:buChar char="•"/>
            </a:pPr>
            <a:r>
              <a:rPr lang="en-US" dirty="0"/>
              <a:t>String[] </a:t>
            </a:r>
            <a:r>
              <a:rPr lang="en-US" b="1" dirty="0">
                <a:ln w="3175">
                  <a:noFill/>
                </a:ln>
                <a:solidFill>
                  <a:srgbClr val="B2DCE7"/>
                </a:solidFill>
              </a:rPr>
              <a:t>columns</a:t>
            </a:r>
            <a:r>
              <a:rPr lang="en-US" dirty="0"/>
              <a:t>: A list of which columns to return. Passing null will return all columns, which is discouraged to prevent reading data from storage that isn't going to be used.</a:t>
            </a:r>
          </a:p>
          <a:p>
            <a:pPr marL="285750" indent="-285750">
              <a:buFont typeface="Arial" panose="020B0604020202020204" pitchFamily="34" charset="0"/>
              <a:buChar char="•"/>
            </a:pPr>
            <a:r>
              <a:rPr lang="en-US" dirty="0"/>
              <a:t>String </a:t>
            </a:r>
            <a:r>
              <a:rPr lang="en-US" b="1" dirty="0">
                <a:solidFill>
                  <a:srgbClr val="FF0000"/>
                </a:solidFill>
              </a:rPr>
              <a:t>selection</a:t>
            </a:r>
            <a:r>
              <a:rPr lang="en-US" dirty="0"/>
              <a:t>: A filter declaring which rows to return, formatted as an SQL WHERE clause (excluding the WHERE itself). Passing null will return all rows for the given table.</a:t>
            </a:r>
          </a:p>
          <a:p>
            <a:pPr marL="285750" indent="-285750">
              <a:buFont typeface="Arial" panose="020B0604020202020204" pitchFamily="34" charset="0"/>
              <a:buChar char="•"/>
            </a:pPr>
            <a:r>
              <a:rPr lang="en-US" dirty="0"/>
              <a:t>String[] </a:t>
            </a:r>
            <a:r>
              <a:rPr lang="en-US" b="1" dirty="0">
                <a:solidFill>
                  <a:srgbClr val="FFC000"/>
                </a:solidFill>
              </a:rPr>
              <a:t>selectionArgs</a:t>
            </a:r>
            <a:r>
              <a:rPr lang="en-US" dirty="0"/>
              <a:t>: inside query  we may include “?” in selection, which will be replaced by the values from selectionArgs at run time, in order that they appear in the selection. </a:t>
            </a:r>
          </a:p>
        </p:txBody>
      </p:sp>
    </p:spTree>
    <p:extLst>
      <p:ext uri="{BB962C8B-B14F-4D97-AF65-F5344CB8AC3E}">
        <p14:creationId xmlns:p14="http://schemas.microsoft.com/office/powerpoint/2010/main" val="13900629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65EAC6-816F-402E-4D73-D8B4C2333948}"/>
              </a:ext>
            </a:extLst>
          </p:cNvPr>
          <p:cNvSpPr>
            <a:spLocks noGrp="1"/>
          </p:cNvSpPr>
          <p:nvPr>
            <p:ph type="title"/>
          </p:nvPr>
        </p:nvSpPr>
        <p:spPr/>
        <p:txBody>
          <a:bodyPr/>
          <a:lstStyle/>
          <a:p>
            <a:r>
              <a:rPr lang="en-US" dirty="0"/>
              <a:t>Get Data</a:t>
            </a:r>
          </a:p>
        </p:txBody>
      </p:sp>
      <p:sp>
        <p:nvSpPr>
          <p:cNvPr id="6" name="CasellaDiTesto 5">
            <a:extLst>
              <a:ext uri="{FF2B5EF4-FFF2-40B4-BE49-F238E27FC236}">
                <a16:creationId xmlns:a16="http://schemas.microsoft.com/office/drawing/2014/main" id="{E229D3DF-F833-6FC7-6344-766B9AF9E25D}"/>
              </a:ext>
            </a:extLst>
          </p:cNvPr>
          <p:cNvSpPr txBox="1"/>
          <p:nvPr/>
        </p:nvSpPr>
        <p:spPr>
          <a:xfrm>
            <a:off x="609600" y="1574667"/>
            <a:ext cx="10633436" cy="1600438"/>
          </a:xfrm>
          <a:prstGeom prst="rect">
            <a:avLst/>
          </a:prstGeom>
          <a:noFill/>
        </p:spPr>
        <p:txBody>
          <a:bodyPr wrap="square">
            <a:spAutoFit/>
          </a:bodyPr>
          <a:lstStyle/>
          <a:p>
            <a:pPr rtl="0" fontAlgn="base">
              <a:spcBef>
                <a:spcPts val="0"/>
              </a:spcBef>
              <a:spcAft>
                <a:spcPts val="0"/>
              </a:spcAft>
              <a:buFont typeface="+mj-lt"/>
              <a:buAutoNum type="arabicPeriod"/>
            </a:pPr>
            <a:r>
              <a:rPr lang="en-US" sz="1400" dirty="0">
                <a:solidFill>
                  <a:srgbClr val="000000"/>
                </a:solidFill>
                <a:latin typeface="Arial" panose="020B0604020202020204" pitchFamily="34" charset="0"/>
              </a:rPr>
              <a:t> C</a:t>
            </a:r>
            <a:r>
              <a:rPr lang="en-US" sz="1400" b="0" i="0" u="none" strike="noStrike" dirty="0">
                <a:solidFill>
                  <a:srgbClr val="000000"/>
                </a:solidFill>
                <a:effectLst/>
                <a:latin typeface="Arial" panose="020B0604020202020204" pitchFamily="34" charset="0"/>
              </a:rPr>
              <a:t>reate an object reference to SQLiteOpenHelper</a:t>
            </a:r>
          </a:p>
          <a:p>
            <a:pPr marL="457200" rtl="0">
              <a:spcBef>
                <a:spcPts val="0"/>
              </a:spcBef>
              <a:spcAft>
                <a:spcPts val="0"/>
              </a:spcAft>
            </a:pPr>
            <a:r>
              <a:rPr lang="en-US" sz="1400" b="0" i="1" u="none" strike="noStrike" dirty="0">
                <a:solidFill>
                  <a:srgbClr val="000000"/>
                </a:solidFill>
                <a:effectLst/>
                <a:latin typeface="Arial" panose="020B0604020202020204" pitchFamily="34" charset="0"/>
              </a:rPr>
              <a:t>SQLiteOpenHelper </a:t>
            </a:r>
            <a:r>
              <a:rPr lang="en-US" sz="1400" b="0" i="1" u="none" strike="noStrike" dirty="0" err="1">
                <a:solidFill>
                  <a:srgbClr val="000000"/>
                </a:solidFill>
                <a:effectLst/>
                <a:latin typeface="Arial" panose="020B0604020202020204" pitchFamily="34" charset="0"/>
              </a:rPr>
              <a:t>sqLiteHelper</a:t>
            </a:r>
            <a:r>
              <a:rPr lang="en-US" sz="1400" b="0" i="1" u="none" strike="noStrike" dirty="0">
                <a:solidFill>
                  <a:srgbClr val="000000"/>
                </a:solidFill>
                <a:effectLst/>
                <a:latin typeface="Arial" panose="020B0604020202020204" pitchFamily="34" charset="0"/>
              </a:rPr>
              <a:t> = new SQLiteHelper(context);</a:t>
            </a:r>
            <a:endParaRPr lang="en-US" sz="1400" b="0" dirty="0">
              <a:effectLst/>
            </a:endParaRPr>
          </a:p>
          <a:p>
            <a:pPr rtl="0" fontAlgn="base">
              <a:spcBef>
                <a:spcPts val="0"/>
              </a:spcBef>
              <a:spcAft>
                <a:spcPts val="0"/>
              </a:spcAft>
              <a:buFont typeface="+mj-lt"/>
              <a:buAutoNum type="arabicPeriod" startAt="2"/>
            </a:pPr>
            <a:r>
              <a:rPr lang="en-US" sz="1400" dirty="0">
                <a:solidFill>
                  <a:srgbClr val="000000"/>
                </a:solidFill>
                <a:latin typeface="Arial" panose="020B0604020202020204" pitchFamily="34" charset="0"/>
              </a:rPr>
              <a:t> G</a:t>
            </a:r>
            <a:r>
              <a:rPr lang="en-US" sz="1400" b="0" i="0" u="none" strike="noStrike" dirty="0">
                <a:solidFill>
                  <a:srgbClr val="000000"/>
                </a:solidFill>
                <a:effectLst/>
                <a:latin typeface="Arial" panose="020B0604020202020204" pitchFamily="34" charset="0"/>
              </a:rPr>
              <a:t>et a reference to db:</a:t>
            </a:r>
          </a:p>
          <a:p>
            <a:pPr marL="457200" rtl="0">
              <a:spcBef>
                <a:spcPts val="0"/>
              </a:spcBef>
              <a:spcAft>
                <a:spcPts val="0"/>
              </a:spcAft>
            </a:pPr>
            <a:r>
              <a:rPr lang="en-US" sz="1400" b="0" i="1" u="none" strike="noStrike" dirty="0">
                <a:solidFill>
                  <a:srgbClr val="000000"/>
                </a:solidFill>
                <a:effectLst/>
                <a:latin typeface="Arial" panose="020B0604020202020204" pitchFamily="34" charset="0"/>
              </a:rPr>
              <a:t>SQLiteDatabase db=sqLiteHelper.getWritableDatabase();</a:t>
            </a:r>
            <a:endParaRPr lang="en-US" sz="1400" b="0" dirty="0">
              <a:effectLst/>
            </a:endParaRPr>
          </a:p>
          <a:p>
            <a:pPr rtl="0" fontAlgn="base">
              <a:spcBef>
                <a:spcPts val="0"/>
              </a:spcBef>
              <a:spcAft>
                <a:spcPts val="0"/>
              </a:spcAft>
              <a:buFont typeface="+mj-lt"/>
              <a:buAutoNum type="arabicPeriod" startAt="3"/>
            </a:pPr>
            <a:r>
              <a:rPr lang="en-US" sz="1400" dirty="0">
                <a:solidFill>
                  <a:srgbClr val="000000"/>
                </a:solidFill>
                <a:latin typeface="Arial" panose="020B0604020202020204" pitchFamily="34" charset="0"/>
              </a:rPr>
              <a:t> P</a:t>
            </a:r>
            <a:r>
              <a:rPr lang="en-US" sz="1400" b="0" i="0" u="none" strike="noStrike" dirty="0">
                <a:solidFill>
                  <a:srgbClr val="000000"/>
                </a:solidFill>
                <a:effectLst/>
                <a:latin typeface="Arial" panose="020B0604020202020204" pitchFamily="34" charset="0"/>
              </a:rPr>
              <a:t>erform a </a:t>
            </a:r>
            <a:r>
              <a:rPr lang="en-US" sz="1400" b="0" i="0" u="none" strike="noStrike" dirty="0" err="1">
                <a:solidFill>
                  <a:srgbClr val="000000"/>
                </a:solidFill>
                <a:effectLst/>
                <a:latin typeface="Arial" panose="020B0604020202020204" pitchFamily="34" charset="0"/>
              </a:rPr>
              <a:t>rawQuery</a:t>
            </a:r>
            <a:r>
              <a:rPr lang="en-US" sz="1400" b="0" i="0" u="none" strike="noStrike" dirty="0">
                <a:solidFill>
                  <a:srgbClr val="000000"/>
                </a:solidFill>
                <a:effectLst/>
                <a:latin typeface="Arial" panose="020B0604020202020204" pitchFamily="34" charset="0"/>
              </a:rPr>
              <a:t> and store the data return</a:t>
            </a:r>
          </a:p>
          <a:p>
            <a:pPr marL="457200" rtl="0">
              <a:spcBef>
                <a:spcPts val="0"/>
              </a:spcBef>
              <a:spcAft>
                <a:spcPts val="0"/>
              </a:spcAft>
            </a:pPr>
            <a:r>
              <a:rPr lang="en-US" sz="1400" b="0" i="0" u="none" strike="noStrike" dirty="0">
                <a:solidFill>
                  <a:srgbClr val="000000"/>
                </a:solidFill>
                <a:effectLst/>
                <a:latin typeface="Arial" panose="020B0604020202020204" pitchFamily="34" charset="0"/>
              </a:rPr>
              <a:t>String query=”SELECT * FROM TABLENAME”;</a:t>
            </a:r>
            <a:endParaRPr lang="en-US" sz="1400" b="0" dirty="0">
              <a:effectLst/>
            </a:endParaRPr>
          </a:p>
          <a:p>
            <a:pPr indent="457200" rtl="0">
              <a:spcBef>
                <a:spcPts val="0"/>
              </a:spcBef>
              <a:spcAft>
                <a:spcPts val="0"/>
              </a:spcAft>
            </a:pPr>
            <a:r>
              <a:rPr lang="en-US" sz="1400" b="0" i="0" u="none" strike="noStrike" dirty="0">
                <a:solidFill>
                  <a:srgbClr val="000000"/>
                </a:solidFill>
                <a:effectLst/>
                <a:latin typeface="Arial" panose="020B0604020202020204" pitchFamily="34" charset="0"/>
              </a:rPr>
              <a:t>Cursor </a:t>
            </a:r>
            <a:r>
              <a:rPr lang="en-US" sz="1400" b="0" i="0" u="none" strike="noStrike" dirty="0" err="1">
                <a:solidFill>
                  <a:srgbClr val="000000"/>
                </a:solidFill>
                <a:effectLst/>
                <a:latin typeface="Arial" panose="020B0604020202020204" pitchFamily="34" charset="0"/>
              </a:rPr>
              <a:t>cursor</a:t>
            </a:r>
            <a:r>
              <a:rPr lang="en-US" sz="1400" b="0" i="0" u="none" strike="noStrike" dirty="0">
                <a:solidFill>
                  <a:srgbClr val="000000"/>
                </a:solidFill>
                <a:effectLst/>
                <a:latin typeface="Arial" panose="020B0604020202020204" pitchFamily="34" charset="0"/>
              </a:rPr>
              <a:t> = </a:t>
            </a:r>
            <a:r>
              <a:rPr lang="en-US" sz="1400" b="0" i="0" u="none" strike="noStrike" dirty="0" err="1">
                <a:solidFill>
                  <a:srgbClr val="000000"/>
                </a:solidFill>
                <a:effectLst/>
                <a:latin typeface="Arial" panose="020B0604020202020204" pitchFamily="34" charset="0"/>
              </a:rPr>
              <a:t>db.query</a:t>
            </a:r>
            <a:r>
              <a:rPr lang="en-US" sz="1400" b="0" i="0" u="none" strike="noStrike" dirty="0">
                <a:solidFill>
                  <a:srgbClr val="000000"/>
                </a:solidFill>
                <a:effectLst/>
                <a:latin typeface="Arial" panose="020B0604020202020204" pitchFamily="34" charset="0"/>
              </a:rPr>
              <a:t>(</a:t>
            </a:r>
            <a:r>
              <a:rPr lang="en-US" sz="1400" b="0" i="0" u="none" strike="noStrike" dirty="0" err="1">
                <a:solidFill>
                  <a:srgbClr val="000000"/>
                </a:solidFill>
                <a:effectLst/>
                <a:latin typeface="Arial" panose="020B0604020202020204" pitchFamily="34" charset="0"/>
              </a:rPr>
              <a:t>SQLiteHelper.TABLE_NAME</a:t>
            </a:r>
            <a:r>
              <a:rPr lang="en-US" sz="1400" b="0" i="0" u="none" strike="noStrike" dirty="0">
                <a:solidFill>
                  <a:srgbClr val="000000"/>
                </a:solidFill>
                <a:effectLst/>
                <a:latin typeface="Arial" panose="020B0604020202020204" pitchFamily="34" charset="0"/>
              </a:rPr>
              <a:t>, columns, null, null, null, null, null);</a:t>
            </a:r>
            <a:endParaRPr lang="en-US" sz="1400" dirty="0"/>
          </a:p>
        </p:txBody>
      </p:sp>
      <p:sp>
        <p:nvSpPr>
          <p:cNvPr id="11" name="CasellaDiTesto 10">
            <a:extLst>
              <a:ext uri="{FF2B5EF4-FFF2-40B4-BE49-F238E27FC236}">
                <a16:creationId xmlns:a16="http://schemas.microsoft.com/office/drawing/2014/main" id="{99548C40-2F76-1058-88A6-B0FE814B673A}"/>
              </a:ext>
            </a:extLst>
          </p:cNvPr>
          <p:cNvSpPr txBox="1"/>
          <p:nvPr/>
        </p:nvSpPr>
        <p:spPr>
          <a:xfrm>
            <a:off x="609600" y="3220101"/>
            <a:ext cx="11273019" cy="584775"/>
          </a:xfrm>
          <a:prstGeom prst="rect">
            <a:avLst/>
          </a:prstGeom>
          <a:noFill/>
        </p:spPr>
        <p:txBody>
          <a:bodyPr wrap="square">
            <a:spAutoFit/>
          </a:bodyPr>
          <a:lstStyle/>
          <a:p>
            <a:r>
              <a:rPr lang="en-US" sz="1600" i="1" u="none" strike="noStrike" dirty="0">
                <a:solidFill>
                  <a:srgbClr val="000000"/>
                </a:solidFill>
                <a:effectLst/>
                <a:latin typeface="Arial" panose="020B0604020202020204" pitchFamily="34" charset="0"/>
              </a:rPr>
              <a:t>query(String </a:t>
            </a:r>
            <a:r>
              <a:rPr lang="en-US" sz="1600" b="1" i="1" u="none" strike="noStrike" dirty="0">
                <a:solidFill>
                  <a:schemeClr val="accent5">
                    <a:lumMod val="50000"/>
                  </a:schemeClr>
                </a:solidFill>
                <a:effectLst/>
                <a:latin typeface="Arial" panose="020B0604020202020204" pitchFamily="34" charset="0"/>
              </a:rPr>
              <a:t>table</a:t>
            </a:r>
            <a:r>
              <a:rPr lang="en-US" sz="1600" i="1" u="none" strike="noStrike" dirty="0">
                <a:solidFill>
                  <a:srgbClr val="000000"/>
                </a:solidFill>
                <a:effectLst/>
                <a:latin typeface="Arial" panose="020B0604020202020204" pitchFamily="34" charset="0"/>
              </a:rPr>
              <a:t>, String</a:t>
            </a:r>
            <a:r>
              <a:rPr lang="en-US" sz="1600" i="1" dirty="0">
                <a:solidFill>
                  <a:srgbClr val="000000"/>
                </a:solidFill>
                <a:latin typeface="Arial" panose="020B0604020202020204" pitchFamily="34" charset="0"/>
              </a:rPr>
              <a:t>[ ] </a:t>
            </a:r>
            <a:r>
              <a:rPr lang="en-US" sz="1600" b="1" i="1" dirty="0">
                <a:solidFill>
                  <a:schemeClr val="accent5"/>
                </a:solidFill>
                <a:latin typeface="Arial" panose="020B0604020202020204" pitchFamily="34" charset="0"/>
              </a:rPr>
              <a:t>columns</a:t>
            </a:r>
            <a:r>
              <a:rPr lang="en-US" sz="1600" i="1" dirty="0">
                <a:solidFill>
                  <a:srgbClr val="000000"/>
                </a:solidFill>
                <a:latin typeface="Arial" panose="020B0604020202020204" pitchFamily="34" charset="0"/>
              </a:rPr>
              <a:t>, String </a:t>
            </a:r>
            <a:r>
              <a:rPr lang="en-US" sz="1600" b="1" i="1" dirty="0">
                <a:solidFill>
                  <a:srgbClr val="FF0000"/>
                </a:solidFill>
                <a:latin typeface="Arial" panose="020B0604020202020204" pitchFamily="34" charset="0"/>
              </a:rPr>
              <a:t>selection</a:t>
            </a:r>
            <a:r>
              <a:rPr lang="en-US" sz="1600" i="1" dirty="0">
                <a:solidFill>
                  <a:srgbClr val="000000"/>
                </a:solidFill>
                <a:latin typeface="Arial" panose="020B0604020202020204" pitchFamily="34" charset="0"/>
              </a:rPr>
              <a:t>, String[ ] </a:t>
            </a:r>
            <a:r>
              <a:rPr lang="en-US" sz="1600" b="1" i="1" dirty="0">
                <a:solidFill>
                  <a:srgbClr val="FFC000"/>
                </a:solidFill>
                <a:latin typeface="Arial" panose="020B0604020202020204" pitchFamily="34" charset="0"/>
              </a:rPr>
              <a:t>selectionArgs</a:t>
            </a:r>
            <a:r>
              <a:rPr lang="en-US" sz="1600" i="1" dirty="0">
                <a:solidFill>
                  <a:srgbClr val="000000"/>
                </a:solidFill>
                <a:latin typeface="Arial" panose="020B0604020202020204" pitchFamily="34" charset="0"/>
              </a:rPr>
              <a:t>, String </a:t>
            </a:r>
            <a:r>
              <a:rPr lang="en-US" sz="1600" b="1" i="1" dirty="0">
                <a:solidFill>
                  <a:srgbClr val="92D050"/>
                </a:solidFill>
                <a:latin typeface="Arial" panose="020B0604020202020204" pitchFamily="34" charset="0"/>
              </a:rPr>
              <a:t>groupBy</a:t>
            </a:r>
            <a:r>
              <a:rPr lang="en-US" sz="1600" i="1" dirty="0">
                <a:solidFill>
                  <a:srgbClr val="000000"/>
                </a:solidFill>
                <a:latin typeface="Arial" panose="020B0604020202020204" pitchFamily="34" charset="0"/>
              </a:rPr>
              <a:t>, String </a:t>
            </a:r>
            <a:r>
              <a:rPr lang="en-US" sz="1600" b="1" i="1" dirty="0">
                <a:solidFill>
                  <a:srgbClr val="002060"/>
                </a:solidFill>
                <a:latin typeface="Arial" panose="020B0604020202020204" pitchFamily="34" charset="0"/>
              </a:rPr>
              <a:t>having</a:t>
            </a:r>
            <a:r>
              <a:rPr lang="en-US" sz="1600" i="1" dirty="0">
                <a:solidFill>
                  <a:srgbClr val="000000"/>
                </a:solidFill>
                <a:latin typeface="Arial" panose="020B0604020202020204" pitchFamily="34" charset="0"/>
              </a:rPr>
              <a:t>, String </a:t>
            </a:r>
            <a:r>
              <a:rPr lang="en-US" sz="1600" b="1" i="1" dirty="0">
                <a:solidFill>
                  <a:srgbClr val="7030A0"/>
                </a:solidFill>
                <a:latin typeface="Arial" panose="020B0604020202020204" pitchFamily="34" charset="0"/>
              </a:rPr>
              <a:t>orderBy</a:t>
            </a:r>
            <a:r>
              <a:rPr lang="en-US" sz="1600" i="1" u="none" strike="noStrike" dirty="0">
                <a:solidFill>
                  <a:srgbClr val="000000"/>
                </a:solidFill>
                <a:effectLst/>
                <a:latin typeface="Arial" panose="020B0604020202020204" pitchFamily="34" charset="0"/>
              </a:rPr>
              <a:t>);</a:t>
            </a:r>
            <a:endParaRPr lang="en-US" sz="1600" i="1" dirty="0"/>
          </a:p>
        </p:txBody>
      </p:sp>
      <p:sp>
        <p:nvSpPr>
          <p:cNvPr id="15" name="CasellaDiTesto 14">
            <a:extLst>
              <a:ext uri="{FF2B5EF4-FFF2-40B4-BE49-F238E27FC236}">
                <a16:creationId xmlns:a16="http://schemas.microsoft.com/office/drawing/2014/main" id="{96DD9D6A-20AC-BD12-E0D2-FCA5A8DFDC85}"/>
              </a:ext>
            </a:extLst>
          </p:cNvPr>
          <p:cNvSpPr txBox="1"/>
          <p:nvPr/>
        </p:nvSpPr>
        <p:spPr>
          <a:xfrm>
            <a:off x="272587" y="3900463"/>
            <a:ext cx="11646819" cy="2308324"/>
          </a:xfrm>
          <a:prstGeom prst="rect">
            <a:avLst/>
          </a:prstGeom>
          <a:noFill/>
        </p:spPr>
        <p:txBody>
          <a:bodyPr wrap="square">
            <a:spAutoFit/>
          </a:bodyPr>
          <a:lstStyle/>
          <a:p>
            <a:pPr marL="285750" indent="-285750">
              <a:buFont typeface="Arial" panose="020B0604020202020204" pitchFamily="34" charset="0"/>
              <a:buChar char="•"/>
            </a:pPr>
            <a:r>
              <a:rPr lang="en-US" dirty="0"/>
              <a:t>String </a:t>
            </a:r>
            <a:r>
              <a:rPr lang="en-US" b="1" dirty="0">
                <a:solidFill>
                  <a:srgbClr val="AFDD7F"/>
                </a:solidFill>
              </a:rPr>
              <a:t>groupBy</a:t>
            </a:r>
            <a:r>
              <a:rPr lang="en-US" dirty="0"/>
              <a:t>: A filter declaring how to group rows, formatted as an SQL GROUP BY clause (excluding the GROUP BY itself). Passing null will cause the rows to not be grouped.</a:t>
            </a:r>
          </a:p>
          <a:p>
            <a:pPr marL="285750" indent="-285750">
              <a:buFont typeface="Arial" panose="020B0604020202020204" pitchFamily="34" charset="0"/>
              <a:buChar char="•"/>
            </a:pPr>
            <a:r>
              <a:rPr lang="en-US" dirty="0"/>
              <a:t>String </a:t>
            </a:r>
            <a:r>
              <a:rPr lang="en-US" b="1" dirty="0">
                <a:solidFill>
                  <a:srgbClr val="002060"/>
                </a:solidFill>
              </a:rPr>
              <a:t>having</a:t>
            </a:r>
            <a:r>
              <a:rPr lang="en-US" dirty="0"/>
              <a:t>: A filter declare which row groups to include in the cursor, if row grouping is being used, formatted as an SQL HAVING clause (excluding the HAVING itself). Passing null will cause all row groups to be included and is required when row grouping is not being used.</a:t>
            </a:r>
          </a:p>
          <a:p>
            <a:pPr marL="285750" indent="-285750">
              <a:buFont typeface="Arial" panose="020B0604020202020204" pitchFamily="34" charset="0"/>
              <a:buChar char="•"/>
            </a:pPr>
            <a:r>
              <a:rPr lang="en-US" dirty="0"/>
              <a:t>String </a:t>
            </a:r>
            <a:r>
              <a:rPr lang="en-US" b="1" dirty="0">
                <a:solidFill>
                  <a:srgbClr val="7030A0"/>
                </a:solidFill>
              </a:rPr>
              <a:t>orderBy</a:t>
            </a:r>
            <a:r>
              <a:rPr lang="en-US" dirty="0"/>
              <a:t>: How to order the rows, formatted as an SQL ORDER BY clause (excluding the ORDER BY itself). Passing null will use the default sort order, which may be unordered.</a:t>
            </a:r>
          </a:p>
          <a:p>
            <a:endParaRPr lang="en-US" dirty="0"/>
          </a:p>
        </p:txBody>
      </p:sp>
    </p:spTree>
    <p:extLst>
      <p:ext uri="{BB962C8B-B14F-4D97-AF65-F5344CB8AC3E}">
        <p14:creationId xmlns:p14="http://schemas.microsoft.com/office/powerpoint/2010/main" val="1524551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EFBA9C-132E-6CA2-8DB3-799DC87E18C6}"/>
              </a:ext>
            </a:extLst>
          </p:cNvPr>
          <p:cNvSpPr>
            <a:spLocks noGrp="1"/>
          </p:cNvSpPr>
          <p:nvPr>
            <p:ph type="title"/>
          </p:nvPr>
        </p:nvSpPr>
        <p:spPr/>
        <p:txBody>
          <a:bodyPr/>
          <a:lstStyle/>
          <a:p>
            <a:r>
              <a:rPr lang="en-US" dirty="0"/>
              <a:t>Cursor Object</a:t>
            </a:r>
          </a:p>
        </p:txBody>
      </p:sp>
      <p:pic>
        <p:nvPicPr>
          <p:cNvPr id="4" name="Segnaposto contenuto 3" descr="Immagine che contiene tavolo&#10;&#10;Descrizione generata automaticamente">
            <a:extLst>
              <a:ext uri="{FF2B5EF4-FFF2-40B4-BE49-F238E27FC236}">
                <a16:creationId xmlns:a16="http://schemas.microsoft.com/office/drawing/2014/main" id="{B039FFAE-BF4B-8F2D-EC49-D53FD1F0C3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167" t="18136" r="3213" b="11634"/>
          <a:stretch/>
        </p:blipFill>
        <p:spPr>
          <a:xfrm>
            <a:off x="6385091" y="4017756"/>
            <a:ext cx="5088906" cy="2226872"/>
          </a:xfrm>
          <a:prstGeom prst="rect">
            <a:avLst/>
          </a:prstGeom>
          <a:ln>
            <a:solidFill>
              <a:schemeClr val="tx1"/>
            </a:solidFill>
          </a:ln>
        </p:spPr>
      </p:pic>
      <p:sp>
        <p:nvSpPr>
          <p:cNvPr id="8" name="CasellaDiTesto 7">
            <a:extLst>
              <a:ext uri="{FF2B5EF4-FFF2-40B4-BE49-F238E27FC236}">
                <a16:creationId xmlns:a16="http://schemas.microsoft.com/office/drawing/2014/main" id="{9F1F559F-415E-B4F6-EBD1-6B674252AED4}"/>
              </a:ext>
            </a:extLst>
          </p:cNvPr>
          <p:cNvSpPr txBox="1"/>
          <p:nvPr/>
        </p:nvSpPr>
        <p:spPr>
          <a:xfrm>
            <a:off x="609600" y="1695807"/>
            <a:ext cx="11151910" cy="1754326"/>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mj-lt"/>
              </a:rPr>
              <a:t>API which allow us </a:t>
            </a:r>
            <a:r>
              <a:rPr lang="en-US" dirty="0">
                <a:solidFill>
                  <a:srgbClr val="000000"/>
                </a:solidFill>
                <a:latin typeface="+mj-lt"/>
              </a:rPr>
              <a:t>to </a:t>
            </a:r>
            <a:r>
              <a:rPr lang="en-US" sz="1800" b="0" i="0" u="none" strike="noStrike" dirty="0">
                <a:solidFill>
                  <a:srgbClr val="000000"/>
                </a:solidFill>
                <a:effectLst/>
                <a:latin typeface="+mj-lt"/>
              </a:rPr>
              <a:t>navigate from top to bottom of result set (result obtained).</a:t>
            </a:r>
            <a:endParaRPr lang="en-US" b="0" dirty="0">
              <a:effectLst/>
              <a:latin typeface="+mj-lt"/>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mj-lt"/>
              </a:rPr>
              <a:t>Provides random read-write access to the result set returned by a database query. </a:t>
            </a: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mj-lt"/>
              </a:rPr>
              <a:t>Cursor implementations are not required to be synchronized. So, code using a Cursor from multiple threads should perform its own synchronization. Be Careful when we use multiple threads.</a:t>
            </a:r>
          </a:p>
          <a:p>
            <a:pPr marL="285750" indent="-285750" fontAlgn="base">
              <a:buFont typeface="Arial" panose="020B0604020202020204" pitchFamily="34" charset="0"/>
              <a:buChar char="•"/>
            </a:pPr>
            <a:r>
              <a:rPr lang="en-US" dirty="0"/>
              <a:t>If the database is empty, the returned object is null, if data is present, a cursor pointing to the column name is returned. We can scroll the cursor with the following methods:</a:t>
            </a:r>
          </a:p>
        </p:txBody>
      </p:sp>
      <p:sp>
        <p:nvSpPr>
          <p:cNvPr id="10" name="CasellaDiTesto 9">
            <a:extLst>
              <a:ext uri="{FF2B5EF4-FFF2-40B4-BE49-F238E27FC236}">
                <a16:creationId xmlns:a16="http://schemas.microsoft.com/office/drawing/2014/main" id="{7086D2ED-A9DB-AEC5-1098-257948E23B50}"/>
              </a:ext>
            </a:extLst>
          </p:cNvPr>
          <p:cNvSpPr txBox="1"/>
          <p:nvPr/>
        </p:nvSpPr>
        <p:spPr>
          <a:xfrm>
            <a:off x="609599" y="3728302"/>
            <a:ext cx="5197311" cy="2585323"/>
          </a:xfrm>
          <a:prstGeom prst="rect">
            <a:avLst/>
          </a:prstGeom>
          <a:noFill/>
        </p:spPr>
        <p:txBody>
          <a:bodyPr wrap="square">
            <a:spAutoFit/>
          </a:bodyPr>
          <a:lstStyle/>
          <a:p>
            <a:pPr marL="285750" indent="-285750" rtl="0" fontAlgn="base">
              <a:spcBef>
                <a:spcPts val="0"/>
              </a:spcBef>
              <a:spcAft>
                <a:spcPts val="0"/>
              </a:spcAft>
              <a:buFont typeface="Wingdings" panose="05000000000000000000" pitchFamily="2" charset="2"/>
              <a:buChar char="§"/>
            </a:pPr>
            <a:r>
              <a:rPr lang="en-US" sz="1600" b="0" i="1" u="none" strike="noStrike" dirty="0">
                <a:solidFill>
                  <a:srgbClr val="000000"/>
                </a:solidFill>
                <a:effectLst/>
                <a:latin typeface="+mj-lt"/>
              </a:rPr>
              <a:t>String </a:t>
            </a:r>
            <a:r>
              <a:rPr lang="en-US" sz="1600" b="0" i="1" u="none" strike="noStrike" dirty="0" err="1">
                <a:solidFill>
                  <a:srgbClr val="000000"/>
                </a:solidFill>
                <a:effectLst/>
                <a:latin typeface="+mj-lt"/>
              </a:rPr>
              <a:t>getColumnName</a:t>
            </a:r>
            <a:r>
              <a:rPr lang="en-US" sz="1600" b="0" i="1" u="none" strike="noStrike" dirty="0">
                <a:solidFill>
                  <a:srgbClr val="000000"/>
                </a:solidFill>
                <a:effectLst/>
                <a:latin typeface="+mj-lt"/>
              </a:rPr>
              <a:t>(int </a:t>
            </a:r>
            <a:r>
              <a:rPr lang="en-US" sz="1600" b="0" i="1" u="none" strike="noStrike" dirty="0" err="1">
                <a:solidFill>
                  <a:srgbClr val="000000"/>
                </a:solidFill>
                <a:effectLst/>
                <a:latin typeface="+mj-lt"/>
              </a:rPr>
              <a:t>columnIndex</a:t>
            </a:r>
            <a:r>
              <a:rPr lang="en-US" sz="1600" b="0" i="1" u="none" strike="noStrike" dirty="0">
                <a:solidFill>
                  <a:srgbClr val="000000"/>
                </a:solidFill>
                <a:effectLst/>
                <a:latin typeface="+mj-lt"/>
              </a:rPr>
              <a:t>)</a:t>
            </a:r>
          </a:p>
          <a:p>
            <a:pPr marL="285750" indent="-285750" rtl="0" fontAlgn="base">
              <a:spcBef>
                <a:spcPts val="0"/>
              </a:spcBef>
              <a:spcAft>
                <a:spcPts val="0"/>
              </a:spcAft>
              <a:buFont typeface="Wingdings" panose="05000000000000000000" pitchFamily="2" charset="2"/>
              <a:buChar char="§"/>
            </a:pPr>
            <a:r>
              <a:rPr lang="en-US" altLang="en-US" sz="1600" i="1" dirty="0">
                <a:latin typeface="+mj-lt"/>
              </a:rPr>
              <a:t>String </a:t>
            </a:r>
            <a:r>
              <a:rPr kumimoji="0" lang="en-US" altLang="en-US" sz="1600" b="0" i="1" u="none" strike="noStrike" cap="none" normalizeH="0" baseline="0" dirty="0" err="1">
                <a:ln>
                  <a:noFill/>
                </a:ln>
                <a:effectLst/>
                <a:latin typeface="+mj-lt"/>
              </a:rPr>
              <a:t>getColumnIndex</a:t>
            </a:r>
            <a:r>
              <a:rPr kumimoji="0" lang="en-US" altLang="en-US" sz="1600" b="0" i="1" u="none" strike="noStrike" cap="none" normalizeH="0" baseline="0" dirty="0">
                <a:ln>
                  <a:noFill/>
                </a:ln>
                <a:effectLst/>
                <a:latin typeface="+mj-lt"/>
              </a:rPr>
              <a:t>(String </a:t>
            </a:r>
            <a:r>
              <a:rPr kumimoji="0" lang="en-US" altLang="en-US" sz="1600" b="0" i="1" u="none" strike="noStrike" cap="none" normalizeH="0" baseline="0" dirty="0" err="1">
                <a:ln>
                  <a:noFill/>
                </a:ln>
                <a:effectLst/>
                <a:latin typeface="+mj-lt"/>
              </a:rPr>
              <a:t>columnName</a:t>
            </a:r>
            <a:r>
              <a:rPr kumimoji="0" lang="en-US" altLang="en-US" sz="1600" b="0" i="1" u="none" strike="noStrike" cap="none" normalizeH="0" baseline="0" dirty="0">
                <a:ln>
                  <a:noFill/>
                </a:ln>
                <a:effectLst/>
                <a:latin typeface="+mj-lt"/>
              </a:rPr>
              <a:t>)</a:t>
            </a:r>
          </a:p>
          <a:p>
            <a:pPr marL="285750" indent="-285750" rtl="0" fontAlgn="base">
              <a:spcBef>
                <a:spcPts val="0"/>
              </a:spcBef>
              <a:spcAft>
                <a:spcPts val="0"/>
              </a:spcAft>
              <a:buFont typeface="Wingdings" panose="05000000000000000000" pitchFamily="2" charset="2"/>
              <a:buChar char="§"/>
            </a:pPr>
            <a:r>
              <a:rPr lang="en-US" sz="1600" b="0" i="1" u="none" strike="noStrike" dirty="0">
                <a:solidFill>
                  <a:srgbClr val="000000"/>
                </a:solidFill>
                <a:effectLst/>
                <a:latin typeface="+mj-lt"/>
              </a:rPr>
              <a:t>int </a:t>
            </a:r>
            <a:r>
              <a:rPr lang="en-US" sz="1600" b="0" i="1" u="none" strike="noStrike" dirty="0" err="1">
                <a:solidFill>
                  <a:srgbClr val="000000"/>
                </a:solidFill>
                <a:effectLst/>
                <a:latin typeface="+mj-lt"/>
              </a:rPr>
              <a:t>getCount</a:t>
            </a:r>
            <a:r>
              <a:rPr lang="en-US" sz="1600" b="0" i="1" u="none" strike="noStrike" dirty="0">
                <a:solidFill>
                  <a:srgbClr val="000000"/>
                </a:solidFill>
                <a:effectLst/>
                <a:latin typeface="+mj-lt"/>
              </a:rPr>
              <a:t>()</a:t>
            </a:r>
            <a:r>
              <a:rPr lang="en-US" sz="1600" b="0" i="0" u="none" strike="noStrike" dirty="0">
                <a:solidFill>
                  <a:srgbClr val="000000"/>
                </a:solidFill>
                <a:effectLst/>
                <a:latin typeface="+mj-lt"/>
              </a:rPr>
              <a:t>: returns the number of rows in the cursor.</a:t>
            </a:r>
          </a:p>
          <a:p>
            <a:pPr marL="285750" indent="-285750" rtl="0" fontAlgn="base">
              <a:spcBef>
                <a:spcPts val="0"/>
              </a:spcBef>
              <a:spcAft>
                <a:spcPts val="0"/>
              </a:spcAft>
              <a:buFont typeface="Wingdings" panose="05000000000000000000" pitchFamily="2" charset="2"/>
              <a:buChar char="§"/>
            </a:pPr>
            <a:r>
              <a:rPr lang="en-US" sz="1600" b="0" i="1" u="none" strike="noStrike" dirty="0" err="1">
                <a:solidFill>
                  <a:srgbClr val="000000"/>
                </a:solidFill>
                <a:effectLst/>
                <a:latin typeface="+mj-lt"/>
              </a:rPr>
              <a:t>getString</a:t>
            </a:r>
            <a:r>
              <a:rPr lang="en-US" sz="1600" b="0" i="1" u="none" strike="noStrike" dirty="0">
                <a:solidFill>
                  <a:srgbClr val="000000"/>
                </a:solidFill>
                <a:effectLst/>
                <a:latin typeface="+mj-lt"/>
              </a:rPr>
              <a:t> (int </a:t>
            </a:r>
            <a:r>
              <a:rPr lang="en-US" sz="1600" b="0" i="1" u="none" strike="noStrike" dirty="0" err="1">
                <a:solidFill>
                  <a:srgbClr val="000000"/>
                </a:solidFill>
                <a:effectLst/>
                <a:latin typeface="+mj-lt"/>
              </a:rPr>
              <a:t>columnIndex</a:t>
            </a:r>
            <a:r>
              <a:rPr lang="en-US" sz="1600" b="0" i="1" u="none" strike="noStrike" dirty="0">
                <a:solidFill>
                  <a:srgbClr val="000000"/>
                </a:solidFill>
                <a:effectLst/>
                <a:latin typeface="+mj-lt"/>
              </a:rPr>
              <a:t>)</a:t>
            </a:r>
            <a:r>
              <a:rPr lang="en-US" sz="1600" b="0" i="0" u="none" strike="noStrike" dirty="0">
                <a:solidFill>
                  <a:srgbClr val="000000"/>
                </a:solidFill>
                <a:effectLst/>
                <a:latin typeface="+mj-lt"/>
              </a:rPr>
              <a:t>: returns the value of that column as an int.</a:t>
            </a:r>
          </a:p>
          <a:p>
            <a:pPr marL="285750" indent="-285750" rtl="0" fontAlgn="base">
              <a:spcBef>
                <a:spcPts val="0"/>
              </a:spcBef>
              <a:spcAft>
                <a:spcPts val="0"/>
              </a:spcAft>
              <a:buFont typeface="Wingdings" panose="05000000000000000000" pitchFamily="2" charset="2"/>
              <a:buChar char="§"/>
            </a:pPr>
            <a:r>
              <a:rPr lang="en-US" sz="1600" i="1" dirty="0" err="1">
                <a:solidFill>
                  <a:srgbClr val="000000"/>
                </a:solidFill>
                <a:latin typeface="+mj-lt"/>
              </a:rPr>
              <a:t>getInt</a:t>
            </a:r>
            <a:r>
              <a:rPr lang="en-US" sz="1600" i="1" dirty="0">
                <a:solidFill>
                  <a:srgbClr val="000000"/>
                </a:solidFill>
                <a:latin typeface="+mj-lt"/>
              </a:rPr>
              <a:t>(</a:t>
            </a:r>
            <a:r>
              <a:rPr lang="en-US" sz="1600" b="0" i="1" u="none" strike="noStrike" dirty="0">
                <a:solidFill>
                  <a:srgbClr val="000000"/>
                </a:solidFill>
                <a:effectLst/>
                <a:latin typeface="+mj-lt"/>
              </a:rPr>
              <a:t>int </a:t>
            </a:r>
            <a:r>
              <a:rPr lang="en-US" sz="1600" b="0" i="1" u="none" strike="noStrike" dirty="0" err="1">
                <a:solidFill>
                  <a:srgbClr val="000000"/>
                </a:solidFill>
                <a:effectLst/>
                <a:latin typeface="+mj-lt"/>
              </a:rPr>
              <a:t>columnIndex</a:t>
            </a:r>
            <a:r>
              <a:rPr lang="en-US" sz="1600" b="0" i="1" u="none" strike="noStrike" dirty="0">
                <a:solidFill>
                  <a:srgbClr val="000000"/>
                </a:solidFill>
                <a:effectLst/>
                <a:latin typeface="+mj-lt"/>
              </a:rPr>
              <a:t>)</a:t>
            </a:r>
            <a:r>
              <a:rPr lang="en-US" sz="1600" b="0" i="0" u="none" strike="noStrike" dirty="0">
                <a:solidFill>
                  <a:srgbClr val="000000"/>
                </a:solidFill>
                <a:effectLst/>
                <a:latin typeface="+mj-lt"/>
              </a:rPr>
              <a:t>: returns the value of that column as a String.</a:t>
            </a:r>
          </a:p>
          <a:p>
            <a:pPr marL="285750" indent="-285750" rtl="0" fontAlgn="base">
              <a:spcBef>
                <a:spcPts val="0"/>
              </a:spcBef>
              <a:spcAft>
                <a:spcPts val="0"/>
              </a:spcAft>
              <a:buFont typeface="Wingdings" panose="05000000000000000000" pitchFamily="2" charset="2"/>
              <a:buChar char="§"/>
            </a:pPr>
            <a:r>
              <a:rPr lang="en-US" sz="1600" i="1" dirty="0" err="1">
                <a:solidFill>
                  <a:srgbClr val="000000"/>
                </a:solidFill>
                <a:latin typeface="+mj-lt"/>
              </a:rPr>
              <a:t>getType</a:t>
            </a:r>
            <a:r>
              <a:rPr lang="en-US" sz="1600" i="1" dirty="0">
                <a:solidFill>
                  <a:srgbClr val="000000"/>
                </a:solidFill>
                <a:latin typeface="+mj-lt"/>
              </a:rPr>
              <a:t>(int </a:t>
            </a:r>
            <a:r>
              <a:rPr lang="en-US" sz="1600" i="1" dirty="0" err="1">
                <a:solidFill>
                  <a:srgbClr val="000000"/>
                </a:solidFill>
                <a:latin typeface="+mj-lt"/>
              </a:rPr>
              <a:t>columnIndex</a:t>
            </a:r>
            <a:r>
              <a:rPr lang="en-US" sz="1600" i="1" dirty="0">
                <a:solidFill>
                  <a:srgbClr val="000000"/>
                </a:solidFill>
                <a:latin typeface="+mj-lt"/>
              </a:rPr>
              <a:t>)</a:t>
            </a:r>
            <a:r>
              <a:rPr lang="en-US" sz="1600" dirty="0">
                <a:solidFill>
                  <a:srgbClr val="000000"/>
                </a:solidFill>
                <a:latin typeface="+mj-lt"/>
              </a:rPr>
              <a:t>: returns column value type</a:t>
            </a:r>
            <a:endParaRPr lang="en-US" sz="1600" b="0" i="1" u="none" strike="noStrike" dirty="0">
              <a:solidFill>
                <a:srgbClr val="000000"/>
              </a:solidFill>
              <a:effectLst/>
              <a:latin typeface="+mj-lt"/>
            </a:endParaRPr>
          </a:p>
          <a:p>
            <a:pPr marL="285750" indent="-285750" rtl="0" fontAlgn="base">
              <a:spcBef>
                <a:spcPts val="0"/>
              </a:spcBef>
              <a:spcAft>
                <a:spcPts val="0"/>
              </a:spcAft>
              <a:buFont typeface="Wingdings" panose="05000000000000000000" pitchFamily="2" charset="2"/>
              <a:buChar char="§"/>
            </a:pPr>
            <a:r>
              <a:rPr lang="en-US" sz="1600" b="0" i="1" u="none" strike="noStrike" dirty="0" err="1">
                <a:solidFill>
                  <a:srgbClr val="000000"/>
                </a:solidFill>
                <a:effectLst/>
                <a:latin typeface="+mj-lt"/>
              </a:rPr>
              <a:t>boolean</a:t>
            </a:r>
            <a:r>
              <a:rPr lang="en-US" sz="1600" b="0" i="1" u="none" strike="noStrike" dirty="0">
                <a:solidFill>
                  <a:srgbClr val="000000"/>
                </a:solidFill>
                <a:effectLst/>
                <a:latin typeface="+mj-lt"/>
              </a:rPr>
              <a:t> </a:t>
            </a:r>
            <a:r>
              <a:rPr lang="en-US" sz="1600" b="0" i="1" u="none" strike="noStrike" dirty="0" err="1">
                <a:solidFill>
                  <a:srgbClr val="000000"/>
                </a:solidFill>
                <a:effectLst/>
                <a:latin typeface="+mj-lt"/>
              </a:rPr>
              <a:t>moveToNext</a:t>
            </a:r>
            <a:r>
              <a:rPr lang="en-US" sz="1600" b="0" i="1" u="none" strike="noStrike" dirty="0">
                <a:solidFill>
                  <a:srgbClr val="000000"/>
                </a:solidFill>
                <a:effectLst/>
                <a:latin typeface="+mj-lt"/>
              </a:rPr>
              <a:t>(): </a:t>
            </a:r>
            <a:r>
              <a:rPr lang="en-US" sz="1600" b="0" u="none" strike="noStrike" dirty="0">
                <a:solidFill>
                  <a:srgbClr val="000000"/>
                </a:solidFill>
                <a:effectLst/>
                <a:latin typeface="+mj-lt"/>
              </a:rPr>
              <a:t>whether the move succeeded</a:t>
            </a:r>
          </a:p>
          <a:p>
            <a:endParaRPr lang="en-US" dirty="0">
              <a:latin typeface="+mj-lt"/>
            </a:endParaRPr>
          </a:p>
        </p:txBody>
      </p:sp>
      <p:sp>
        <p:nvSpPr>
          <p:cNvPr id="11" name="Freccia a destra 10">
            <a:extLst>
              <a:ext uri="{FF2B5EF4-FFF2-40B4-BE49-F238E27FC236}">
                <a16:creationId xmlns:a16="http://schemas.microsoft.com/office/drawing/2014/main" id="{06C7BE0F-BFC6-88B1-E5E3-BB7A0E798C20}"/>
              </a:ext>
            </a:extLst>
          </p:cNvPr>
          <p:cNvSpPr/>
          <p:nvPr/>
        </p:nvSpPr>
        <p:spPr>
          <a:xfrm>
            <a:off x="5649749" y="3970130"/>
            <a:ext cx="641514" cy="2399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tx1"/>
                </a:solidFill>
              </a:rPr>
              <a:t>Cursor</a:t>
            </a:r>
          </a:p>
        </p:txBody>
      </p:sp>
    </p:spTree>
    <p:extLst>
      <p:ext uri="{BB962C8B-B14F-4D97-AF65-F5344CB8AC3E}">
        <p14:creationId xmlns:p14="http://schemas.microsoft.com/office/powerpoint/2010/main" val="1381485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8A467D-E742-C8F5-F232-388A3CB65E94}"/>
              </a:ext>
            </a:extLst>
          </p:cNvPr>
          <p:cNvSpPr>
            <a:spLocks noGrp="1"/>
          </p:cNvSpPr>
          <p:nvPr>
            <p:ph type="title"/>
          </p:nvPr>
        </p:nvSpPr>
        <p:spPr/>
        <p:txBody>
          <a:bodyPr/>
          <a:lstStyle/>
          <a:p>
            <a:r>
              <a:rPr lang="en-US" dirty="0"/>
              <a:t>Implementation</a:t>
            </a:r>
          </a:p>
        </p:txBody>
      </p:sp>
      <p:sp>
        <p:nvSpPr>
          <p:cNvPr id="7" name="Rectangle 2">
            <a:extLst>
              <a:ext uri="{FF2B5EF4-FFF2-40B4-BE49-F238E27FC236}">
                <a16:creationId xmlns:a16="http://schemas.microsoft.com/office/drawing/2014/main" id="{3F12CA73-7362-9CF2-A345-889BC07F6F70}"/>
              </a:ext>
            </a:extLst>
          </p:cNvPr>
          <p:cNvSpPr>
            <a:spLocks noChangeArrowheads="1"/>
          </p:cNvSpPr>
          <p:nvPr/>
        </p:nvSpPr>
        <p:spPr bwMode="auto">
          <a:xfrm>
            <a:off x="1372084" y="1688174"/>
            <a:ext cx="8286161" cy="500136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CC7832"/>
                </a:solidFill>
                <a:effectLst/>
                <a:latin typeface="JetBrains Mono"/>
              </a:rPr>
              <a:t>public </a:t>
            </a:r>
            <a:r>
              <a:rPr kumimoji="0" lang="en-US" altLang="en-US" sz="1100" b="1" i="0" u="none" strike="noStrike" cap="none" normalizeH="0" baseline="0" dirty="0">
                <a:ln>
                  <a:noFill/>
                </a:ln>
                <a:solidFill>
                  <a:srgbClr val="A9B7C6"/>
                </a:solidFill>
                <a:effectLst/>
                <a:latin typeface="JetBrains Mono"/>
              </a:rPr>
              <a:t>String </a:t>
            </a:r>
            <a:r>
              <a:rPr kumimoji="0" lang="en-US" altLang="en-US" sz="1100" b="1" i="0" u="none" strike="noStrike" cap="none" normalizeH="0" baseline="0" dirty="0" err="1">
                <a:ln>
                  <a:noFill/>
                </a:ln>
                <a:solidFill>
                  <a:srgbClr val="FFC66D"/>
                </a:solidFill>
                <a:effectLst/>
                <a:latin typeface="JetBrains Mono"/>
              </a:rPr>
              <a:t>getData</a:t>
            </a:r>
            <a:r>
              <a:rPr kumimoji="0" lang="en-US" altLang="en-US" sz="1100" b="1" i="0" u="none" strike="noStrike" cap="none" normalizeH="0" baseline="0" dirty="0">
                <a:ln>
                  <a:noFill/>
                </a:ln>
                <a:solidFill>
                  <a:srgbClr val="A9B7C6"/>
                </a:solidFill>
                <a:effectLst/>
                <a:latin typeface="JetBrains Mono"/>
              </a:rPr>
              <a:t>(String name){</a:t>
            </a:r>
            <a:br>
              <a:rPr kumimoji="0" lang="en-US" altLang="en-US" sz="1100" b="1" i="0" u="none" strike="noStrike" cap="none" normalizeH="0" baseline="0" dirty="0">
                <a:ln>
                  <a:noFill/>
                </a:ln>
                <a:solidFill>
                  <a:srgbClr val="A9B7C6"/>
                </a:solidFill>
                <a:effectLst/>
                <a:latin typeface="JetBrains Mono"/>
              </a:rPr>
            </a:br>
            <a:r>
              <a:rPr kumimoji="0" lang="en-US" altLang="en-US" sz="1100" b="1" i="0" u="none" strike="noStrike" cap="none" normalizeH="0" baseline="0" dirty="0">
                <a:ln>
                  <a:noFill/>
                </a:ln>
                <a:solidFill>
                  <a:srgbClr val="A9B7C6"/>
                </a:solidFill>
                <a:effectLst/>
                <a:latin typeface="JetBrains Mono"/>
              </a:rPr>
              <a:t>    SQLiteDatabase db=</a:t>
            </a:r>
            <a:r>
              <a:rPr kumimoji="0" lang="en-US" altLang="en-US" sz="1100" b="1" i="0" u="none" strike="noStrike" cap="none" normalizeH="0" baseline="0" dirty="0">
                <a:ln>
                  <a:noFill/>
                </a:ln>
                <a:solidFill>
                  <a:srgbClr val="9876AA"/>
                </a:solidFill>
                <a:effectLst/>
                <a:latin typeface="JetBrains Mono"/>
              </a:rPr>
              <a:t>sqLiteHelper</a:t>
            </a:r>
            <a:r>
              <a:rPr kumimoji="0" lang="en-US" altLang="en-US" sz="1100" b="1" i="0" u="none" strike="noStrike" cap="none" normalizeH="0" baseline="0" dirty="0">
                <a:ln>
                  <a:noFill/>
                </a:ln>
                <a:solidFill>
                  <a:srgbClr val="A9B7C6"/>
                </a:solidFill>
                <a:effectLst/>
                <a:latin typeface="JetBrains Mono"/>
              </a:rPr>
              <a:t>.getWritableDatabase()</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String columns[]={</a:t>
            </a:r>
            <a:r>
              <a:rPr kumimoji="0" lang="en-US" altLang="en-US" sz="1100" b="1" i="0" u="none" strike="noStrike" cap="none" normalizeH="0" baseline="0" dirty="0" err="1">
                <a:ln>
                  <a:noFill/>
                </a:ln>
                <a:solidFill>
                  <a:srgbClr val="9876AA"/>
                </a:solidFill>
                <a:effectLst/>
                <a:latin typeface="JetBrains Mono"/>
              </a:rPr>
              <a:t>sqLiteHelper</a:t>
            </a:r>
            <a:r>
              <a:rPr kumimoji="0" lang="en-US" altLang="en-US" sz="1100" b="1" i="0" u="none" strike="noStrike" cap="none" normalizeH="0" baseline="0" dirty="0" err="1">
                <a:ln>
                  <a:noFill/>
                </a:ln>
                <a:solidFill>
                  <a:srgbClr val="A9B7C6"/>
                </a:solidFill>
                <a:effectLst/>
                <a:latin typeface="JetBrains Mono"/>
              </a:rPr>
              <a:t>.</a:t>
            </a:r>
            <a:r>
              <a:rPr kumimoji="0" lang="en-US" altLang="en-US" sz="1100" b="1" i="1" u="none" strike="noStrike" cap="none" normalizeH="0" baseline="0" dirty="0" err="1">
                <a:ln>
                  <a:noFill/>
                </a:ln>
                <a:solidFill>
                  <a:srgbClr val="9876AA"/>
                </a:solidFill>
                <a:effectLst/>
                <a:latin typeface="JetBrains Mono"/>
              </a:rPr>
              <a:t>NAME</a:t>
            </a:r>
            <a:r>
              <a:rPr kumimoji="0" lang="en-US" altLang="en-US" sz="1100" b="1" i="0" u="none" strike="noStrike" cap="none" normalizeH="0" baseline="0" dirty="0" err="1">
                <a:ln>
                  <a:noFill/>
                </a:ln>
                <a:solidFill>
                  <a:srgbClr val="CC7832"/>
                </a:solidFill>
                <a:effectLst/>
                <a:latin typeface="JetBrains Mono"/>
              </a:rPr>
              <a:t>,</a:t>
            </a:r>
            <a:r>
              <a:rPr kumimoji="0" lang="en-US" altLang="en-US" sz="1100" b="1" i="0" u="none" strike="noStrike" cap="none" normalizeH="0" baseline="0" dirty="0" err="1">
                <a:ln>
                  <a:noFill/>
                </a:ln>
                <a:solidFill>
                  <a:srgbClr val="9876AA"/>
                </a:solidFill>
                <a:effectLst/>
                <a:latin typeface="JetBrains Mono"/>
              </a:rPr>
              <a:t>sqLiteHelper</a:t>
            </a:r>
            <a:r>
              <a:rPr kumimoji="0" lang="en-US" altLang="en-US" sz="1100" b="1" i="0" u="none" strike="noStrike" cap="none" normalizeH="0" baseline="0" dirty="0" err="1">
                <a:ln>
                  <a:noFill/>
                </a:ln>
                <a:solidFill>
                  <a:srgbClr val="A9B7C6"/>
                </a:solidFill>
                <a:effectLst/>
                <a:latin typeface="JetBrains Mono"/>
              </a:rPr>
              <a:t>.</a:t>
            </a:r>
            <a:r>
              <a:rPr kumimoji="0" lang="en-US" altLang="en-US" sz="1100" b="1" i="1" u="none" strike="noStrike" cap="none" normalizeH="0" baseline="0" dirty="0" err="1">
                <a:ln>
                  <a:noFill/>
                </a:ln>
                <a:solidFill>
                  <a:srgbClr val="9876AA"/>
                </a:solidFill>
                <a:effectLst/>
                <a:latin typeface="JetBrains Mono"/>
              </a:rPr>
              <a:t>PASSWORD</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1" u="none" strike="noStrike" cap="none" normalizeH="0" baseline="0" dirty="0">
                <a:ln>
                  <a:noFill/>
                </a:ln>
                <a:solidFill>
                  <a:srgbClr val="629755"/>
                </a:solidFill>
                <a:effectLst/>
                <a:latin typeface="JetBrains Mono"/>
              </a:rPr>
              <a:t>/**1st way**/</a:t>
            </a:r>
            <a:br>
              <a:rPr kumimoji="0" lang="en-US" altLang="en-US" sz="1100" b="1" i="1" u="none" strike="noStrike" cap="none" normalizeH="0" baseline="0" dirty="0">
                <a:ln>
                  <a:noFill/>
                </a:ln>
                <a:solidFill>
                  <a:srgbClr val="629755"/>
                </a:solidFill>
                <a:effectLst/>
                <a:latin typeface="JetBrains Mono"/>
              </a:rPr>
            </a:br>
            <a:r>
              <a:rPr kumimoji="0" lang="en-US" altLang="en-US" sz="1100" b="1" i="1" u="none" strike="noStrike" cap="none" normalizeH="0" baseline="0" dirty="0">
                <a:ln>
                  <a:noFill/>
                </a:ln>
                <a:solidFill>
                  <a:srgbClr val="629755"/>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String </a:t>
            </a:r>
            <a:r>
              <a:rPr kumimoji="0" lang="en-US" altLang="en-US" sz="1100" b="1" i="0" u="none" strike="noStrike" cap="none" normalizeH="0" baseline="0" dirty="0" err="1">
                <a:ln>
                  <a:noFill/>
                </a:ln>
                <a:solidFill>
                  <a:srgbClr val="A9B7C6"/>
                </a:solidFill>
                <a:effectLst/>
                <a:latin typeface="JetBrains Mono"/>
              </a:rPr>
              <a:t>whereCondition</a:t>
            </a:r>
            <a:r>
              <a:rPr kumimoji="0" lang="en-US" altLang="en-US" sz="1100" b="1" i="0" u="none" strike="noStrike" cap="none" normalizeH="0" baseline="0" dirty="0">
                <a:ln>
                  <a:noFill/>
                </a:ln>
                <a:solidFill>
                  <a:srgbClr val="A9B7C6"/>
                </a:solidFill>
                <a:effectLst/>
                <a:latin typeface="JetBrains Mono"/>
              </a:rPr>
              <a:t>=columns[</a:t>
            </a:r>
            <a:r>
              <a:rPr kumimoji="0" lang="en-US" altLang="en-US" sz="1100" b="1" i="0" u="none" strike="noStrike" cap="none" normalizeH="0" baseline="0" dirty="0">
                <a:ln>
                  <a:noFill/>
                </a:ln>
                <a:solidFill>
                  <a:srgbClr val="6897BB"/>
                </a:solidFill>
                <a:effectLst/>
                <a:latin typeface="JetBrains Mono"/>
              </a:rPr>
              <a:t>0</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6A8759"/>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r>
              <a:rPr kumimoji="0" lang="en-US" altLang="en-US" sz="1100" b="1" i="0" u="none" strike="noStrike" cap="none" normalizeH="0" baseline="0" dirty="0">
                <a:ln>
                  <a:noFill/>
                </a:ln>
                <a:solidFill>
                  <a:srgbClr val="6A8759"/>
                </a:solidFill>
                <a:effectLst/>
                <a:latin typeface="JetBrains Mono"/>
              </a:rPr>
              <a:t>"</a:t>
            </a:r>
            <a:r>
              <a:rPr kumimoji="0" lang="en-US" altLang="en-US" sz="1100" b="1" i="0" u="none" strike="noStrike" cap="none" normalizeH="0" baseline="0" dirty="0">
                <a:ln>
                  <a:noFill/>
                </a:ln>
                <a:solidFill>
                  <a:srgbClr val="A9B7C6"/>
                </a:solidFill>
                <a:effectLst/>
                <a:latin typeface="JetBrains Mono"/>
              </a:rPr>
              <a:t>+name+</a:t>
            </a:r>
            <a:r>
              <a:rPr kumimoji="0" lang="en-US" altLang="en-US" sz="1100" b="1" i="0" u="none" strike="noStrike" cap="none" normalizeH="0" baseline="0" dirty="0">
                <a:ln>
                  <a:noFill/>
                </a:ln>
                <a:solidFill>
                  <a:srgbClr val="6A8759"/>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r>
              <a:rPr kumimoji="0" lang="en-US" altLang="en-US" sz="1100" b="1" i="0" u="none" strike="noStrike" cap="none" normalizeH="0" baseline="0" dirty="0">
                <a:ln>
                  <a:noFill/>
                </a:ln>
                <a:solidFill>
                  <a:srgbClr val="6A8759"/>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Cursor cursor=</a:t>
            </a:r>
            <a:r>
              <a:rPr kumimoji="0" lang="en-US" altLang="en-US" sz="1100" b="1" i="0" u="none" strike="noStrike" cap="none" normalizeH="0" baseline="0" dirty="0" err="1">
                <a:ln>
                  <a:noFill/>
                </a:ln>
                <a:solidFill>
                  <a:srgbClr val="A9B7C6"/>
                </a:solidFill>
                <a:effectLst/>
                <a:latin typeface="JetBrains Mono"/>
              </a:rPr>
              <a:t>db.query</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9876AA"/>
                </a:solidFill>
                <a:effectLst/>
                <a:latin typeface="JetBrains Mono"/>
              </a:rPr>
              <a:t>sqLiteHelper</a:t>
            </a:r>
            <a:r>
              <a:rPr kumimoji="0" lang="en-US" altLang="en-US" sz="1100" b="1" i="0" u="none" strike="noStrike" cap="none" normalizeH="0" baseline="0" dirty="0">
                <a:ln>
                  <a:noFill/>
                </a:ln>
                <a:solidFill>
                  <a:srgbClr val="A9B7C6"/>
                </a:solidFill>
                <a:effectLst/>
                <a:latin typeface="JetBrains Mono"/>
              </a:rPr>
              <a:t>.</a:t>
            </a:r>
            <a:r>
              <a:rPr kumimoji="0" lang="en-US" altLang="en-US" sz="1100" b="1" i="1" u="none" strike="noStrike" cap="none" normalizeH="0" baseline="0" dirty="0">
                <a:ln>
                  <a:noFill/>
                </a:ln>
                <a:solidFill>
                  <a:srgbClr val="9876AA"/>
                </a:solidFill>
                <a:effectLst/>
                <a:latin typeface="JetBrains Mono"/>
              </a:rPr>
              <a:t>TABLE_NAME</a:t>
            </a:r>
            <a:r>
              <a:rPr kumimoji="0" lang="en-US" altLang="en-US" sz="1100" b="1" i="0" u="none" strike="noStrike" cap="none" normalizeH="0" baseline="0" dirty="0">
                <a:ln>
                  <a:noFill/>
                </a:ln>
                <a:solidFill>
                  <a:srgbClr val="CC7832"/>
                </a:solidFill>
                <a:effectLst/>
                <a:latin typeface="JetBrains Mono"/>
              </a:rPr>
              <a:t>,</a:t>
            </a:r>
            <a:r>
              <a:rPr kumimoji="0" lang="en-US" altLang="en-US" sz="1100" b="1" i="0" u="none" strike="noStrike" cap="none" normalizeH="0" baseline="0" dirty="0">
                <a:ln>
                  <a:noFill/>
                </a:ln>
                <a:solidFill>
                  <a:srgbClr val="A9B7C6"/>
                </a:solidFill>
                <a:effectLst/>
                <a:latin typeface="JetBrains Mono"/>
              </a:rPr>
              <a:t>columns</a:t>
            </a:r>
            <a:r>
              <a:rPr kumimoji="0" lang="en-US" altLang="en-US" sz="1100" b="1" i="0" u="none" strike="noStrike" cap="none" normalizeH="0" baseline="0" dirty="0">
                <a:ln>
                  <a:noFill/>
                </a:ln>
                <a:solidFill>
                  <a:srgbClr val="CC7832"/>
                </a:solidFill>
                <a:effectLst/>
                <a:latin typeface="JetBrains Mono"/>
              </a:rPr>
              <a:t>,</a:t>
            </a:r>
            <a:r>
              <a:rPr kumimoji="0" lang="en-US" altLang="en-US" sz="1100" b="1" i="0" u="none" strike="noStrike" cap="none" normalizeH="0" baseline="0" dirty="0">
                <a:ln>
                  <a:noFill/>
                </a:ln>
                <a:solidFill>
                  <a:srgbClr val="A9B7C6"/>
                </a:solidFill>
                <a:effectLst/>
                <a:latin typeface="JetBrains Mono"/>
              </a:rPr>
              <a:t>whereCondition</a:t>
            </a:r>
            <a:r>
              <a:rPr kumimoji="0" lang="en-US" altLang="en-US" sz="1100" b="1" i="0" u="none" strike="noStrike" cap="none" normalizeH="0" baseline="0" dirty="0">
                <a:ln>
                  <a:noFill/>
                </a:ln>
                <a:solidFill>
                  <a:srgbClr val="CC7832"/>
                </a:solidFill>
                <a:effectLst/>
                <a:latin typeface="JetBrains Mono"/>
              </a:rPr>
              <a:t>,null,null,null,null</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1" u="none" strike="noStrike" cap="none" normalizeH="0" baseline="0" dirty="0">
                <a:ln>
                  <a:noFill/>
                </a:ln>
                <a:solidFill>
                  <a:srgbClr val="629755"/>
                </a:solidFill>
                <a:effectLst/>
                <a:latin typeface="JetBrains Mono"/>
              </a:rPr>
              <a:t>/***2nd way**/</a:t>
            </a:r>
            <a:br>
              <a:rPr kumimoji="0" lang="en-US" altLang="en-US" sz="1100" b="1" i="1" u="none" strike="noStrike" cap="none" normalizeH="0" baseline="0" dirty="0">
                <a:ln>
                  <a:noFill/>
                </a:ln>
                <a:solidFill>
                  <a:srgbClr val="629755"/>
                </a:solidFill>
                <a:effectLst/>
                <a:latin typeface="JetBrains Mono"/>
              </a:rPr>
            </a:br>
            <a:r>
              <a:rPr kumimoji="0" lang="en-US" altLang="en-US" sz="1100" b="1" i="1" u="none" strike="noStrike" cap="none" normalizeH="0" baseline="0" dirty="0">
                <a:ln>
                  <a:noFill/>
                </a:ln>
                <a:solidFill>
                  <a:srgbClr val="629755"/>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String </a:t>
            </a:r>
            <a:r>
              <a:rPr kumimoji="0" lang="en-US" altLang="en-US" sz="1100" b="1" i="0" u="none" strike="noStrike" cap="none" normalizeH="0" baseline="0" dirty="0" err="1">
                <a:ln>
                  <a:noFill/>
                </a:ln>
                <a:solidFill>
                  <a:srgbClr val="A9B7C6"/>
                </a:solidFill>
                <a:effectLst/>
                <a:latin typeface="JetBrains Mono"/>
              </a:rPr>
              <a:t>selectionArgs</a:t>
            </a:r>
            <a:r>
              <a:rPr kumimoji="0" lang="en-US" altLang="en-US" sz="1100" b="1" i="0" u="none" strike="noStrike" cap="none" normalizeH="0" baseline="0" dirty="0">
                <a:ln>
                  <a:noFill/>
                </a:ln>
                <a:solidFill>
                  <a:srgbClr val="A9B7C6"/>
                </a:solidFill>
                <a:effectLst/>
                <a:latin typeface="JetBrains Mono"/>
              </a:rPr>
              <a:t>[]={name}</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String </a:t>
            </a:r>
            <a:r>
              <a:rPr kumimoji="0" lang="en-US" altLang="en-US" sz="1100" b="1" i="0" u="none" strike="noStrike" cap="none" normalizeH="0" baseline="0" dirty="0" err="1">
                <a:ln>
                  <a:noFill/>
                </a:ln>
                <a:solidFill>
                  <a:srgbClr val="A9B7C6"/>
                </a:solidFill>
                <a:effectLst/>
                <a:latin typeface="JetBrains Mono"/>
              </a:rPr>
              <a:t>whereCondition</a:t>
            </a:r>
            <a:r>
              <a:rPr kumimoji="0" lang="en-US" altLang="en-US" sz="1100" b="1" i="0" u="none" strike="noStrike" cap="none" normalizeH="0" baseline="0" dirty="0">
                <a:ln>
                  <a:noFill/>
                </a:ln>
                <a:solidFill>
                  <a:srgbClr val="A9B7C6"/>
                </a:solidFill>
                <a:effectLst/>
                <a:latin typeface="JetBrains Mono"/>
              </a:rPr>
              <a:t>=columns[</a:t>
            </a:r>
            <a:r>
              <a:rPr kumimoji="0" lang="en-US" altLang="en-US" sz="1100" b="1" i="0" u="none" strike="noStrike" cap="none" normalizeH="0" baseline="0" dirty="0">
                <a:ln>
                  <a:noFill/>
                </a:ln>
                <a:solidFill>
                  <a:srgbClr val="6897BB"/>
                </a:solidFill>
                <a:effectLst/>
                <a:latin typeface="JetBrains Mono"/>
              </a:rPr>
              <a:t>0</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6A8759"/>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Cursor cursor=</a:t>
            </a:r>
            <a:r>
              <a:rPr kumimoji="0" lang="en-US" altLang="en-US" sz="1100" b="1" i="0" u="none" strike="noStrike" cap="none" normalizeH="0" baseline="0" dirty="0" err="1">
                <a:ln>
                  <a:noFill/>
                </a:ln>
                <a:solidFill>
                  <a:srgbClr val="A9B7C6"/>
                </a:solidFill>
                <a:effectLst/>
                <a:latin typeface="JetBrains Mono"/>
              </a:rPr>
              <a:t>db.query</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9876AA"/>
                </a:solidFill>
                <a:effectLst/>
                <a:latin typeface="JetBrains Mono"/>
              </a:rPr>
              <a:t>sqLiteHelper</a:t>
            </a:r>
            <a:r>
              <a:rPr kumimoji="0" lang="en-US" altLang="en-US" sz="1100" b="1" i="0" u="none" strike="noStrike" cap="none" normalizeH="0" baseline="0" dirty="0">
                <a:ln>
                  <a:noFill/>
                </a:ln>
                <a:solidFill>
                  <a:srgbClr val="A9B7C6"/>
                </a:solidFill>
                <a:effectLst/>
                <a:latin typeface="JetBrains Mono"/>
              </a:rPr>
              <a:t>.</a:t>
            </a:r>
            <a:r>
              <a:rPr kumimoji="0" lang="en-US" altLang="en-US" sz="1100" b="1" i="1" u="none" strike="noStrike" cap="none" normalizeH="0" baseline="0" dirty="0">
                <a:ln>
                  <a:noFill/>
                </a:ln>
                <a:solidFill>
                  <a:srgbClr val="9876AA"/>
                </a:solidFill>
                <a:effectLst/>
                <a:latin typeface="JetBrains Mono"/>
              </a:rPr>
              <a:t>TABLE_NAME</a:t>
            </a:r>
            <a:r>
              <a:rPr kumimoji="0" lang="en-US" altLang="en-US" sz="1100" b="1" i="0" u="none" strike="noStrike" cap="none" normalizeH="0" baseline="0" dirty="0">
                <a:ln>
                  <a:noFill/>
                </a:ln>
                <a:solidFill>
                  <a:srgbClr val="CC7832"/>
                </a:solidFill>
                <a:effectLst/>
                <a:latin typeface="JetBrains Mono"/>
              </a:rPr>
              <a:t>,</a:t>
            </a:r>
            <a:r>
              <a:rPr kumimoji="0" lang="en-US" altLang="en-US" sz="1100" b="1" i="0" u="none" strike="noStrike" cap="none" normalizeH="0" baseline="0" dirty="0">
                <a:ln>
                  <a:noFill/>
                </a:ln>
                <a:solidFill>
                  <a:srgbClr val="A9B7C6"/>
                </a:solidFill>
                <a:effectLst/>
                <a:latin typeface="JetBrains Mono"/>
              </a:rPr>
              <a:t>columns</a:t>
            </a:r>
            <a:r>
              <a:rPr kumimoji="0" lang="en-US" altLang="en-US" sz="1100" b="1" i="0" u="none" strike="noStrike" cap="none" normalizeH="0" baseline="0" dirty="0">
                <a:ln>
                  <a:noFill/>
                </a:ln>
                <a:solidFill>
                  <a:srgbClr val="CC7832"/>
                </a:solidFill>
                <a:effectLst/>
                <a:latin typeface="JetBrains Mono"/>
              </a:rPr>
              <a:t>,</a:t>
            </a:r>
            <a:r>
              <a:rPr kumimoji="0" lang="en-US" altLang="en-US" sz="1100" b="1" i="0" u="none" strike="noStrike" cap="none" normalizeH="0" baseline="0" dirty="0">
                <a:ln>
                  <a:noFill/>
                </a:ln>
                <a:solidFill>
                  <a:srgbClr val="A9B7C6"/>
                </a:solidFill>
                <a:effectLst/>
                <a:latin typeface="JetBrains Mono"/>
              </a:rPr>
              <a:t>whereCondition</a:t>
            </a:r>
            <a:r>
              <a:rPr kumimoji="0" lang="en-US" altLang="en-US" sz="1100" b="1" i="0" u="none" strike="noStrike" cap="none" normalizeH="0" baseline="0" dirty="0">
                <a:ln>
                  <a:noFill/>
                </a:ln>
                <a:solidFill>
                  <a:srgbClr val="CC7832"/>
                </a:solidFill>
                <a:effectLst/>
                <a:latin typeface="JetBrains Mono"/>
              </a:rPr>
              <a:t>,</a:t>
            </a:r>
            <a:r>
              <a:rPr kumimoji="0" lang="en-US" altLang="en-US" sz="1100" b="1" i="0" u="none" strike="noStrike" cap="none" normalizeH="0" baseline="0" dirty="0">
                <a:ln>
                  <a:noFill/>
                </a:ln>
                <a:solidFill>
                  <a:srgbClr val="A9B7C6"/>
                </a:solidFill>
                <a:effectLst/>
                <a:latin typeface="JetBrains Mono"/>
              </a:rPr>
              <a:t>selectionArgs</a:t>
            </a:r>
            <a:r>
              <a:rPr kumimoji="0" lang="en-US" altLang="en-US" sz="1100" b="1" i="0" u="none" strike="noStrike" cap="none" normalizeH="0" baseline="0" dirty="0">
                <a:ln>
                  <a:noFill/>
                </a:ln>
                <a:solidFill>
                  <a:srgbClr val="CC7832"/>
                </a:solidFill>
                <a:effectLst/>
                <a:latin typeface="JetBrains Mono"/>
              </a:rPr>
              <a:t>,null,null,null</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err="1">
                <a:ln>
                  <a:noFill/>
                </a:ln>
                <a:solidFill>
                  <a:srgbClr val="A9B7C6"/>
                </a:solidFill>
                <a:effectLst/>
                <a:latin typeface="JetBrains Mono"/>
              </a:rPr>
              <a:t>StringBuffer</a:t>
            </a:r>
            <a:r>
              <a:rPr kumimoji="0" lang="en-US" altLang="en-US" sz="1100" b="1" i="0" u="none" strike="noStrike" cap="none" normalizeH="0" baseline="0" dirty="0">
                <a:ln>
                  <a:noFill/>
                </a:ln>
                <a:solidFill>
                  <a:srgbClr val="A9B7C6"/>
                </a:solidFill>
                <a:effectLst/>
                <a:latin typeface="JetBrains Mono"/>
              </a:rPr>
              <a:t> </a:t>
            </a:r>
            <a:r>
              <a:rPr kumimoji="0" lang="en-US" altLang="en-US" sz="1100" b="1" i="0" u="none" strike="noStrike" cap="none" normalizeH="0" baseline="0" dirty="0" err="1">
                <a:ln>
                  <a:noFill/>
                </a:ln>
                <a:solidFill>
                  <a:srgbClr val="A9B7C6"/>
                </a:solidFill>
                <a:effectLst/>
                <a:latin typeface="JetBrains Mono"/>
              </a:rPr>
              <a:t>stringBuffer</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new </a:t>
            </a:r>
            <a:r>
              <a:rPr kumimoji="0" lang="en-US" altLang="en-US" sz="1100" b="1" i="0" u="none" strike="noStrike" cap="none" normalizeH="0" baseline="0" dirty="0" err="1">
                <a:ln>
                  <a:noFill/>
                </a:ln>
                <a:solidFill>
                  <a:srgbClr val="A9B7C6"/>
                </a:solidFill>
                <a:effectLst/>
                <a:latin typeface="JetBrains Mono"/>
              </a:rPr>
              <a:t>StringBuffer</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int </a:t>
            </a:r>
            <a:r>
              <a:rPr kumimoji="0" lang="en-US" altLang="en-US" sz="1100" b="1" i="0" u="none" strike="noStrike" cap="none" normalizeH="0" baseline="0" dirty="0">
                <a:ln>
                  <a:noFill/>
                </a:ln>
                <a:solidFill>
                  <a:srgbClr val="A9B7C6"/>
                </a:solidFill>
                <a:effectLst/>
                <a:latin typeface="JetBrains Mono"/>
              </a:rPr>
              <a:t>index</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if</a:t>
            </a:r>
            <a:r>
              <a:rPr kumimoji="0" lang="en-US" altLang="en-US" sz="1100" b="1" i="0" u="none" strike="noStrike" cap="none" normalizeH="0" baseline="0" dirty="0">
                <a:ln>
                  <a:noFill/>
                </a:ln>
                <a:solidFill>
                  <a:srgbClr val="A9B7C6"/>
                </a:solidFill>
                <a:effectLst/>
                <a:latin typeface="JetBrains Mono"/>
              </a:rPr>
              <a:t>(cursor!=</a:t>
            </a:r>
            <a:r>
              <a:rPr kumimoji="0" lang="en-US" altLang="en-US" sz="1100" b="1" i="0" u="none" strike="noStrike" cap="none" normalizeH="0" baseline="0" dirty="0">
                <a:ln>
                  <a:noFill/>
                </a:ln>
                <a:solidFill>
                  <a:srgbClr val="CC7832"/>
                </a:solidFill>
                <a:effectLst/>
                <a:latin typeface="JetBrains Mono"/>
              </a:rPr>
              <a:t>null</a:t>
            </a:r>
            <a:r>
              <a:rPr kumimoji="0" lang="en-US" altLang="en-US" sz="1100" b="1" i="0" u="none" strike="noStrike" cap="none" normalizeH="0" baseline="0" dirty="0">
                <a:ln>
                  <a:noFill/>
                </a:ln>
                <a:solidFill>
                  <a:srgbClr val="A9B7C6"/>
                </a:solidFill>
                <a:effectLst/>
                <a:latin typeface="JetBrains Mono"/>
              </a:rPr>
              <a:t>) {</a:t>
            </a:r>
            <a:br>
              <a:rPr kumimoji="0" lang="en-US" altLang="en-US" sz="1100" b="1" i="0" u="none" strike="noStrike" cap="none" normalizeH="0" baseline="0" dirty="0">
                <a:ln>
                  <a:noFill/>
                </a:ln>
                <a:solidFill>
                  <a:srgbClr val="A9B7C6"/>
                </a:solidFill>
                <a:effectLst/>
                <a:latin typeface="JetBrains Mono"/>
              </a:rPr>
            </a:br>
            <a:r>
              <a:rPr kumimoji="0" lang="en-US" altLang="en-US" sz="1100" b="1" i="0" u="none" strike="noStrike" cap="none" normalizeH="0" baseline="0" dirty="0">
                <a:ln>
                  <a:noFill/>
                </a:ln>
                <a:solidFill>
                  <a:srgbClr val="A9B7C6"/>
                </a:solidFill>
                <a:effectLst/>
                <a:latin typeface="JetBrains Mono"/>
              </a:rPr>
              <a:t>        </a:t>
            </a:r>
            <a:r>
              <a:rPr kumimoji="0" lang="en-US" altLang="en-US" sz="1100" b="1" i="0" u="none" strike="noStrike" cap="none" normalizeH="0" baseline="0" dirty="0">
                <a:ln>
                  <a:noFill/>
                </a:ln>
                <a:solidFill>
                  <a:srgbClr val="CC7832"/>
                </a:solidFill>
                <a:effectLst/>
                <a:latin typeface="JetBrains Mono"/>
              </a:rPr>
              <a:t>while </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err="1">
                <a:ln>
                  <a:noFill/>
                </a:ln>
                <a:solidFill>
                  <a:srgbClr val="A9B7C6"/>
                </a:solidFill>
                <a:effectLst/>
                <a:latin typeface="JetBrains Mono"/>
              </a:rPr>
              <a:t>cursor.moveToNext</a:t>
            </a:r>
            <a:r>
              <a:rPr kumimoji="0" lang="en-US" altLang="en-US" sz="1100" b="1" i="0" u="none" strike="noStrike" cap="none" normalizeH="0" baseline="0" dirty="0">
                <a:ln>
                  <a:noFill/>
                </a:ln>
                <a:solidFill>
                  <a:srgbClr val="A9B7C6"/>
                </a:solidFill>
                <a:effectLst/>
                <a:latin typeface="JetBrains Mono"/>
              </a:rPr>
              <a:t>()) {</a:t>
            </a:r>
            <a:br>
              <a:rPr kumimoji="0" lang="en-US" altLang="en-US" sz="1100" b="1" i="0" u="none" strike="noStrike" cap="none" normalizeH="0" baseline="0" dirty="0">
                <a:ln>
                  <a:noFill/>
                </a:ln>
                <a:solidFill>
                  <a:srgbClr val="A9B7C6"/>
                </a:solidFill>
                <a:effectLst/>
                <a:latin typeface="JetBrains Mono"/>
              </a:rPr>
            </a:br>
            <a:br>
              <a:rPr kumimoji="0" lang="en-US" altLang="en-US" sz="1100" b="1" i="1" u="none" strike="noStrike" cap="none" normalizeH="0" baseline="0" dirty="0">
                <a:ln>
                  <a:noFill/>
                </a:ln>
                <a:solidFill>
                  <a:srgbClr val="629755"/>
                </a:solidFill>
                <a:effectLst/>
                <a:latin typeface="JetBrains Mono"/>
              </a:rPr>
            </a:br>
            <a:r>
              <a:rPr kumimoji="0" lang="en-US" altLang="en-US" sz="1100" b="1" i="1" u="none" strike="noStrike" cap="none" normalizeH="0" baseline="0" dirty="0">
                <a:ln>
                  <a:noFill/>
                </a:ln>
                <a:solidFill>
                  <a:srgbClr val="629755"/>
                </a:solidFill>
                <a:effectLst/>
                <a:latin typeface="JetBrains Mono"/>
              </a:rPr>
              <a:t>            </a:t>
            </a:r>
            <a:r>
              <a:rPr kumimoji="0" lang="en-US" altLang="en-US" sz="1100" b="1" i="0" u="none" strike="noStrike" cap="none" normalizeH="0" baseline="0" dirty="0">
                <a:ln>
                  <a:noFill/>
                </a:ln>
                <a:solidFill>
                  <a:srgbClr val="CC7832"/>
                </a:solidFill>
                <a:effectLst/>
                <a:latin typeface="JetBrains Mono"/>
              </a:rPr>
              <a:t>for </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int </a:t>
            </a:r>
            <a:r>
              <a:rPr kumimoji="0" lang="en-US" altLang="en-US" sz="1100" b="1" i="0" u="none" strike="noStrike" cap="none" normalizeH="0" baseline="0" dirty="0" err="1">
                <a:ln>
                  <a:noFill/>
                </a:ln>
                <a:solidFill>
                  <a:srgbClr val="A9B7C6"/>
                </a:solidFill>
                <a:effectLst/>
                <a:latin typeface="JetBrains Mono"/>
              </a:rPr>
              <a:t>i</a:t>
            </a:r>
            <a:r>
              <a:rPr kumimoji="0" lang="en-US" altLang="en-US" sz="1100" b="1" i="0" u="none" strike="noStrike" cap="none" normalizeH="0" baseline="0" dirty="0">
                <a:ln>
                  <a:noFill/>
                </a:ln>
                <a:solidFill>
                  <a:srgbClr val="A9B7C6"/>
                </a:solidFill>
                <a:effectLst/>
                <a:latin typeface="JetBrains Mono"/>
              </a:rPr>
              <a:t> = </a:t>
            </a:r>
            <a:r>
              <a:rPr kumimoji="0" lang="en-US" altLang="en-US" sz="1100" b="1" i="0" u="none" strike="noStrike" cap="none" normalizeH="0" baseline="0" dirty="0">
                <a:ln>
                  <a:noFill/>
                </a:ln>
                <a:solidFill>
                  <a:srgbClr val="6897BB"/>
                </a:solidFill>
                <a:effectLst/>
                <a:latin typeface="JetBrains Mono"/>
              </a:rPr>
              <a:t>0</a:t>
            </a: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err="1">
                <a:ln>
                  <a:noFill/>
                </a:ln>
                <a:solidFill>
                  <a:srgbClr val="A9B7C6"/>
                </a:solidFill>
                <a:effectLst/>
                <a:latin typeface="JetBrains Mono"/>
              </a:rPr>
              <a:t>i</a:t>
            </a:r>
            <a:r>
              <a:rPr kumimoji="0" lang="en-US" altLang="en-US" sz="1100" b="1" i="0" u="none" strike="noStrike" cap="none" normalizeH="0" baseline="0" dirty="0">
                <a:ln>
                  <a:noFill/>
                </a:ln>
                <a:solidFill>
                  <a:srgbClr val="A9B7C6"/>
                </a:solidFill>
                <a:effectLst/>
                <a:latin typeface="JetBrains Mono"/>
              </a:rPr>
              <a:t> &lt; </a:t>
            </a:r>
            <a:r>
              <a:rPr kumimoji="0" lang="en-US" altLang="en-US" sz="1100" b="1" i="0" u="none" strike="noStrike" cap="none" normalizeH="0" baseline="0" dirty="0" err="1">
                <a:ln>
                  <a:noFill/>
                </a:ln>
                <a:solidFill>
                  <a:srgbClr val="A9B7C6"/>
                </a:solidFill>
                <a:effectLst/>
                <a:latin typeface="JetBrains Mono"/>
              </a:rPr>
              <a:t>columns.</a:t>
            </a:r>
            <a:r>
              <a:rPr kumimoji="0" lang="en-US" altLang="en-US" sz="1100" b="1" i="0" u="none" strike="noStrike" cap="none" normalizeH="0" baseline="0" dirty="0" err="1">
                <a:ln>
                  <a:noFill/>
                </a:ln>
                <a:solidFill>
                  <a:srgbClr val="9876AA"/>
                </a:solidFill>
                <a:effectLst/>
                <a:latin typeface="JetBrains Mono"/>
              </a:rPr>
              <a:t>length</a:t>
            </a: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err="1">
                <a:ln>
                  <a:noFill/>
                </a:ln>
                <a:solidFill>
                  <a:srgbClr val="A9B7C6"/>
                </a:solidFill>
                <a:effectLst/>
                <a:latin typeface="JetBrains Mono"/>
              </a:rPr>
              <a:t>i</a:t>
            </a:r>
            <a:r>
              <a:rPr kumimoji="0" lang="en-US" altLang="en-US" sz="1100" b="1" i="0" u="none" strike="noStrike" cap="none" normalizeH="0" baseline="0" dirty="0">
                <a:ln>
                  <a:noFill/>
                </a:ln>
                <a:solidFill>
                  <a:srgbClr val="A9B7C6"/>
                </a:solidFill>
                <a:effectLst/>
                <a:latin typeface="JetBrains Mono"/>
              </a:rPr>
              <a:t>) {</a:t>
            </a:r>
            <a:br>
              <a:rPr kumimoji="0" lang="en-US" altLang="en-US" sz="1100" b="1" i="0" u="none" strike="noStrike" cap="none" normalizeH="0" baseline="0" dirty="0">
                <a:ln>
                  <a:noFill/>
                </a:ln>
                <a:solidFill>
                  <a:srgbClr val="A9B7C6"/>
                </a:solidFill>
                <a:effectLst/>
                <a:latin typeface="JetBrains Mono"/>
              </a:rPr>
            </a:br>
            <a:r>
              <a:rPr kumimoji="0" lang="en-US" altLang="en-US" sz="1100" b="1" i="0" u="none" strike="noStrike" cap="none" normalizeH="0" baseline="0" dirty="0">
                <a:ln>
                  <a:noFill/>
                </a:ln>
                <a:solidFill>
                  <a:srgbClr val="A9B7C6"/>
                </a:solidFill>
                <a:effectLst/>
                <a:latin typeface="JetBrains Mono"/>
              </a:rPr>
              <a:t>                index = </a:t>
            </a:r>
            <a:r>
              <a:rPr kumimoji="0" lang="en-US" altLang="en-US" sz="1100" b="1" i="0" u="none" strike="noStrike" cap="none" normalizeH="0" baseline="0" dirty="0" err="1">
                <a:ln>
                  <a:noFill/>
                </a:ln>
                <a:solidFill>
                  <a:srgbClr val="A9B7C6"/>
                </a:solidFill>
                <a:effectLst/>
                <a:latin typeface="JetBrains Mono"/>
              </a:rPr>
              <a:t>cursor.getColumnIndex</a:t>
            </a:r>
            <a:r>
              <a:rPr kumimoji="0" lang="en-US" altLang="en-US" sz="1100" b="1" i="0" u="none" strike="noStrike" cap="none" normalizeH="0" baseline="0" dirty="0">
                <a:ln>
                  <a:noFill/>
                </a:ln>
                <a:solidFill>
                  <a:srgbClr val="A9B7C6"/>
                </a:solidFill>
                <a:effectLst/>
                <a:latin typeface="JetBrains Mono"/>
              </a:rPr>
              <a:t>(columns[</a:t>
            </a:r>
            <a:r>
              <a:rPr kumimoji="0" lang="en-US" altLang="en-US" sz="1100" b="1" i="0" u="none" strike="noStrike" cap="none" normalizeH="0" baseline="0" dirty="0" err="1">
                <a:ln>
                  <a:noFill/>
                </a:ln>
                <a:solidFill>
                  <a:srgbClr val="A9B7C6"/>
                </a:solidFill>
                <a:effectLst/>
                <a:latin typeface="JetBrains Mono"/>
              </a:rPr>
              <a:t>i</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err="1">
                <a:ln>
                  <a:noFill/>
                </a:ln>
                <a:solidFill>
                  <a:srgbClr val="A9B7C6"/>
                </a:solidFill>
                <a:effectLst/>
                <a:latin typeface="JetBrains Mono"/>
              </a:rPr>
              <a:t>stringBuffer.append</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err="1">
                <a:ln>
                  <a:noFill/>
                </a:ln>
                <a:solidFill>
                  <a:srgbClr val="A9B7C6"/>
                </a:solidFill>
                <a:effectLst/>
                <a:latin typeface="JetBrains Mono"/>
              </a:rPr>
              <a:t>cursor.getString</a:t>
            </a:r>
            <a:r>
              <a:rPr kumimoji="0" lang="en-US" altLang="en-US" sz="1100" b="1" i="0" u="none" strike="noStrike" cap="none" normalizeH="0" baseline="0" dirty="0">
                <a:ln>
                  <a:noFill/>
                </a:ln>
                <a:solidFill>
                  <a:srgbClr val="A9B7C6"/>
                </a:solidFill>
                <a:effectLst/>
                <a:latin typeface="JetBrains Mono"/>
              </a:rPr>
              <a:t>(index) + </a:t>
            </a:r>
            <a:r>
              <a:rPr kumimoji="0" lang="en-US" altLang="en-US" sz="1100" b="1" i="0" u="none" strike="noStrike" cap="none" normalizeH="0" baseline="0" dirty="0">
                <a:ln>
                  <a:noFill/>
                </a:ln>
                <a:solidFill>
                  <a:srgbClr val="6A8759"/>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a:t>
            </a:r>
            <a:br>
              <a:rPr kumimoji="0" lang="en-US" altLang="en-US" sz="1100" b="1" i="0" u="none" strike="noStrike" cap="none" normalizeH="0" baseline="0" dirty="0">
                <a:ln>
                  <a:noFill/>
                </a:ln>
                <a:solidFill>
                  <a:srgbClr val="A9B7C6"/>
                </a:solidFill>
                <a:effectLst/>
                <a:latin typeface="JetBrains Mono"/>
              </a:rPr>
            </a:br>
            <a:r>
              <a:rPr kumimoji="0" lang="en-US" altLang="en-US" sz="1100" b="1" i="0" u="none" strike="noStrike" cap="none" normalizeH="0" baseline="0" dirty="0">
                <a:ln>
                  <a:noFill/>
                </a:ln>
                <a:solidFill>
                  <a:srgbClr val="A9B7C6"/>
                </a:solidFill>
                <a:effectLst/>
                <a:latin typeface="JetBrains Mono"/>
              </a:rPr>
              <a:t>            </a:t>
            </a:r>
            <a:r>
              <a:rPr kumimoji="0" lang="en-US" altLang="en-US" sz="1100" b="1" i="0" u="none" strike="noStrike" cap="none" normalizeH="0" baseline="0" dirty="0" err="1">
                <a:ln>
                  <a:noFill/>
                </a:ln>
                <a:solidFill>
                  <a:srgbClr val="A9B7C6"/>
                </a:solidFill>
                <a:effectLst/>
                <a:latin typeface="JetBrains Mono"/>
              </a:rPr>
              <a:t>stringBuffer.append</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6A8759"/>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\n</a:t>
            </a:r>
            <a:r>
              <a:rPr kumimoji="0" lang="en-US" altLang="en-US" sz="1100" b="1" i="0" u="none" strike="noStrike" cap="none" normalizeH="0" baseline="0" dirty="0">
                <a:ln>
                  <a:noFill/>
                </a:ln>
                <a:solidFill>
                  <a:srgbClr val="6A8759"/>
                </a:solidFill>
                <a:effectLst/>
                <a:latin typeface="JetBrains Mono"/>
              </a:rPr>
              <a:t>"</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a:t>
            </a:r>
            <a:br>
              <a:rPr kumimoji="0" lang="en-US" altLang="en-US" sz="1100" b="1" i="0" u="none" strike="noStrike" cap="none" normalizeH="0" baseline="0" dirty="0">
                <a:ln>
                  <a:noFill/>
                </a:ln>
                <a:solidFill>
                  <a:srgbClr val="A9B7C6"/>
                </a:solidFill>
                <a:effectLst/>
                <a:latin typeface="JetBrains Mono"/>
              </a:rPr>
            </a:br>
            <a:r>
              <a:rPr kumimoji="0" lang="en-US" altLang="en-US" sz="1100" b="1" i="0" u="none" strike="noStrike" cap="none" normalizeH="0" baseline="0" dirty="0">
                <a:ln>
                  <a:noFill/>
                </a:ln>
                <a:solidFill>
                  <a:srgbClr val="A9B7C6"/>
                </a:solidFill>
                <a:effectLst/>
                <a:latin typeface="JetBrains Mono"/>
              </a:rPr>
              <a:t>    }</a:t>
            </a:r>
            <a:br>
              <a:rPr kumimoji="0" lang="en-US" altLang="en-US" sz="1100" b="1" i="0" u="none" strike="noStrike" cap="none" normalizeH="0" baseline="0" dirty="0">
                <a:ln>
                  <a:noFill/>
                </a:ln>
                <a:solidFill>
                  <a:srgbClr val="A9B7C6"/>
                </a:solidFill>
                <a:effectLst/>
                <a:latin typeface="JetBrains Mono"/>
              </a:rPr>
            </a:br>
            <a:r>
              <a:rPr kumimoji="0" lang="en-US" altLang="en-US" sz="1100" b="1" i="0" u="none" strike="noStrike" cap="none" normalizeH="0" baseline="0" dirty="0">
                <a:ln>
                  <a:noFill/>
                </a:ln>
                <a:solidFill>
                  <a:srgbClr val="A9B7C6"/>
                </a:solidFill>
                <a:effectLst/>
                <a:latin typeface="JetBrains Mono"/>
              </a:rPr>
              <a:t>    </a:t>
            </a:r>
            <a:r>
              <a:rPr kumimoji="0" lang="en-US" altLang="en-US" sz="1100" b="1" i="0" u="none" strike="noStrike" cap="none" normalizeH="0" baseline="0" dirty="0">
                <a:ln>
                  <a:noFill/>
                </a:ln>
                <a:solidFill>
                  <a:srgbClr val="CC7832"/>
                </a:solidFill>
                <a:effectLst/>
                <a:latin typeface="JetBrains Mono"/>
              </a:rPr>
              <a:t>else</a:t>
            </a: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a:t>
            </a:r>
            <a:br>
              <a:rPr kumimoji="0" lang="en-US" altLang="en-US" sz="1100" b="1" i="0" u="none" strike="noStrike" cap="none" normalizeH="0" baseline="0" dirty="0">
                <a:ln>
                  <a:noFill/>
                </a:ln>
                <a:solidFill>
                  <a:srgbClr val="A9B7C6"/>
                </a:solidFill>
                <a:effectLst/>
                <a:latin typeface="JetBrains Mono"/>
              </a:rPr>
            </a:br>
            <a:r>
              <a:rPr kumimoji="0" lang="en-US" altLang="en-US" sz="1100" b="1" i="0" u="none" strike="noStrike" cap="none" normalizeH="0" baseline="0" dirty="0">
                <a:ln>
                  <a:noFill/>
                </a:ln>
                <a:solidFill>
                  <a:srgbClr val="A9B7C6"/>
                </a:solidFill>
                <a:effectLst/>
                <a:latin typeface="JetBrains Mono"/>
              </a:rPr>
              <a:t>        </a:t>
            </a:r>
            <a:r>
              <a:rPr kumimoji="0" lang="en-US" altLang="en-US" sz="1100" b="1" i="0" u="none" strike="noStrike" cap="none" normalizeH="0" baseline="0" dirty="0" err="1">
                <a:ln>
                  <a:noFill/>
                </a:ln>
                <a:solidFill>
                  <a:srgbClr val="A9B7C6"/>
                </a:solidFill>
                <a:effectLst/>
                <a:latin typeface="JetBrains Mono"/>
              </a:rPr>
              <a:t>Toast.</a:t>
            </a:r>
            <a:r>
              <a:rPr kumimoji="0" lang="en-US" altLang="en-US" sz="1100" b="1" i="1" u="none" strike="noStrike" cap="none" normalizeH="0" baseline="0" dirty="0" err="1">
                <a:ln>
                  <a:noFill/>
                </a:ln>
                <a:solidFill>
                  <a:srgbClr val="A9B7C6"/>
                </a:solidFill>
                <a:effectLst/>
                <a:latin typeface="JetBrains Mono"/>
              </a:rPr>
              <a:t>makeText</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err="1">
                <a:ln>
                  <a:noFill/>
                </a:ln>
                <a:solidFill>
                  <a:srgbClr val="9876AA"/>
                </a:solidFill>
                <a:effectLst/>
                <a:latin typeface="JetBrains Mono"/>
              </a:rPr>
              <a:t>context</a:t>
            </a:r>
            <a:r>
              <a:rPr kumimoji="0" lang="en-US" altLang="en-US" sz="1100" b="1" i="0" u="none" strike="noStrike" cap="none" normalizeH="0" baseline="0" dirty="0" err="1">
                <a:ln>
                  <a:noFill/>
                </a:ln>
                <a:solidFill>
                  <a:srgbClr val="CC7832"/>
                </a:solidFill>
                <a:effectLst/>
                <a:latin typeface="JetBrains Mono"/>
              </a:rPr>
              <a:t>,</a:t>
            </a:r>
            <a:r>
              <a:rPr kumimoji="0" lang="en-US" altLang="en-US" sz="1100" b="1" i="0" u="none" strike="noStrike" cap="none" normalizeH="0" baseline="0" dirty="0" err="1">
                <a:ln>
                  <a:noFill/>
                </a:ln>
                <a:solidFill>
                  <a:srgbClr val="6A8759"/>
                </a:solidFill>
                <a:effectLst/>
                <a:latin typeface="JetBrains Mono"/>
              </a:rPr>
              <a:t>"empty</a:t>
            </a:r>
            <a:r>
              <a:rPr kumimoji="0" lang="en-US" altLang="en-US" sz="1100" b="1" i="0" u="none" strike="noStrike" cap="none" normalizeH="0" baseline="0" dirty="0">
                <a:ln>
                  <a:noFill/>
                </a:ln>
                <a:solidFill>
                  <a:srgbClr val="6A8759"/>
                </a:solidFill>
                <a:effectLst/>
                <a:latin typeface="JetBrains Mono"/>
              </a:rPr>
              <a:t> Database"</a:t>
            </a:r>
            <a:r>
              <a:rPr kumimoji="0" lang="en-US" altLang="en-US" sz="1100" b="1" i="0" u="none" strike="noStrike" cap="none" normalizeH="0" baseline="0" dirty="0">
                <a:ln>
                  <a:noFill/>
                </a:ln>
                <a:solidFill>
                  <a:srgbClr val="CC7832"/>
                </a:solidFill>
                <a:effectLst/>
                <a:latin typeface="JetBrains Mono"/>
              </a:rPr>
              <a:t>,</a:t>
            </a:r>
            <a:r>
              <a:rPr kumimoji="0" lang="en-US" altLang="en-US" sz="1100" b="1" i="0" u="none" strike="noStrike" cap="none" normalizeH="0" baseline="0" dirty="0" err="1">
                <a:ln>
                  <a:noFill/>
                </a:ln>
                <a:solidFill>
                  <a:srgbClr val="A9B7C6"/>
                </a:solidFill>
                <a:effectLst/>
                <a:latin typeface="JetBrains Mono"/>
              </a:rPr>
              <a:t>Toast.</a:t>
            </a:r>
            <a:r>
              <a:rPr kumimoji="0" lang="en-US" altLang="en-US" sz="1100" b="1" i="1" u="none" strike="noStrike" cap="none" normalizeH="0" baseline="0" dirty="0" err="1">
                <a:ln>
                  <a:noFill/>
                </a:ln>
                <a:solidFill>
                  <a:srgbClr val="9876AA"/>
                </a:solidFill>
                <a:effectLst/>
                <a:latin typeface="JetBrains Mono"/>
              </a:rPr>
              <a:t>LENGTH_SHORT</a:t>
            </a:r>
            <a:r>
              <a:rPr kumimoji="0" lang="en-US" altLang="en-US" sz="1100" b="1" i="0" u="none" strike="noStrike" cap="none" normalizeH="0" baseline="0" dirty="0">
                <a:ln>
                  <a:noFill/>
                </a:ln>
                <a:solidFill>
                  <a:srgbClr val="A9B7C6"/>
                </a:solidFill>
                <a:effectLst/>
                <a:latin typeface="JetBrains Mono"/>
              </a:rPr>
              <a:t>).show()</a:t>
            </a:r>
            <a:r>
              <a:rPr kumimoji="0" lang="en-US" altLang="en-US" sz="1100" b="1" i="0" u="none" strike="noStrike" cap="none" normalizeH="0" baseline="0" dirty="0">
                <a:ln>
                  <a:noFill/>
                </a:ln>
                <a:solidFill>
                  <a:srgbClr val="CC7832"/>
                </a:solidFill>
                <a:effectLst/>
                <a:latin typeface="JetBrains Mono"/>
              </a:rPr>
              <a:t>;</a:t>
            </a:r>
            <a:br>
              <a:rPr kumimoji="0" lang="en-US" altLang="en-US" sz="1100" b="1" i="0" u="none" strike="noStrike" cap="none" normalizeH="0" baseline="0" dirty="0">
                <a:ln>
                  <a:noFill/>
                </a:ln>
                <a:solidFill>
                  <a:srgbClr val="CC7832"/>
                </a:solidFill>
                <a:effectLst/>
                <a:latin typeface="JetBrains Mono"/>
              </a:rPr>
            </a:br>
            <a:br>
              <a:rPr kumimoji="0" lang="en-US" altLang="en-US" sz="1100" b="1" i="0" u="none" strike="noStrike" cap="none" normalizeH="0" baseline="0" dirty="0">
                <a:ln>
                  <a:noFill/>
                </a:ln>
                <a:solidFill>
                  <a:srgbClr val="CC7832"/>
                </a:solidFill>
                <a:effectLst/>
                <a:latin typeface="JetBrains Mono"/>
              </a:rPr>
            </a:b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a:t>
            </a:r>
            <a:br>
              <a:rPr kumimoji="0" lang="en-US" altLang="en-US" sz="1100" b="1" i="0" u="none" strike="noStrike" cap="none" normalizeH="0" baseline="0" dirty="0">
                <a:ln>
                  <a:noFill/>
                </a:ln>
                <a:solidFill>
                  <a:srgbClr val="A9B7C6"/>
                </a:solidFill>
                <a:effectLst/>
                <a:latin typeface="JetBrains Mono"/>
              </a:rPr>
            </a:br>
            <a:r>
              <a:rPr kumimoji="0" lang="en-US" altLang="en-US" sz="1100" b="1" i="0" u="none" strike="noStrike" cap="none" normalizeH="0" baseline="0" dirty="0">
                <a:ln>
                  <a:noFill/>
                </a:ln>
                <a:solidFill>
                  <a:srgbClr val="A9B7C6"/>
                </a:solidFill>
                <a:effectLst/>
                <a:latin typeface="JetBrains Mono"/>
              </a:rPr>
              <a:t>    </a:t>
            </a:r>
            <a:r>
              <a:rPr kumimoji="0" lang="en-US" altLang="en-US" sz="1100" b="1" i="0" u="none" strike="noStrike" cap="none" normalizeH="0" baseline="0" dirty="0">
                <a:ln>
                  <a:noFill/>
                </a:ln>
                <a:solidFill>
                  <a:srgbClr val="CC7832"/>
                </a:solidFill>
                <a:effectLst/>
                <a:latin typeface="JetBrains Mono"/>
              </a:rPr>
              <a:t>return </a:t>
            </a:r>
            <a:r>
              <a:rPr kumimoji="0" lang="en-US" altLang="en-US" sz="1100" b="1" i="0" u="none" strike="noStrike" cap="none" normalizeH="0" baseline="0" dirty="0" err="1">
                <a:ln>
                  <a:noFill/>
                </a:ln>
                <a:solidFill>
                  <a:srgbClr val="A9B7C6"/>
                </a:solidFill>
                <a:effectLst/>
                <a:latin typeface="JetBrains Mono"/>
              </a:rPr>
              <a:t>stringBuffer.toString</a:t>
            </a:r>
            <a:r>
              <a:rPr kumimoji="0" lang="en-US" altLang="en-US" sz="1100" b="1" i="0" u="none" strike="noStrike" cap="none" normalizeH="0" baseline="0" dirty="0">
                <a:ln>
                  <a:noFill/>
                </a:ln>
                <a:solidFill>
                  <a:srgbClr val="A9B7C6"/>
                </a:solidFill>
                <a:effectLst/>
                <a:latin typeface="JetBrains Mono"/>
              </a:rPr>
              <a:t>()</a:t>
            </a:r>
            <a:r>
              <a:rPr kumimoji="0" lang="en-US" altLang="en-US" sz="1100" b="1" i="0" u="none" strike="noStrike" cap="none" normalizeH="0" baseline="0" dirty="0">
                <a:ln>
                  <a:noFill/>
                </a:ln>
                <a:solidFill>
                  <a:srgbClr val="CC7832"/>
                </a:solidFill>
                <a:effectLst/>
                <a:latin typeface="JetBrains Mono"/>
              </a:rPr>
              <a:t>; </a:t>
            </a:r>
            <a:r>
              <a:rPr kumimoji="0" lang="en-US" altLang="en-US" sz="1100" b="1" i="0" u="none" strike="noStrike" cap="none" normalizeH="0" baseline="0" dirty="0">
                <a:ln>
                  <a:noFill/>
                </a:ln>
                <a:solidFill>
                  <a:srgbClr val="A9B7C6"/>
                </a:solidFill>
                <a:effectLst/>
                <a:latin typeface="JetBrains Mono"/>
              </a:rPr>
              <a:t>}</a:t>
            </a:r>
            <a:endParaRPr kumimoji="0" lang="en-US" altLang="en-US" sz="2400" b="1" i="0" u="none" strike="noStrike" cap="none" normalizeH="0" baseline="0" dirty="0">
              <a:ln>
                <a:noFill/>
              </a:ln>
              <a:effectLst/>
              <a:latin typeface="Arial" panose="020B0604020202020204" pitchFamily="34" charset="0"/>
            </a:endParaRPr>
          </a:p>
        </p:txBody>
      </p:sp>
      <p:pic>
        <p:nvPicPr>
          <p:cNvPr id="4" name="Immagine 3">
            <a:extLst>
              <a:ext uri="{FF2B5EF4-FFF2-40B4-BE49-F238E27FC236}">
                <a16:creationId xmlns:a16="http://schemas.microsoft.com/office/drawing/2014/main" id="{9D324864-2DB3-BB15-6472-0E8FCDDC36CB}"/>
              </a:ext>
            </a:extLst>
          </p:cNvPr>
          <p:cNvPicPr>
            <a:picLocks noChangeAspect="1"/>
          </p:cNvPicPr>
          <p:nvPr/>
        </p:nvPicPr>
        <p:blipFill rotWithShape="1">
          <a:blip r:embed="rId2"/>
          <a:srcRect l="2886" r="3085" b="805"/>
          <a:stretch/>
        </p:blipFill>
        <p:spPr>
          <a:xfrm>
            <a:off x="8912889" y="1477781"/>
            <a:ext cx="2424970" cy="5211762"/>
          </a:xfrm>
          <a:prstGeom prst="roundRect">
            <a:avLst/>
          </a:prstGeom>
        </p:spPr>
      </p:pic>
    </p:spTree>
    <p:extLst>
      <p:ext uri="{BB962C8B-B14F-4D97-AF65-F5344CB8AC3E}">
        <p14:creationId xmlns:p14="http://schemas.microsoft.com/office/powerpoint/2010/main" val="26312447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663205-056C-0E3C-835E-BB858182E94E}"/>
              </a:ext>
            </a:extLst>
          </p:cNvPr>
          <p:cNvSpPr>
            <a:spLocks noGrp="1"/>
          </p:cNvSpPr>
          <p:nvPr>
            <p:ph type="title"/>
          </p:nvPr>
        </p:nvSpPr>
        <p:spPr/>
        <p:txBody>
          <a:bodyPr/>
          <a:lstStyle/>
          <a:p>
            <a:r>
              <a:rPr lang="en-US" dirty="0"/>
              <a:t>Delete Data</a:t>
            </a:r>
          </a:p>
        </p:txBody>
      </p:sp>
      <p:sp>
        <p:nvSpPr>
          <p:cNvPr id="3" name="Rectangle 1">
            <a:extLst>
              <a:ext uri="{FF2B5EF4-FFF2-40B4-BE49-F238E27FC236}">
                <a16:creationId xmlns:a16="http://schemas.microsoft.com/office/drawing/2014/main" id="{3C96F225-6016-70CE-A963-7A3983A36936}"/>
              </a:ext>
            </a:extLst>
          </p:cNvPr>
          <p:cNvSpPr>
            <a:spLocks noChangeArrowheads="1"/>
          </p:cNvSpPr>
          <p:nvPr/>
        </p:nvSpPr>
        <p:spPr bwMode="auto">
          <a:xfrm>
            <a:off x="1384676" y="1493981"/>
            <a:ext cx="6985600" cy="529375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600" b="1" i="1" u="none" strike="noStrike" cap="none" normalizeH="0" baseline="0" dirty="0">
                <a:ln>
                  <a:noFill/>
                </a:ln>
                <a:effectLst/>
                <a:latin typeface="+mj-lt"/>
              </a:rPr>
              <a:t>DatabaseAdapter</a:t>
            </a:r>
          </a:p>
          <a:p>
            <a:pPr eaLnBrk="0" fontAlgn="base" hangingPunct="0">
              <a:spcBef>
                <a:spcPct val="0"/>
              </a:spcBef>
              <a:spcAft>
                <a:spcPct val="0"/>
              </a:spcAft>
            </a:pPr>
            <a:r>
              <a:rPr kumimoji="0" lang="en-US" altLang="en-US" sz="1400" b="1" i="1" u="none" strike="noStrike" cap="none" normalizeH="0" baseline="0" dirty="0">
                <a:ln>
                  <a:noFill/>
                </a:ln>
                <a:solidFill>
                  <a:srgbClr val="CC7832"/>
                </a:solidFill>
                <a:effectLst/>
                <a:latin typeface="JetBrains Mono"/>
              </a:rPr>
              <a:t>public int </a:t>
            </a:r>
            <a:r>
              <a:rPr kumimoji="0" lang="en-US" altLang="en-US" sz="1400" b="1" i="1" u="none" strike="noStrike" cap="none" normalizeH="0" baseline="0" dirty="0">
                <a:ln>
                  <a:noFill/>
                </a:ln>
                <a:solidFill>
                  <a:srgbClr val="FFC66D"/>
                </a:solidFill>
                <a:effectLst/>
                <a:latin typeface="JetBrains Mono"/>
              </a:rPr>
              <a:t>deleteData</a:t>
            </a:r>
            <a:r>
              <a:rPr kumimoji="0" lang="en-US" altLang="en-US" sz="1400" b="1" i="1" u="none" strike="noStrike" cap="none" normalizeH="0" baseline="0" dirty="0">
                <a:ln>
                  <a:noFill/>
                </a:ln>
                <a:solidFill>
                  <a:srgbClr val="A9B7C6"/>
                </a:solidFill>
                <a:effectLst/>
                <a:latin typeface="JetBrains Mono"/>
              </a:rPr>
              <a:t>(String name)</a:t>
            </a:r>
            <a:br>
              <a:rPr kumimoji="0" lang="en-US" altLang="en-US" sz="1400" b="1" i="1" u="none" strike="noStrike" cap="none" normalizeH="0" baseline="0" dirty="0">
                <a:ln>
                  <a:noFill/>
                </a:ln>
                <a:solidFill>
                  <a:srgbClr val="A9B7C6"/>
                </a:solidFill>
                <a:effectLst/>
                <a:latin typeface="JetBrains Mono"/>
              </a:rPr>
            </a:br>
            <a:r>
              <a:rPr kumimoji="0" lang="en-US" altLang="en-US" sz="1400" b="1" i="1" u="none" strike="noStrike" cap="none" normalizeH="0" baseline="0" dirty="0">
                <a:ln>
                  <a:noFill/>
                </a:ln>
                <a:solidFill>
                  <a:srgbClr val="A9B7C6"/>
                </a:solidFill>
                <a:effectLst/>
                <a:latin typeface="JetBrains Mono"/>
              </a:rPr>
              <a:t>{</a:t>
            </a:r>
            <a:br>
              <a:rPr kumimoji="0" lang="en-US" altLang="en-US" sz="1400" b="1" i="1" u="none" strike="noStrike" cap="none" normalizeH="0" baseline="0" dirty="0">
                <a:ln>
                  <a:noFill/>
                </a:ln>
                <a:solidFill>
                  <a:srgbClr val="A9B7C6"/>
                </a:solidFill>
                <a:effectLst/>
                <a:latin typeface="JetBrains Mono"/>
              </a:rPr>
            </a:br>
            <a:r>
              <a:rPr kumimoji="0" lang="en-US" altLang="en-US" sz="1400" b="1" i="1" u="none" strike="noStrike" cap="none" normalizeH="0" baseline="0" dirty="0">
                <a:ln>
                  <a:noFill/>
                </a:ln>
                <a:solidFill>
                  <a:srgbClr val="A9B7C6"/>
                </a:solidFill>
                <a:effectLst/>
                <a:latin typeface="JetBrains Mono"/>
              </a:rPr>
              <a:t>    SQLiteDatabase db=</a:t>
            </a:r>
            <a:r>
              <a:rPr kumimoji="0" lang="en-US" altLang="en-US" sz="1400" b="1" i="1" u="none" strike="noStrike" cap="none" normalizeH="0" baseline="0" dirty="0">
                <a:ln>
                  <a:noFill/>
                </a:ln>
                <a:solidFill>
                  <a:srgbClr val="9876AA"/>
                </a:solidFill>
                <a:effectLst/>
                <a:latin typeface="JetBrains Mono"/>
              </a:rPr>
              <a:t>sqLiteHelper</a:t>
            </a:r>
            <a:r>
              <a:rPr kumimoji="0" lang="en-US" altLang="en-US" sz="1400" b="1" i="1" u="none" strike="noStrike" cap="none" normalizeH="0" baseline="0" dirty="0">
                <a:ln>
                  <a:noFill/>
                </a:ln>
                <a:solidFill>
                  <a:srgbClr val="A9B7C6"/>
                </a:solidFill>
                <a:effectLst/>
                <a:latin typeface="JetBrains Mono"/>
              </a:rPr>
              <a:t>.getWritableDatabase()</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a:t>
            </a:r>
            <a:r>
              <a:rPr kumimoji="0" lang="en-US" altLang="en-US" sz="1400" b="1" i="1" u="none" strike="noStrike" cap="none" normalizeH="0" baseline="0" dirty="0">
                <a:ln>
                  <a:noFill/>
                </a:ln>
                <a:solidFill>
                  <a:srgbClr val="A9B7C6"/>
                </a:solidFill>
                <a:effectLst/>
                <a:latin typeface="JetBrains Mono"/>
              </a:rPr>
              <a:t>String[] whereArgs={name}</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a:t>
            </a:r>
            <a:r>
              <a:rPr kumimoji="0" lang="en-US" altLang="en-US" sz="1400" b="1" i="1" u="none" strike="noStrike" cap="none" normalizeH="0" baseline="0" dirty="0">
                <a:ln>
                  <a:noFill/>
                </a:ln>
                <a:solidFill>
                  <a:srgbClr val="A9B7C6"/>
                </a:solidFill>
                <a:effectLst/>
                <a:latin typeface="JetBrains Mono"/>
              </a:rPr>
              <a:t>String deleteQuery=SQLiteHelper.</a:t>
            </a:r>
            <a:r>
              <a:rPr kumimoji="0" lang="en-US" altLang="en-US" sz="1400" b="1" i="1" u="none" strike="noStrike" cap="none" normalizeH="0" baseline="0" dirty="0">
                <a:ln>
                  <a:noFill/>
                </a:ln>
                <a:solidFill>
                  <a:srgbClr val="9876AA"/>
                </a:solidFill>
                <a:effectLst/>
                <a:latin typeface="JetBrains Mono"/>
              </a:rPr>
              <a:t>NAME</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a:ln>
                  <a:noFill/>
                </a:ln>
                <a:solidFill>
                  <a:srgbClr val="6A8759"/>
                </a:solidFill>
                <a:effectLst/>
                <a:latin typeface="JetBrains Mono"/>
              </a:rPr>
              <a:t>"=?"</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int </a:t>
            </a:r>
            <a:r>
              <a:rPr kumimoji="0" lang="en-US" altLang="en-US" sz="1400" b="1" i="1" u="none" strike="noStrike" cap="none" normalizeH="0" baseline="0" dirty="0">
                <a:ln>
                  <a:noFill/>
                </a:ln>
                <a:solidFill>
                  <a:srgbClr val="A9B7C6"/>
                </a:solidFill>
                <a:effectLst/>
                <a:latin typeface="JetBrains Mono"/>
              </a:rPr>
              <a:t>num=db.delete(SQLiteHelper.</a:t>
            </a:r>
            <a:r>
              <a:rPr kumimoji="0" lang="en-US" altLang="en-US" sz="1400" b="1" i="1" u="none" strike="noStrike" cap="none" normalizeH="0" baseline="0" dirty="0">
                <a:ln>
                  <a:noFill/>
                </a:ln>
                <a:solidFill>
                  <a:srgbClr val="9876AA"/>
                </a:solidFill>
                <a:effectLst/>
                <a:latin typeface="JetBrains Mono"/>
              </a:rPr>
              <a:t>TABLE_NAME</a:t>
            </a:r>
            <a:r>
              <a:rPr kumimoji="0" lang="en-US" altLang="en-US" sz="1400" b="1" i="1" u="none" strike="noStrike" cap="none" normalizeH="0" baseline="0" dirty="0">
                <a:ln>
                  <a:noFill/>
                </a:ln>
                <a:solidFill>
                  <a:srgbClr val="CC7832"/>
                </a:solidFill>
                <a:effectLst/>
                <a:latin typeface="JetBrains Mono"/>
              </a:rPr>
              <a:t>,</a:t>
            </a:r>
            <a:r>
              <a:rPr kumimoji="0" lang="en-US" altLang="en-US" sz="1400" b="1" i="1" u="none" strike="noStrike" cap="none" normalizeH="0" baseline="0" dirty="0">
                <a:ln>
                  <a:noFill/>
                </a:ln>
                <a:solidFill>
                  <a:srgbClr val="A9B7C6"/>
                </a:solidFill>
                <a:effectLst/>
                <a:latin typeface="JetBrains Mono"/>
              </a:rPr>
              <a:t>deleteQuery</a:t>
            </a:r>
            <a:r>
              <a:rPr kumimoji="0" lang="en-US" altLang="en-US" sz="1400" b="1" i="1" u="none" strike="noStrike" cap="none" normalizeH="0" baseline="0" dirty="0">
                <a:ln>
                  <a:noFill/>
                </a:ln>
                <a:solidFill>
                  <a:srgbClr val="CC7832"/>
                </a:solidFill>
                <a:effectLst/>
                <a:latin typeface="JetBrains Mono"/>
              </a:rPr>
              <a:t>,</a:t>
            </a:r>
            <a:r>
              <a:rPr kumimoji="0" lang="en-US" altLang="en-US" sz="1400" b="1" i="1" u="none" strike="noStrike" cap="none" normalizeH="0" baseline="0" dirty="0">
                <a:ln>
                  <a:noFill/>
                </a:ln>
                <a:solidFill>
                  <a:srgbClr val="A9B7C6"/>
                </a:solidFill>
                <a:effectLst/>
                <a:latin typeface="JetBrains Mono"/>
              </a:rPr>
              <a:t>whereArgs)</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return </a:t>
            </a:r>
            <a:r>
              <a:rPr kumimoji="0" lang="en-US" altLang="en-US" sz="1400" b="1" i="1" u="none" strike="noStrike" cap="none" normalizeH="0" baseline="0" dirty="0">
                <a:ln>
                  <a:noFill/>
                </a:ln>
                <a:solidFill>
                  <a:srgbClr val="A9B7C6"/>
                </a:solidFill>
                <a:effectLst/>
                <a:latin typeface="JetBrains Mono"/>
              </a:rPr>
              <a:t>num</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A9B7C6"/>
                </a:solidFill>
                <a:effectLst/>
                <a:latin typeface="JetBrains Mono"/>
              </a:rPr>
              <a:t>}</a:t>
            </a:r>
          </a:p>
          <a:p>
            <a:pPr eaLnBrk="0" fontAlgn="base" hangingPunct="0">
              <a:spcBef>
                <a:spcPct val="0"/>
              </a:spcBef>
              <a:spcAft>
                <a:spcPct val="0"/>
              </a:spcAft>
            </a:pPr>
            <a:r>
              <a:rPr kumimoji="0" lang="en-US" altLang="en-US" sz="1400" i="0" u="none" strike="noStrike" cap="none" normalizeH="0" baseline="0" dirty="0">
                <a:ln>
                  <a:noFill/>
                </a:ln>
                <a:effectLst/>
                <a:latin typeface="+mj-lt"/>
              </a:rPr>
              <a:t>Add, delete, update</a:t>
            </a:r>
            <a:r>
              <a:rPr lang="en-US" altLang="en-US" sz="1400" dirty="0">
                <a:latin typeface="+mj-lt"/>
              </a:rPr>
              <a:t> </a:t>
            </a:r>
            <a:r>
              <a:rPr kumimoji="0" lang="en-US" altLang="en-US" sz="1400" i="0" u="none" strike="noStrike" cap="none" normalizeH="0" baseline="0" dirty="0">
                <a:ln>
                  <a:noFill/>
                </a:ln>
                <a:effectLst/>
                <a:latin typeface="+mj-lt"/>
              </a:rPr>
              <a:t>method returns row number effected by changes</a:t>
            </a:r>
          </a:p>
          <a:p>
            <a:pPr eaLnBrk="0" fontAlgn="base" hangingPunct="0">
              <a:spcBef>
                <a:spcPct val="0"/>
              </a:spcBef>
              <a:spcAft>
                <a:spcPct val="0"/>
              </a:spcAft>
            </a:pPr>
            <a:endParaRPr lang="en-US" altLang="en-US" sz="1400" b="1" i="1" dirty="0">
              <a:solidFill>
                <a:srgbClr val="A9B7C6"/>
              </a:solidFill>
              <a:latin typeface="JetBrains Mono"/>
            </a:endParaRPr>
          </a:p>
          <a:p>
            <a:pPr eaLnBrk="0" fontAlgn="base" hangingPunct="0">
              <a:spcBef>
                <a:spcPct val="0"/>
              </a:spcBef>
              <a:spcAft>
                <a:spcPct val="0"/>
              </a:spcAft>
            </a:pPr>
            <a:r>
              <a:rPr kumimoji="0" lang="en-US" altLang="en-US" sz="1400" b="1" i="1" u="none" strike="noStrike" cap="none" normalizeH="0" baseline="0" dirty="0">
                <a:ln>
                  <a:noFill/>
                </a:ln>
                <a:solidFill>
                  <a:srgbClr val="CC7832"/>
                </a:solidFill>
                <a:effectLst/>
                <a:latin typeface="JetBrains Mono"/>
              </a:rPr>
              <a:t>public </a:t>
            </a:r>
            <a:r>
              <a:rPr kumimoji="0" lang="en-US" altLang="en-US" sz="1400" b="1" i="1" u="none" strike="noStrike" cap="none" normalizeH="0" baseline="0" dirty="0" err="1">
                <a:ln>
                  <a:noFill/>
                </a:ln>
                <a:solidFill>
                  <a:srgbClr val="A9B7C6"/>
                </a:solidFill>
                <a:effectLst/>
                <a:latin typeface="JetBrains Mono"/>
              </a:rPr>
              <a:t>ArrayList</a:t>
            </a:r>
            <a:r>
              <a:rPr kumimoji="0" lang="en-US" altLang="en-US" sz="1400" b="1" i="1" u="none" strike="noStrike" cap="none" normalizeH="0" baseline="0" dirty="0">
                <a:ln>
                  <a:noFill/>
                </a:ln>
                <a:solidFill>
                  <a:srgbClr val="A9B7C6"/>
                </a:solidFill>
                <a:effectLst/>
                <a:latin typeface="JetBrains Mono"/>
              </a:rPr>
              <a:t>&lt;String&gt; </a:t>
            </a:r>
            <a:r>
              <a:rPr kumimoji="0" lang="en-US" altLang="en-US" sz="1400" b="1" i="1" u="none" strike="noStrike" cap="none" normalizeH="0" baseline="0" dirty="0" err="1">
                <a:ln>
                  <a:noFill/>
                </a:ln>
                <a:solidFill>
                  <a:srgbClr val="FFC66D"/>
                </a:solidFill>
                <a:effectLst/>
                <a:latin typeface="JetBrains Mono"/>
              </a:rPr>
              <a:t>getUsersName</a:t>
            </a:r>
            <a:r>
              <a:rPr kumimoji="0" lang="en-US" altLang="en-US" sz="1400" b="1" i="1" u="none" strike="noStrike" cap="none" normalizeH="0" baseline="0" dirty="0">
                <a:ln>
                  <a:noFill/>
                </a:ln>
                <a:solidFill>
                  <a:srgbClr val="A9B7C6"/>
                </a:solidFill>
                <a:effectLst/>
                <a:latin typeface="JetBrains Mono"/>
              </a:rPr>
              <a:t>()</a:t>
            </a:r>
            <a:br>
              <a:rPr kumimoji="0" lang="en-US" altLang="en-US" sz="1400" b="1" i="1" u="none" strike="noStrike" cap="none" normalizeH="0" baseline="0" dirty="0">
                <a:ln>
                  <a:noFill/>
                </a:ln>
                <a:solidFill>
                  <a:srgbClr val="A9B7C6"/>
                </a:solidFill>
                <a:effectLst/>
                <a:latin typeface="JetBrains Mono"/>
              </a:rPr>
            </a:br>
            <a:r>
              <a:rPr kumimoji="0" lang="en-US" altLang="en-US" sz="1400" b="1" i="1" u="none" strike="noStrike" cap="none" normalizeH="0" baseline="0" dirty="0">
                <a:ln>
                  <a:noFill/>
                </a:ln>
                <a:solidFill>
                  <a:srgbClr val="A9B7C6"/>
                </a:solidFill>
                <a:effectLst/>
                <a:latin typeface="JetBrains Mono"/>
              </a:rPr>
              <a:t>{</a:t>
            </a:r>
            <a:endParaRPr lang="en-US" altLang="en-US" sz="1400" b="1" i="1" dirty="0">
              <a:solidFill>
                <a:srgbClr val="A9B7C6"/>
              </a:solidFill>
              <a:latin typeface="JetBrains Mono"/>
            </a:endParaRPr>
          </a:p>
          <a:p>
            <a:pPr eaLnBrk="0" fontAlgn="base" hangingPunct="0">
              <a:spcBef>
                <a:spcPct val="0"/>
              </a:spcBef>
              <a:spcAft>
                <a:spcPct val="0"/>
              </a:spcAft>
            </a:pPr>
            <a:r>
              <a:rPr kumimoji="0" lang="en-US" altLang="en-US" sz="1400" b="1" i="1" u="none" strike="noStrike" cap="none" normalizeH="0" baseline="0" dirty="0">
                <a:ln>
                  <a:noFill/>
                </a:ln>
                <a:solidFill>
                  <a:srgbClr val="A9B7C6"/>
                </a:solidFill>
                <a:effectLst/>
                <a:latin typeface="JetBrains Mono"/>
              </a:rPr>
              <a:t>     String columns[]={</a:t>
            </a:r>
            <a:r>
              <a:rPr kumimoji="0" lang="en-US" altLang="en-US" sz="1400" b="1" i="1" u="none" strike="noStrike" cap="none" normalizeH="0" baseline="0" dirty="0">
                <a:ln>
                  <a:noFill/>
                </a:ln>
                <a:solidFill>
                  <a:srgbClr val="9876AA"/>
                </a:solidFill>
                <a:effectLst/>
                <a:latin typeface="JetBrains Mono"/>
              </a:rPr>
              <a:t>sqLiteHelper</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a:ln>
                  <a:noFill/>
                </a:ln>
                <a:solidFill>
                  <a:srgbClr val="9876AA"/>
                </a:solidFill>
                <a:effectLst/>
                <a:latin typeface="JetBrains Mono"/>
              </a:rPr>
              <a:t>NAME</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a:t>
            </a:r>
            <a:r>
              <a:rPr kumimoji="0" lang="en-US" altLang="en-US" sz="1400" b="1" i="1" u="none" strike="noStrike" cap="none" normalizeH="0" baseline="0" dirty="0">
                <a:ln>
                  <a:noFill/>
                </a:ln>
                <a:solidFill>
                  <a:srgbClr val="A9B7C6"/>
                </a:solidFill>
                <a:effectLst/>
                <a:latin typeface="JetBrains Mono"/>
              </a:rPr>
              <a:t>SQLiteDatabase db=</a:t>
            </a:r>
            <a:r>
              <a:rPr kumimoji="0" lang="en-US" altLang="en-US" sz="1400" b="1" i="1" u="none" strike="noStrike" cap="none" normalizeH="0" baseline="0" dirty="0" err="1">
                <a:ln>
                  <a:noFill/>
                </a:ln>
                <a:solidFill>
                  <a:srgbClr val="9876AA"/>
                </a:solidFill>
                <a:effectLst/>
                <a:latin typeface="JetBrains Mono"/>
              </a:rPr>
              <a:t>sqLiteHelper</a:t>
            </a:r>
            <a:r>
              <a:rPr kumimoji="0" lang="en-US" altLang="en-US" sz="1400" b="1" i="1" u="none" strike="noStrike" cap="none" normalizeH="0" baseline="0" dirty="0" err="1">
                <a:ln>
                  <a:noFill/>
                </a:ln>
                <a:solidFill>
                  <a:srgbClr val="A9B7C6"/>
                </a:solidFill>
                <a:effectLst/>
                <a:latin typeface="JetBrains Mono"/>
              </a:rPr>
              <a:t>.getReadableDatabase</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a:t>
            </a:r>
            <a:r>
              <a:rPr kumimoji="0" lang="en-US" altLang="en-US" sz="1400" b="1" i="1" u="none" strike="noStrike" cap="none" normalizeH="0" baseline="0" dirty="0">
                <a:ln>
                  <a:noFill/>
                </a:ln>
                <a:solidFill>
                  <a:srgbClr val="A9B7C6"/>
                </a:solidFill>
                <a:effectLst/>
                <a:latin typeface="JetBrains Mono"/>
              </a:rPr>
              <a:t>Cursor cursor=</a:t>
            </a:r>
            <a:r>
              <a:rPr kumimoji="0" lang="en-US" altLang="en-US" sz="1400" b="1" i="1" u="none" strike="noStrike" cap="none" normalizeH="0" baseline="0" dirty="0" err="1">
                <a:ln>
                  <a:noFill/>
                </a:ln>
                <a:solidFill>
                  <a:srgbClr val="A9B7C6"/>
                </a:solidFill>
                <a:effectLst/>
                <a:latin typeface="JetBrains Mono"/>
              </a:rPr>
              <a:t>db.query</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err="1">
                <a:ln>
                  <a:noFill/>
                </a:ln>
                <a:solidFill>
                  <a:srgbClr val="9876AA"/>
                </a:solidFill>
                <a:effectLst/>
                <a:latin typeface="JetBrains Mono"/>
              </a:rPr>
              <a:t>sqLiteHelper</a:t>
            </a:r>
            <a:r>
              <a:rPr kumimoji="0" lang="en-US" altLang="en-US" sz="1400" b="1" i="1" u="none" strike="noStrike" cap="none" normalizeH="0" baseline="0" dirty="0" err="1">
                <a:ln>
                  <a:noFill/>
                </a:ln>
                <a:solidFill>
                  <a:srgbClr val="A9B7C6"/>
                </a:solidFill>
                <a:effectLst/>
                <a:latin typeface="JetBrains Mono"/>
              </a:rPr>
              <a:t>.</a:t>
            </a:r>
            <a:r>
              <a:rPr kumimoji="0" lang="en-US" altLang="en-US" sz="1400" b="1" i="1" u="none" strike="noStrike" cap="none" normalizeH="0" baseline="0" dirty="0" err="1">
                <a:ln>
                  <a:noFill/>
                </a:ln>
                <a:solidFill>
                  <a:srgbClr val="9876AA"/>
                </a:solidFill>
                <a:effectLst/>
                <a:latin typeface="JetBrains Mono"/>
              </a:rPr>
              <a:t>TABLE_NAME</a:t>
            </a:r>
            <a:r>
              <a:rPr kumimoji="0" lang="en-US" altLang="en-US" sz="1400" b="1" i="1" u="none" strike="noStrike" cap="none" normalizeH="0" baseline="0" dirty="0" err="1">
                <a:ln>
                  <a:noFill/>
                </a:ln>
                <a:solidFill>
                  <a:srgbClr val="CC7832"/>
                </a:solidFill>
                <a:effectLst/>
                <a:latin typeface="JetBrains Mono"/>
              </a:rPr>
              <a:t>,</a:t>
            </a:r>
            <a:r>
              <a:rPr kumimoji="0" lang="en-US" altLang="en-US" sz="1400" b="1" i="1" u="none" strike="noStrike" cap="none" normalizeH="0" baseline="0" dirty="0" err="1">
                <a:ln>
                  <a:noFill/>
                </a:ln>
                <a:solidFill>
                  <a:srgbClr val="A9B7C6"/>
                </a:solidFill>
                <a:effectLst/>
                <a:latin typeface="JetBrains Mono"/>
              </a:rPr>
              <a:t>columns</a:t>
            </a:r>
            <a:r>
              <a:rPr kumimoji="0" lang="en-US" altLang="en-US" sz="1400" b="1" i="1" u="none" strike="noStrike" cap="none" normalizeH="0" baseline="0" dirty="0" err="1">
                <a:ln>
                  <a:noFill/>
                </a:ln>
                <a:solidFill>
                  <a:srgbClr val="CC7832"/>
                </a:solidFill>
                <a:effectLst/>
                <a:latin typeface="JetBrains Mono"/>
              </a:rPr>
              <a:t>,null,null,null,null,null</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a:t>
            </a:r>
            <a:r>
              <a:rPr kumimoji="0" lang="en-US" altLang="en-US" sz="1400" b="1" i="1" u="none" strike="noStrike" cap="none" normalizeH="0" baseline="0" dirty="0" err="1">
                <a:ln>
                  <a:noFill/>
                </a:ln>
                <a:solidFill>
                  <a:srgbClr val="A9B7C6"/>
                </a:solidFill>
                <a:effectLst/>
                <a:latin typeface="JetBrains Mono"/>
              </a:rPr>
              <a:t>StringBuffer</a:t>
            </a:r>
            <a:r>
              <a:rPr kumimoji="0" lang="en-US" altLang="en-US" sz="1400" b="1" i="1" u="none" strike="noStrike" cap="none" normalizeH="0" baseline="0" dirty="0">
                <a:ln>
                  <a:noFill/>
                </a:ln>
                <a:solidFill>
                  <a:srgbClr val="A9B7C6"/>
                </a:solidFill>
                <a:effectLst/>
                <a:latin typeface="JetBrains Mono"/>
              </a:rPr>
              <a:t> </a:t>
            </a:r>
            <a:r>
              <a:rPr kumimoji="0" lang="en-US" altLang="en-US" sz="1400" b="1" i="1" u="none" strike="noStrike" cap="none" normalizeH="0" baseline="0" dirty="0" err="1">
                <a:ln>
                  <a:noFill/>
                </a:ln>
                <a:solidFill>
                  <a:srgbClr val="A9B7C6"/>
                </a:solidFill>
                <a:effectLst/>
                <a:latin typeface="JetBrains Mono"/>
              </a:rPr>
              <a:t>stringBuffer</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a:ln>
                  <a:noFill/>
                </a:ln>
                <a:solidFill>
                  <a:srgbClr val="CC7832"/>
                </a:solidFill>
                <a:effectLst/>
                <a:latin typeface="JetBrains Mono"/>
              </a:rPr>
              <a:t>new </a:t>
            </a:r>
            <a:r>
              <a:rPr kumimoji="0" lang="en-US" altLang="en-US" sz="1400" b="1" i="1" u="none" strike="noStrike" cap="none" normalizeH="0" baseline="0" dirty="0" err="1">
                <a:ln>
                  <a:noFill/>
                </a:ln>
                <a:solidFill>
                  <a:srgbClr val="A9B7C6"/>
                </a:solidFill>
                <a:effectLst/>
                <a:latin typeface="JetBrains Mono"/>
              </a:rPr>
              <a:t>StringBuffer</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a:t>
            </a:r>
            <a:r>
              <a:rPr kumimoji="0" lang="en-US" altLang="en-US" sz="1400" b="1" i="1" u="none" strike="noStrike" cap="none" normalizeH="0" baseline="0" dirty="0" err="1">
                <a:ln>
                  <a:noFill/>
                </a:ln>
                <a:solidFill>
                  <a:srgbClr val="A9B7C6"/>
                </a:solidFill>
                <a:effectLst/>
                <a:latin typeface="JetBrains Mono"/>
              </a:rPr>
              <a:t>ArrayList</a:t>
            </a:r>
            <a:r>
              <a:rPr kumimoji="0" lang="en-US" altLang="en-US" sz="1400" b="1" i="1" u="none" strike="noStrike" cap="none" normalizeH="0" baseline="0" dirty="0">
                <a:ln>
                  <a:noFill/>
                </a:ln>
                <a:solidFill>
                  <a:srgbClr val="A9B7C6"/>
                </a:solidFill>
                <a:effectLst/>
                <a:latin typeface="JetBrains Mono"/>
              </a:rPr>
              <a:t>&lt;String&gt; users=</a:t>
            </a:r>
            <a:r>
              <a:rPr kumimoji="0" lang="en-US" altLang="en-US" sz="1400" b="1" i="1" u="none" strike="noStrike" cap="none" normalizeH="0" baseline="0" dirty="0">
                <a:ln>
                  <a:noFill/>
                </a:ln>
                <a:solidFill>
                  <a:srgbClr val="CC7832"/>
                </a:solidFill>
                <a:effectLst/>
                <a:latin typeface="JetBrains Mono"/>
              </a:rPr>
              <a:t>new </a:t>
            </a:r>
            <a:r>
              <a:rPr kumimoji="0" lang="en-US" altLang="en-US" sz="1400" b="1" i="1" u="none" strike="noStrike" cap="none" normalizeH="0" baseline="0" dirty="0" err="1">
                <a:ln>
                  <a:noFill/>
                </a:ln>
                <a:solidFill>
                  <a:srgbClr val="A9B7C6"/>
                </a:solidFill>
                <a:effectLst/>
                <a:latin typeface="JetBrains Mono"/>
              </a:rPr>
              <a:t>ArrayList</a:t>
            </a:r>
            <a:r>
              <a:rPr kumimoji="0" lang="en-US" altLang="en-US" sz="1400" b="1" i="1" u="none" strike="noStrike" cap="none" normalizeH="0" baseline="0" dirty="0">
                <a:ln>
                  <a:noFill/>
                </a:ln>
                <a:solidFill>
                  <a:srgbClr val="A9B7C6"/>
                </a:solidFill>
                <a:effectLst/>
                <a:latin typeface="JetBrains Mono"/>
              </a:rPr>
              <a:t>&lt;&gt;()</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int </a:t>
            </a:r>
            <a:r>
              <a:rPr kumimoji="0" lang="en-US" altLang="en-US" sz="1400" b="1" i="1" u="none" strike="noStrike" cap="none" normalizeH="0" baseline="0" dirty="0">
                <a:ln>
                  <a:noFill/>
                </a:ln>
                <a:solidFill>
                  <a:srgbClr val="A9B7C6"/>
                </a:solidFill>
                <a:effectLst/>
                <a:latin typeface="JetBrains Mono"/>
              </a:rPr>
              <a:t>index= </a:t>
            </a:r>
            <a:r>
              <a:rPr kumimoji="0" lang="en-US" altLang="en-US" sz="1400" b="1" i="1" u="none" strike="noStrike" cap="none" normalizeH="0" baseline="0" dirty="0" err="1">
                <a:ln>
                  <a:noFill/>
                </a:ln>
                <a:solidFill>
                  <a:srgbClr val="A9B7C6"/>
                </a:solidFill>
                <a:effectLst/>
                <a:latin typeface="JetBrains Mono"/>
              </a:rPr>
              <a:t>cursor.getColumnIndex</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a:ln>
                  <a:noFill/>
                </a:ln>
                <a:solidFill>
                  <a:srgbClr val="9876AA"/>
                </a:solidFill>
                <a:effectLst/>
                <a:latin typeface="JetBrains Mono"/>
              </a:rPr>
              <a:t>sqLiteHelper</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a:ln>
                  <a:noFill/>
                </a:ln>
                <a:solidFill>
                  <a:srgbClr val="9876AA"/>
                </a:solidFill>
                <a:effectLst/>
                <a:latin typeface="JetBrains Mono"/>
              </a:rPr>
              <a:t>NAME</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while </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err="1">
                <a:ln>
                  <a:noFill/>
                </a:ln>
                <a:solidFill>
                  <a:srgbClr val="A9B7C6"/>
                </a:solidFill>
                <a:effectLst/>
                <a:latin typeface="JetBrains Mono"/>
              </a:rPr>
              <a:t>cursor.moveToNext</a:t>
            </a:r>
            <a:r>
              <a:rPr kumimoji="0" lang="en-US" altLang="en-US" sz="1400" b="1" i="1" u="none" strike="noStrike" cap="none" normalizeH="0" baseline="0" dirty="0">
                <a:ln>
                  <a:noFill/>
                </a:ln>
                <a:solidFill>
                  <a:srgbClr val="A9B7C6"/>
                </a:solidFill>
                <a:effectLst/>
                <a:latin typeface="JetBrains Mono"/>
              </a:rPr>
              <a:t>()) {</a:t>
            </a:r>
            <a:br>
              <a:rPr kumimoji="0" lang="en-US" altLang="en-US" sz="1400" b="1" i="1" u="none" strike="noStrike" cap="none" normalizeH="0" baseline="0" dirty="0">
                <a:ln>
                  <a:noFill/>
                </a:ln>
                <a:solidFill>
                  <a:srgbClr val="A9B7C6"/>
                </a:solidFill>
                <a:effectLst/>
                <a:latin typeface="JetBrains Mono"/>
              </a:rPr>
            </a:br>
            <a:r>
              <a:rPr kumimoji="0" lang="en-US" altLang="en-US" sz="1400" b="1" i="1" u="none" strike="noStrike" cap="none" normalizeH="0" baseline="0" dirty="0">
                <a:ln>
                  <a:noFill/>
                </a:ln>
                <a:solidFill>
                  <a:srgbClr val="A9B7C6"/>
                </a:solidFill>
                <a:effectLst/>
                <a:latin typeface="JetBrains Mono"/>
              </a:rPr>
              <a:t>        </a:t>
            </a:r>
            <a:r>
              <a:rPr kumimoji="0" lang="en-US" altLang="en-US" sz="1400" b="1" i="1" u="none" strike="noStrike" cap="none" normalizeH="0" baseline="0" dirty="0" err="1">
                <a:ln>
                  <a:noFill/>
                </a:ln>
                <a:solidFill>
                  <a:srgbClr val="A9B7C6"/>
                </a:solidFill>
                <a:effectLst/>
                <a:latin typeface="JetBrains Mono"/>
              </a:rPr>
              <a:t>users.add</a:t>
            </a:r>
            <a:r>
              <a:rPr kumimoji="0" lang="en-US" altLang="en-US" sz="1400" b="1" i="1" u="none" strike="noStrike" cap="none" normalizeH="0" baseline="0" dirty="0">
                <a:ln>
                  <a:noFill/>
                </a:ln>
                <a:solidFill>
                  <a:srgbClr val="A9B7C6"/>
                </a:solidFill>
                <a:effectLst/>
                <a:latin typeface="JetBrains Mono"/>
              </a:rPr>
              <a:t>(</a:t>
            </a:r>
            <a:r>
              <a:rPr kumimoji="0" lang="en-US" altLang="en-US" sz="1400" b="1" i="1" u="none" strike="noStrike" cap="none" normalizeH="0" baseline="0" dirty="0" err="1">
                <a:ln>
                  <a:noFill/>
                </a:ln>
                <a:solidFill>
                  <a:srgbClr val="A9B7C6"/>
                </a:solidFill>
                <a:effectLst/>
                <a:latin typeface="JetBrains Mono"/>
              </a:rPr>
              <a:t>cursor.getString</a:t>
            </a:r>
            <a:r>
              <a:rPr kumimoji="0" lang="en-US" altLang="en-US" sz="1400" b="1" i="1" u="none" strike="noStrike" cap="none" normalizeH="0" baseline="0" dirty="0">
                <a:ln>
                  <a:noFill/>
                </a:ln>
                <a:solidFill>
                  <a:srgbClr val="A9B7C6"/>
                </a:solidFill>
                <a:effectLst/>
                <a:latin typeface="JetBrains Mono"/>
              </a:rPr>
              <a:t>(index))</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CC7832"/>
                </a:solidFill>
                <a:effectLst/>
                <a:latin typeface="JetBrains Mono"/>
              </a:rPr>
              <a:t>    </a:t>
            </a:r>
            <a:r>
              <a:rPr kumimoji="0" lang="en-US" altLang="en-US" sz="1400" b="1" i="1" u="none" strike="noStrike" cap="none" normalizeH="0" baseline="0" dirty="0">
                <a:ln>
                  <a:noFill/>
                </a:ln>
                <a:solidFill>
                  <a:srgbClr val="A9B7C6"/>
                </a:solidFill>
                <a:effectLst/>
                <a:latin typeface="JetBrains Mono"/>
              </a:rPr>
              <a:t>}</a:t>
            </a:r>
            <a:br>
              <a:rPr kumimoji="0" lang="en-US" altLang="en-US" sz="1400" b="1" i="1" u="none" strike="noStrike" cap="none" normalizeH="0" baseline="0" dirty="0">
                <a:ln>
                  <a:noFill/>
                </a:ln>
                <a:solidFill>
                  <a:srgbClr val="A9B7C6"/>
                </a:solidFill>
                <a:effectLst/>
                <a:latin typeface="JetBrains Mono"/>
              </a:rPr>
            </a:br>
            <a:r>
              <a:rPr kumimoji="0" lang="en-US" altLang="en-US" sz="1400" b="1" i="1" u="none" strike="noStrike" cap="none" normalizeH="0" baseline="0" dirty="0">
                <a:ln>
                  <a:noFill/>
                </a:ln>
                <a:solidFill>
                  <a:srgbClr val="A9B7C6"/>
                </a:solidFill>
                <a:effectLst/>
                <a:latin typeface="JetBrains Mono"/>
              </a:rPr>
              <a:t>    </a:t>
            </a:r>
            <a:r>
              <a:rPr kumimoji="0" lang="en-US" altLang="en-US" sz="1400" b="1" i="1" u="none" strike="noStrike" cap="none" normalizeH="0" baseline="0" dirty="0">
                <a:ln>
                  <a:noFill/>
                </a:ln>
                <a:solidFill>
                  <a:srgbClr val="CC7832"/>
                </a:solidFill>
                <a:effectLst/>
                <a:latin typeface="JetBrains Mono"/>
              </a:rPr>
              <a:t>return  </a:t>
            </a:r>
            <a:r>
              <a:rPr kumimoji="0" lang="en-US" altLang="en-US" sz="1400" b="1" i="1" u="none" strike="noStrike" cap="none" normalizeH="0" baseline="0" dirty="0">
                <a:ln>
                  <a:noFill/>
                </a:ln>
                <a:solidFill>
                  <a:srgbClr val="A9B7C6"/>
                </a:solidFill>
                <a:effectLst/>
                <a:latin typeface="JetBrains Mono"/>
              </a:rPr>
              <a:t>users</a:t>
            </a:r>
            <a:r>
              <a:rPr kumimoji="0" lang="en-US" altLang="en-US" sz="1400" b="1" i="1" u="none" strike="noStrike" cap="none" normalizeH="0" baseline="0" dirty="0">
                <a:ln>
                  <a:noFill/>
                </a:ln>
                <a:solidFill>
                  <a:srgbClr val="CC7832"/>
                </a:solidFill>
                <a:effectLst/>
                <a:latin typeface="JetBrains Mono"/>
              </a:rPr>
              <a:t>;</a:t>
            </a:r>
            <a:br>
              <a:rPr kumimoji="0" lang="en-US" altLang="en-US" sz="1400" b="1" i="1" u="none" strike="noStrike" cap="none" normalizeH="0" baseline="0" dirty="0">
                <a:ln>
                  <a:noFill/>
                </a:ln>
                <a:solidFill>
                  <a:srgbClr val="CC7832"/>
                </a:solidFill>
                <a:effectLst/>
                <a:latin typeface="JetBrains Mono"/>
              </a:rPr>
            </a:br>
            <a:r>
              <a:rPr kumimoji="0" lang="en-US" altLang="en-US" sz="1400" b="1" i="1" u="none" strike="noStrike" cap="none" normalizeH="0" baseline="0" dirty="0">
                <a:ln>
                  <a:noFill/>
                </a:ln>
                <a:solidFill>
                  <a:srgbClr val="A9B7C6"/>
                </a:solidFill>
                <a:effectLst/>
                <a:latin typeface="JetBrains Mono"/>
              </a:rPr>
              <a:t>}</a:t>
            </a:r>
            <a:endParaRPr kumimoji="0" lang="en-US" altLang="en-US" sz="1600" b="1" i="1" u="none" strike="noStrike" cap="none" normalizeH="0" baseline="0" dirty="0">
              <a:ln>
                <a:noFill/>
              </a:ln>
              <a:solidFill>
                <a:srgbClr val="CC7832"/>
              </a:solidFill>
              <a:effectLst/>
              <a:latin typeface="JetBrains Mono"/>
            </a:endParaRPr>
          </a:p>
        </p:txBody>
      </p:sp>
      <p:pic>
        <p:nvPicPr>
          <p:cNvPr id="11" name="Immagine 10">
            <a:extLst>
              <a:ext uri="{FF2B5EF4-FFF2-40B4-BE49-F238E27FC236}">
                <a16:creationId xmlns:a16="http://schemas.microsoft.com/office/drawing/2014/main" id="{81DE1835-2D27-EA6B-D63A-DBA41EA1D007}"/>
              </a:ext>
            </a:extLst>
          </p:cNvPr>
          <p:cNvPicPr>
            <a:picLocks noChangeAspect="1"/>
          </p:cNvPicPr>
          <p:nvPr/>
        </p:nvPicPr>
        <p:blipFill rotWithShape="1">
          <a:blip r:embed="rId2"/>
          <a:srcRect l="4068" t="1026" r="5053" b="1538"/>
          <a:stretch/>
        </p:blipFill>
        <p:spPr>
          <a:xfrm>
            <a:off x="8752114" y="1534864"/>
            <a:ext cx="2413976" cy="5211992"/>
          </a:xfrm>
          <a:prstGeom prst="roundRect">
            <a:avLst/>
          </a:prstGeom>
        </p:spPr>
      </p:pic>
    </p:spTree>
    <p:extLst>
      <p:ext uri="{BB962C8B-B14F-4D97-AF65-F5344CB8AC3E}">
        <p14:creationId xmlns:p14="http://schemas.microsoft.com/office/powerpoint/2010/main" val="2834127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404D21-3FE2-ED08-2DD0-87CDD8BF6D24}"/>
              </a:ext>
            </a:extLst>
          </p:cNvPr>
          <p:cNvSpPr>
            <a:spLocks noGrp="1"/>
          </p:cNvSpPr>
          <p:nvPr>
            <p:ph type="title"/>
          </p:nvPr>
        </p:nvSpPr>
        <p:spPr/>
        <p:txBody>
          <a:bodyPr/>
          <a:lstStyle/>
          <a:p>
            <a:r>
              <a:rPr lang="en-US" dirty="0"/>
              <a:t>Internal Structure</a:t>
            </a:r>
          </a:p>
        </p:txBody>
      </p:sp>
      <p:sp>
        <p:nvSpPr>
          <p:cNvPr id="3" name="Segnaposto contenuto 2">
            <a:extLst>
              <a:ext uri="{FF2B5EF4-FFF2-40B4-BE49-F238E27FC236}">
                <a16:creationId xmlns:a16="http://schemas.microsoft.com/office/drawing/2014/main" id="{751C3FDB-4859-C9C8-CB87-57B18A541513}"/>
              </a:ext>
            </a:extLst>
          </p:cNvPr>
          <p:cNvSpPr>
            <a:spLocks noGrp="1"/>
          </p:cNvSpPr>
          <p:nvPr>
            <p:ph idx="1"/>
          </p:nvPr>
        </p:nvSpPr>
        <p:spPr>
          <a:xfrm>
            <a:off x="609600" y="1600202"/>
            <a:ext cx="10972800" cy="1567140"/>
          </a:xfrm>
        </p:spPr>
        <p:txBody>
          <a:bodyPr>
            <a:normAutofit/>
          </a:bodyPr>
          <a:lstStyle/>
          <a:p>
            <a:pPr marL="0" indent="0">
              <a:buNone/>
            </a:pPr>
            <a:r>
              <a:rPr lang="en-US" sz="2200" dirty="0">
                <a:latin typeface="+mj-lt"/>
              </a:rPr>
              <a:t>Shared preferences internally has an in-memory storage on top of disk storage. Every operation goes through in-memory storage first and then to the disk if necessary. </a:t>
            </a:r>
            <a:r>
              <a:rPr lang="en-US" sz="2200" b="0" i="0" dirty="0">
                <a:effectLst/>
                <a:latin typeface="+mj-lt"/>
              </a:rPr>
              <a:t>In-memory storage is basically a HashMap which allows O(1) runtime complexity for all operations and Disk storage is an xml file.</a:t>
            </a:r>
          </a:p>
          <a:p>
            <a:pPr marL="0" indent="0">
              <a:buNone/>
            </a:pPr>
            <a:endParaRPr lang="en-US" sz="2200" b="0" i="0" dirty="0">
              <a:solidFill>
                <a:srgbClr val="292929"/>
              </a:solidFill>
              <a:effectLst/>
              <a:latin typeface="+mj-lt"/>
            </a:endParaRPr>
          </a:p>
          <a:p>
            <a:pPr marL="0" indent="0">
              <a:buNone/>
            </a:pPr>
            <a:endParaRPr lang="en-US" sz="2200" dirty="0">
              <a:latin typeface="+mj-lt"/>
            </a:endParaRPr>
          </a:p>
        </p:txBody>
      </p:sp>
      <p:sp>
        <p:nvSpPr>
          <p:cNvPr id="4" name="Rectangle 1">
            <a:extLst>
              <a:ext uri="{FF2B5EF4-FFF2-40B4-BE49-F238E27FC236}">
                <a16:creationId xmlns:a16="http://schemas.microsoft.com/office/drawing/2014/main" id="{EB0FC232-47D5-D904-E9D2-B670D509DB6B}"/>
              </a:ext>
            </a:extLst>
          </p:cNvPr>
          <p:cNvSpPr>
            <a:spLocks noChangeArrowheads="1"/>
          </p:cNvSpPr>
          <p:nvPr/>
        </p:nvSpPr>
        <p:spPr bwMode="auto">
          <a:xfrm>
            <a:off x="8262723" y="3690659"/>
            <a:ext cx="3843552" cy="83099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25000" dirty="0">
                <a:ln>
                  <a:noFill/>
                </a:ln>
                <a:effectLst/>
                <a:latin typeface="JetBrains Mono"/>
              </a:rPr>
              <a:t> &lt;?xml version='1.0' encoding='utf-8' standalone='yes' ?&gt;</a:t>
            </a:r>
            <a:br>
              <a:rPr kumimoji="0" lang="en-US" altLang="en-US" b="1" i="0" u="none" strike="noStrike" cap="none" normalizeH="0" baseline="-25000" dirty="0">
                <a:ln>
                  <a:noFill/>
                </a:ln>
                <a:effectLst/>
                <a:latin typeface="JetBrains Mono"/>
              </a:rPr>
            </a:br>
            <a:r>
              <a:rPr kumimoji="0" lang="en-US" altLang="en-US" b="1" i="0" u="none" strike="noStrike" cap="none" normalizeH="0" baseline="-25000" dirty="0">
                <a:ln>
                  <a:noFill/>
                </a:ln>
                <a:effectLst/>
                <a:latin typeface="JetBrains Mono"/>
              </a:rPr>
              <a:t>&lt;map&gt;</a:t>
            </a:r>
            <a:br>
              <a:rPr kumimoji="0" lang="en-US" altLang="en-US" b="1" i="0" u="none" strike="noStrike" cap="none" normalizeH="0" baseline="-25000" dirty="0">
                <a:ln>
                  <a:noFill/>
                </a:ln>
                <a:effectLst/>
                <a:latin typeface="JetBrains Mono"/>
              </a:rPr>
            </a:br>
            <a:r>
              <a:rPr kumimoji="0" lang="en-US" altLang="en-US" b="1" i="0" u="none" strike="noStrike" cap="none" normalizeH="0" baseline="-25000" dirty="0">
                <a:ln>
                  <a:noFill/>
                </a:ln>
                <a:effectLst/>
                <a:latin typeface="JetBrains Mono"/>
              </a:rPr>
              <a:t>&lt;string name="KEY"&gt;value&lt;/string&gt;</a:t>
            </a:r>
            <a:br>
              <a:rPr kumimoji="0" lang="en-US" altLang="en-US" b="1" i="0" u="none" strike="noStrike" cap="none" normalizeH="0" baseline="-25000" dirty="0">
                <a:ln>
                  <a:noFill/>
                </a:ln>
                <a:effectLst/>
                <a:latin typeface="JetBrains Mono"/>
              </a:rPr>
            </a:br>
            <a:r>
              <a:rPr kumimoji="0" lang="en-US" altLang="en-US" b="1" i="0" u="none" strike="noStrike" cap="none" normalizeH="0" baseline="-25000" dirty="0">
                <a:ln>
                  <a:noFill/>
                </a:ln>
                <a:effectLst/>
                <a:latin typeface="JetBrains Mono"/>
              </a:rPr>
              <a:t>&lt;/map&gt;</a:t>
            </a:r>
            <a:endParaRPr kumimoji="0" lang="en-US" altLang="en-US" sz="4000" b="1" i="0" u="none" strike="noStrike" cap="none" normalizeH="0" baseline="-25000" dirty="0">
              <a:ln>
                <a:noFill/>
              </a:ln>
              <a:effectLst/>
              <a:latin typeface="Arial" panose="020B0604020202020204" pitchFamily="34" charset="0"/>
            </a:endParaRPr>
          </a:p>
        </p:txBody>
      </p:sp>
      <p:pic>
        <p:nvPicPr>
          <p:cNvPr id="6" name="Immagine 5">
            <a:extLst>
              <a:ext uri="{FF2B5EF4-FFF2-40B4-BE49-F238E27FC236}">
                <a16:creationId xmlns:a16="http://schemas.microsoft.com/office/drawing/2014/main" id="{8B8143E0-C062-A9D4-2252-4FD1DF950EE1}"/>
              </a:ext>
            </a:extLst>
          </p:cNvPr>
          <p:cNvPicPr>
            <a:picLocks noChangeAspect="1"/>
          </p:cNvPicPr>
          <p:nvPr/>
        </p:nvPicPr>
        <p:blipFill rotWithShape="1">
          <a:blip r:embed="rId3">
            <a:extLst>
              <a:ext uri="{28A0092B-C50C-407E-A947-70E740481C1C}">
                <a14:useLocalDpi xmlns:a14="http://schemas.microsoft.com/office/drawing/2010/main" val="0"/>
              </a:ext>
            </a:extLst>
          </a:blip>
          <a:srcRect l="21978" t="4102" r="22744" b="3842"/>
          <a:stretch/>
        </p:blipFill>
        <p:spPr>
          <a:xfrm>
            <a:off x="3925834" y="3814121"/>
            <a:ext cx="4138367" cy="2007910"/>
          </a:xfrm>
          <a:prstGeom prst="roundRect">
            <a:avLst/>
          </a:prstGeom>
          <a:noFill/>
        </p:spPr>
      </p:pic>
      <p:sp>
        <p:nvSpPr>
          <p:cNvPr id="8" name="CasellaDiTesto 7">
            <a:extLst>
              <a:ext uri="{FF2B5EF4-FFF2-40B4-BE49-F238E27FC236}">
                <a16:creationId xmlns:a16="http://schemas.microsoft.com/office/drawing/2014/main" id="{831A99BF-AEEB-5016-CB4A-E9DF56D0A011}"/>
              </a:ext>
            </a:extLst>
          </p:cNvPr>
          <p:cNvSpPr txBox="1"/>
          <p:nvPr/>
        </p:nvSpPr>
        <p:spPr>
          <a:xfrm>
            <a:off x="313849" y="3992304"/>
            <a:ext cx="3512724" cy="338554"/>
          </a:xfrm>
          <a:prstGeom prst="rect">
            <a:avLst/>
          </a:prstGeom>
          <a:noFill/>
        </p:spPr>
        <p:txBody>
          <a:bodyPr wrap="square">
            <a:spAutoFit/>
          </a:bodyPr>
          <a:lstStyle/>
          <a:p>
            <a:r>
              <a:rPr lang="en-US" sz="1600" b="0" i="0" dirty="0">
                <a:solidFill>
                  <a:srgbClr val="292929"/>
                </a:solidFill>
                <a:effectLst/>
                <a:latin typeface="Menlo"/>
              </a:rPr>
              <a:t>value map = HashMap&lt;String, Any&gt;()</a:t>
            </a:r>
            <a:endParaRPr lang="en-US" sz="1600" dirty="0"/>
          </a:p>
        </p:txBody>
      </p:sp>
      <p:cxnSp>
        <p:nvCxnSpPr>
          <p:cNvPr id="10" name="Connettore a gomito 9">
            <a:extLst>
              <a:ext uri="{FF2B5EF4-FFF2-40B4-BE49-F238E27FC236}">
                <a16:creationId xmlns:a16="http://schemas.microsoft.com/office/drawing/2014/main" id="{949FBD70-36B8-388E-B929-1CF4F4125262}"/>
              </a:ext>
            </a:extLst>
          </p:cNvPr>
          <p:cNvCxnSpPr>
            <a:cxnSpLocks/>
            <a:stCxn id="6" idx="1"/>
            <a:endCxn id="8" idx="2"/>
          </p:cNvCxnSpPr>
          <p:nvPr/>
        </p:nvCxnSpPr>
        <p:spPr>
          <a:xfrm rot="10800000">
            <a:off x="2070212" y="4330858"/>
            <a:ext cx="1855623" cy="487218"/>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7" name="Connettore a gomito 16">
            <a:extLst>
              <a:ext uri="{FF2B5EF4-FFF2-40B4-BE49-F238E27FC236}">
                <a16:creationId xmlns:a16="http://schemas.microsoft.com/office/drawing/2014/main" id="{BEFAA921-97D6-9A87-97AA-E093FBB23FE3}"/>
              </a:ext>
            </a:extLst>
          </p:cNvPr>
          <p:cNvCxnSpPr>
            <a:cxnSpLocks/>
            <a:stCxn id="6" idx="3"/>
            <a:endCxn id="4" idx="2"/>
          </p:cNvCxnSpPr>
          <p:nvPr/>
        </p:nvCxnSpPr>
        <p:spPr>
          <a:xfrm flipV="1">
            <a:off x="8064201" y="4521656"/>
            <a:ext cx="2120298" cy="296420"/>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49152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147DF0-55CA-87A5-E225-0EA3C1A28004}"/>
              </a:ext>
            </a:extLst>
          </p:cNvPr>
          <p:cNvSpPr>
            <a:spLocks noGrp="1"/>
          </p:cNvSpPr>
          <p:nvPr>
            <p:ph type="title"/>
          </p:nvPr>
        </p:nvSpPr>
        <p:spPr/>
        <p:txBody>
          <a:bodyPr/>
          <a:lstStyle/>
          <a:p>
            <a:r>
              <a:rPr lang="en-US" dirty="0"/>
              <a:t>Delete Data</a:t>
            </a:r>
          </a:p>
        </p:txBody>
      </p:sp>
      <p:sp>
        <p:nvSpPr>
          <p:cNvPr id="4" name="Rectangle 1">
            <a:extLst>
              <a:ext uri="{FF2B5EF4-FFF2-40B4-BE49-F238E27FC236}">
                <a16:creationId xmlns:a16="http://schemas.microsoft.com/office/drawing/2014/main" id="{A7A26FE3-981B-15DE-C8BD-7244C306AAE1}"/>
              </a:ext>
            </a:extLst>
          </p:cNvPr>
          <p:cNvSpPr>
            <a:spLocks noChangeArrowheads="1"/>
          </p:cNvSpPr>
          <p:nvPr/>
        </p:nvSpPr>
        <p:spPr bwMode="auto">
          <a:xfrm>
            <a:off x="1729294" y="1528170"/>
            <a:ext cx="6070559" cy="526297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b="1" i="1" dirty="0" err="1">
                <a:latin typeface="+mj-lt"/>
              </a:rPr>
              <a:t>Delete</a:t>
            </a:r>
            <a:r>
              <a:rPr kumimoji="0" lang="en-US" altLang="en-US" b="1" i="1" u="none" strike="noStrike" cap="none" normalizeH="0" baseline="0" dirty="0" err="1">
                <a:ln>
                  <a:noFill/>
                </a:ln>
                <a:effectLst/>
                <a:latin typeface="+mj-lt"/>
              </a:rPr>
              <a:t>Activity</a:t>
            </a:r>
            <a:endParaRPr kumimoji="0" lang="en-US" altLang="en-US" b="1" i="1" u="none" strike="noStrike" cap="none" normalizeH="0" baseline="0" dirty="0">
              <a:ln>
                <a:noFill/>
              </a:ln>
              <a:effectLst/>
              <a:latin typeface="+mj-lt"/>
            </a:endParaRPr>
          </a:p>
          <a:p>
            <a:pPr eaLnBrk="0" fontAlgn="base" hangingPunct="0">
              <a:spcBef>
                <a:spcPct val="0"/>
              </a:spcBef>
              <a:spcAft>
                <a:spcPct val="0"/>
              </a:spcAft>
            </a:pPr>
            <a:endParaRPr kumimoji="0" lang="en-US" altLang="en-US" sz="1400" u="none" strike="noStrike" cap="none" normalizeH="0" baseline="0" dirty="0">
              <a:ln>
                <a:noFill/>
              </a:ln>
              <a:effectLst/>
              <a:latin typeface="+mj-lt"/>
            </a:endParaRPr>
          </a:p>
          <a:p>
            <a:pPr eaLnBrk="0" fontAlgn="base" hangingPunct="0">
              <a:spcBef>
                <a:spcPct val="0"/>
              </a:spcBef>
              <a:spcAft>
                <a:spcPct val="0"/>
              </a:spcAft>
            </a:pPr>
            <a:r>
              <a:rPr kumimoji="0" lang="en-US" altLang="en-US" sz="1600" b="1" i="1" u="none" strike="noStrike" cap="none" normalizeH="0" baseline="0" dirty="0">
                <a:ln>
                  <a:noFill/>
                </a:ln>
                <a:solidFill>
                  <a:srgbClr val="CC7832"/>
                </a:solidFill>
                <a:effectLst/>
                <a:latin typeface="JetBrains Mono"/>
              </a:rPr>
              <a:t>private void </a:t>
            </a:r>
            <a:r>
              <a:rPr kumimoji="0" lang="en-US" altLang="en-US" sz="1600" b="1" i="1" u="none" strike="noStrike" cap="none" normalizeH="0" baseline="0" dirty="0">
                <a:ln>
                  <a:noFill/>
                </a:ln>
                <a:solidFill>
                  <a:srgbClr val="FFC66D"/>
                </a:solidFill>
                <a:effectLst/>
                <a:latin typeface="JetBrains Mono"/>
              </a:rPr>
              <a:t>delete</a:t>
            </a:r>
            <a:r>
              <a:rPr kumimoji="0" lang="en-US" altLang="en-US" sz="1600" b="1" i="1" u="none" strike="noStrike" cap="none" normalizeH="0" baseline="0" dirty="0">
                <a:ln>
                  <a:noFill/>
                </a:ln>
                <a:solidFill>
                  <a:srgbClr val="A9B7C6"/>
                </a:solidFill>
                <a:effectLst/>
                <a:latin typeface="JetBrains Mono"/>
              </a:rPr>
              <a:t>() {</a:t>
            </a:r>
            <a:br>
              <a:rPr kumimoji="0" lang="en-US" altLang="en-US" sz="1600" b="1" i="1" u="none" strike="noStrike" cap="none" normalizeH="0" baseline="0" dirty="0">
                <a:ln>
                  <a:noFill/>
                </a:ln>
                <a:solidFill>
                  <a:srgbClr val="A9B7C6"/>
                </a:solidFill>
                <a:effectLst/>
                <a:latin typeface="JetBrains Mono"/>
              </a:rPr>
            </a:br>
            <a:r>
              <a:rPr kumimoji="0" lang="en-US" altLang="en-US" sz="1600" b="1" i="1" u="none" strike="noStrike" cap="none" normalizeH="0" baseline="0" dirty="0">
                <a:ln>
                  <a:noFill/>
                </a:ln>
                <a:solidFill>
                  <a:srgbClr val="A9B7C6"/>
                </a:solidFill>
                <a:effectLst/>
                <a:latin typeface="JetBrains Mono"/>
              </a:rPr>
              <a:t>    </a:t>
            </a:r>
            <a:r>
              <a:rPr kumimoji="0" lang="en-US" altLang="en-US" sz="1600" b="1" i="1" u="none" strike="noStrike" cap="none" normalizeH="0" baseline="0" dirty="0" err="1">
                <a:ln>
                  <a:noFill/>
                </a:ln>
                <a:solidFill>
                  <a:srgbClr val="9876AA"/>
                </a:solidFill>
                <a:effectLst/>
                <a:latin typeface="JetBrains Mono"/>
              </a:rPr>
              <a:t>sqlitehelper</a:t>
            </a:r>
            <a:r>
              <a:rPr kumimoji="0" lang="en-US" altLang="en-US" sz="1600" b="1" i="1" u="none" strike="noStrike" cap="none" normalizeH="0" baseline="0" dirty="0" err="1">
                <a:ln>
                  <a:noFill/>
                </a:ln>
                <a:solidFill>
                  <a:srgbClr val="A9B7C6"/>
                </a:solidFill>
                <a:effectLst/>
                <a:latin typeface="JetBrains Mono"/>
              </a:rPr>
              <a:t>.getUsersName</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a:ln>
                  <a:noFill/>
                </a:ln>
                <a:solidFill>
                  <a:srgbClr val="CC7832"/>
                </a:solidFill>
                <a:effectLst/>
                <a:latin typeface="JetBrains Mono"/>
              </a:rPr>
              <a:t>;</a:t>
            </a:r>
            <a:br>
              <a:rPr kumimoji="0" lang="en-US" altLang="en-US" sz="1600" b="1" i="1" u="none" strike="noStrike" cap="none" normalizeH="0" baseline="0" dirty="0">
                <a:ln>
                  <a:noFill/>
                </a:ln>
                <a:solidFill>
                  <a:srgbClr val="CC7832"/>
                </a:solidFill>
                <a:effectLst/>
                <a:latin typeface="JetBrains Mono"/>
              </a:rPr>
            </a:br>
            <a:r>
              <a:rPr kumimoji="0" lang="en-US" altLang="en-US" sz="1600" b="1" i="1" u="none" strike="noStrike" cap="none" normalizeH="0" baseline="0" dirty="0">
                <a:ln>
                  <a:noFill/>
                </a:ln>
                <a:solidFill>
                  <a:srgbClr val="CC7832"/>
                </a:solidFill>
                <a:effectLst/>
                <a:latin typeface="JetBrains Mono"/>
              </a:rPr>
              <a:t>    </a:t>
            </a:r>
            <a:r>
              <a:rPr kumimoji="0" lang="en-US" altLang="en-US" sz="1600" b="1" i="1" u="none" strike="noStrike" cap="none" normalizeH="0" baseline="0" dirty="0">
                <a:ln>
                  <a:noFill/>
                </a:ln>
                <a:solidFill>
                  <a:srgbClr val="A9B7C6"/>
                </a:solidFill>
                <a:effectLst/>
                <a:latin typeface="JetBrains Mono"/>
              </a:rPr>
              <a:t>String </a:t>
            </a:r>
            <a:r>
              <a:rPr kumimoji="0" lang="en-US" altLang="en-US" sz="1600" b="1" i="1" u="none" strike="noStrike" cap="none" normalizeH="0" baseline="0" dirty="0" err="1">
                <a:ln>
                  <a:noFill/>
                </a:ln>
                <a:solidFill>
                  <a:srgbClr val="A9B7C6"/>
                </a:solidFill>
                <a:effectLst/>
                <a:latin typeface="JetBrains Mono"/>
              </a:rPr>
              <a:t>deleteUsr</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a:ln>
                  <a:noFill/>
                </a:ln>
                <a:solidFill>
                  <a:srgbClr val="9876AA"/>
                </a:solidFill>
                <a:effectLst/>
                <a:latin typeface="JetBrains Mono"/>
              </a:rPr>
              <a:t>deleteUsername</a:t>
            </a:r>
            <a:r>
              <a:rPr kumimoji="0" lang="en-US" altLang="en-US" sz="1600" b="1" i="1" u="none" strike="noStrike" cap="none" normalizeH="0" baseline="0" dirty="0">
                <a:ln>
                  <a:noFill/>
                </a:ln>
                <a:solidFill>
                  <a:srgbClr val="A9B7C6"/>
                </a:solidFill>
                <a:effectLst/>
                <a:latin typeface="JetBrains Mono"/>
              </a:rPr>
              <a:t>.getText().toString()</a:t>
            </a:r>
            <a:r>
              <a:rPr kumimoji="0" lang="en-US" altLang="en-US" sz="1600" b="1" i="1" u="none" strike="noStrike" cap="none" normalizeH="0" baseline="0" dirty="0">
                <a:ln>
                  <a:noFill/>
                </a:ln>
                <a:solidFill>
                  <a:srgbClr val="CC7832"/>
                </a:solidFill>
                <a:effectLst/>
                <a:latin typeface="JetBrains Mono"/>
              </a:rPr>
              <a:t>;</a:t>
            </a:r>
            <a:br>
              <a:rPr kumimoji="0" lang="en-US" altLang="en-US" sz="1600" b="1" i="1" u="none" strike="noStrike" cap="none" normalizeH="0" baseline="0" dirty="0">
                <a:ln>
                  <a:noFill/>
                </a:ln>
                <a:solidFill>
                  <a:srgbClr val="CC7832"/>
                </a:solidFill>
                <a:effectLst/>
                <a:latin typeface="JetBrains Mono"/>
              </a:rPr>
            </a:br>
            <a:r>
              <a:rPr kumimoji="0" lang="en-US" altLang="en-US" sz="1600" b="1" i="1" u="none" strike="noStrike" cap="none" normalizeH="0" baseline="0" dirty="0">
                <a:ln>
                  <a:noFill/>
                </a:ln>
                <a:solidFill>
                  <a:srgbClr val="CC7832"/>
                </a:solidFill>
                <a:effectLst/>
                <a:latin typeface="JetBrains Mono"/>
              </a:rPr>
              <a:t>    if</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err="1">
                <a:ln>
                  <a:noFill/>
                </a:ln>
                <a:solidFill>
                  <a:srgbClr val="A9B7C6"/>
                </a:solidFill>
                <a:effectLst/>
                <a:latin typeface="JetBrains Mono"/>
              </a:rPr>
              <a:t>deleteUsr.length</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a:ln>
                  <a:noFill/>
                </a:ln>
                <a:solidFill>
                  <a:srgbClr val="6897BB"/>
                </a:solidFill>
                <a:effectLst/>
                <a:latin typeface="JetBrains Mono"/>
              </a:rPr>
              <a:t>0</a:t>
            </a:r>
            <a:r>
              <a:rPr kumimoji="0" lang="en-US" altLang="en-US" sz="1600" b="1" i="1" u="none" strike="noStrike" cap="none" normalizeH="0" baseline="0" dirty="0">
                <a:ln>
                  <a:noFill/>
                </a:ln>
                <a:solidFill>
                  <a:srgbClr val="A9B7C6"/>
                </a:solidFill>
                <a:effectLst/>
                <a:latin typeface="JetBrains Mono"/>
              </a:rPr>
              <a:t>) {</a:t>
            </a:r>
            <a:br>
              <a:rPr kumimoji="0" lang="en-US" altLang="en-US" sz="1600" b="1" i="1" u="none" strike="noStrike" cap="none" normalizeH="0" baseline="0" dirty="0">
                <a:ln>
                  <a:noFill/>
                </a:ln>
                <a:solidFill>
                  <a:srgbClr val="A9B7C6"/>
                </a:solidFill>
                <a:effectLst/>
                <a:latin typeface="JetBrains Mono"/>
              </a:rPr>
            </a:br>
            <a:r>
              <a:rPr kumimoji="0" lang="en-US" altLang="en-US" sz="1600" b="1" i="1" u="none" strike="noStrike" cap="none" normalizeH="0" baseline="0" dirty="0">
                <a:ln>
                  <a:noFill/>
                </a:ln>
                <a:solidFill>
                  <a:srgbClr val="A9B7C6"/>
                </a:solidFill>
                <a:effectLst/>
                <a:latin typeface="JetBrains Mono"/>
              </a:rPr>
              <a:t>        </a:t>
            </a:r>
            <a:r>
              <a:rPr kumimoji="0" lang="en-US" altLang="en-US" sz="1600" b="1" i="1" u="none" strike="noStrike" cap="none" normalizeH="0" baseline="0" dirty="0" err="1">
                <a:ln>
                  <a:noFill/>
                </a:ln>
                <a:solidFill>
                  <a:srgbClr val="A9B7C6"/>
                </a:solidFill>
                <a:effectLst/>
                <a:latin typeface="JetBrains Mono"/>
              </a:rPr>
              <a:t>ArrayList</a:t>
            </a:r>
            <a:r>
              <a:rPr kumimoji="0" lang="en-US" altLang="en-US" sz="1600" b="1" i="1" u="none" strike="noStrike" cap="none" normalizeH="0" baseline="0" dirty="0">
                <a:ln>
                  <a:noFill/>
                </a:ln>
                <a:solidFill>
                  <a:srgbClr val="A9B7C6"/>
                </a:solidFill>
                <a:effectLst/>
                <a:latin typeface="JetBrains Mono"/>
              </a:rPr>
              <a:t>&lt;String&gt; users=</a:t>
            </a:r>
            <a:r>
              <a:rPr kumimoji="0" lang="en-US" altLang="en-US" sz="1600" b="1" i="1" u="none" strike="noStrike" cap="none" normalizeH="0" baseline="0" dirty="0" err="1">
                <a:ln>
                  <a:noFill/>
                </a:ln>
                <a:solidFill>
                  <a:srgbClr val="9876AA"/>
                </a:solidFill>
                <a:effectLst/>
                <a:latin typeface="JetBrains Mono"/>
              </a:rPr>
              <a:t>sqlitehelper</a:t>
            </a:r>
            <a:r>
              <a:rPr kumimoji="0" lang="en-US" altLang="en-US" sz="1600" b="1" i="1" u="none" strike="noStrike" cap="none" normalizeH="0" baseline="0" dirty="0" err="1">
                <a:ln>
                  <a:noFill/>
                </a:ln>
                <a:solidFill>
                  <a:srgbClr val="A9B7C6"/>
                </a:solidFill>
                <a:effectLst/>
                <a:latin typeface="JetBrains Mono"/>
              </a:rPr>
              <a:t>.getUsersName</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a:ln>
                  <a:noFill/>
                </a:ln>
                <a:solidFill>
                  <a:srgbClr val="CC7832"/>
                </a:solidFill>
                <a:effectLst/>
                <a:latin typeface="JetBrains Mono"/>
              </a:rPr>
              <a:t>;</a:t>
            </a:r>
            <a:br>
              <a:rPr kumimoji="0" lang="en-US" altLang="en-US" sz="1600" b="1" i="1" u="none" strike="noStrike" cap="none" normalizeH="0" baseline="0" dirty="0">
                <a:ln>
                  <a:noFill/>
                </a:ln>
                <a:solidFill>
                  <a:srgbClr val="CC7832"/>
                </a:solidFill>
                <a:effectLst/>
                <a:latin typeface="JetBrains Mono"/>
              </a:rPr>
            </a:br>
            <a:r>
              <a:rPr kumimoji="0" lang="en-US" altLang="en-US" sz="1600" b="1" i="1" u="none" strike="noStrike" cap="none" normalizeH="0" baseline="0" dirty="0">
                <a:ln>
                  <a:noFill/>
                </a:ln>
                <a:solidFill>
                  <a:srgbClr val="CC7832"/>
                </a:solidFill>
                <a:effectLst/>
                <a:latin typeface="JetBrains Mono"/>
              </a:rPr>
              <a:t>        if</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err="1">
                <a:ln>
                  <a:noFill/>
                </a:ln>
                <a:solidFill>
                  <a:srgbClr val="A9B7C6"/>
                </a:solidFill>
                <a:effectLst/>
                <a:latin typeface="JetBrains Mono"/>
              </a:rPr>
              <a:t>users.contains</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err="1">
                <a:ln>
                  <a:noFill/>
                </a:ln>
                <a:solidFill>
                  <a:srgbClr val="A9B7C6"/>
                </a:solidFill>
                <a:effectLst/>
                <a:latin typeface="JetBrains Mono"/>
              </a:rPr>
              <a:t>deleteUsr</a:t>
            </a:r>
            <a:r>
              <a:rPr kumimoji="0" lang="en-US" altLang="en-US" sz="1600" b="1" i="1" u="none" strike="noStrike" cap="none" normalizeH="0" baseline="0" dirty="0">
                <a:ln>
                  <a:noFill/>
                </a:ln>
                <a:solidFill>
                  <a:srgbClr val="A9B7C6"/>
                </a:solidFill>
                <a:effectLst/>
                <a:latin typeface="JetBrains Mono"/>
              </a:rPr>
              <a:t>))</a:t>
            </a:r>
            <a:br>
              <a:rPr kumimoji="0" lang="en-US" altLang="en-US" sz="1600" b="1" i="1" u="none" strike="noStrike" cap="none" normalizeH="0" baseline="0" dirty="0">
                <a:ln>
                  <a:noFill/>
                </a:ln>
                <a:solidFill>
                  <a:srgbClr val="A9B7C6"/>
                </a:solidFill>
                <a:effectLst/>
                <a:latin typeface="JetBrains Mono"/>
              </a:rPr>
            </a:br>
            <a:r>
              <a:rPr kumimoji="0" lang="en-US" altLang="en-US" sz="1600" b="1" i="1" u="none" strike="noStrike" cap="none" normalizeH="0" baseline="0" dirty="0">
                <a:ln>
                  <a:noFill/>
                </a:ln>
                <a:solidFill>
                  <a:srgbClr val="A9B7C6"/>
                </a:solidFill>
                <a:effectLst/>
                <a:latin typeface="JetBrains Mono"/>
              </a:rPr>
              <a:t>        {</a:t>
            </a:r>
            <a:br>
              <a:rPr kumimoji="0" lang="en-US" altLang="en-US" sz="1600" b="1" i="1" u="none" strike="noStrike" cap="none" normalizeH="0" baseline="0" dirty="0">
                <a:ln>
                  <a:noFill/>
                </a:ln>
                <a:solidFill>
                  <a:srgbClr val="A9B7C6"/>
                </a:solidFill>
                <a:effectLst/>
                <a:latin typeface="JetBrains Mono"/>
              </a:rPr>
            </a:br>
            <a:r>
              <a:rPr kumimoji="0" lang="en-US" altLang="en-US" sz="1600" b="1" i="1" u="none" strike="noStrike" cap="none" normalizeH="0" baseline="0" dirty="0">
                <a:ln>
                  <a:noFill/>
                </a:ln>
                <a:solidFill>
                  <a:srgbClr val="A9B7C6"/>
                </a:solidFill>
                <a:effectLst/>
                <a:latin typeface="JetBrains Mono"/>
              </a:rPr>
              <a:t>            </a:t>
            </a:r>
            <a:r>
              <a:rPr kumimoji="0" lang="en-US" altLang="en-US" sz="1600" b="1" i="1" u="none" strike="noStrike" cap="none" normalizeH="0" baseline="0" dirty="0">
                <a:ln>
                  <a:noFill/>
                </a:ln>
                <a:solidFill>
                  <a:srgbClr val="9876AA"/>
                </a:solidFill>
                <a:effectLst/>
                <a:latin typeface="JetBrains Mono"/>
              </a:rPr>
              <a:t>sqlitehelper</a:t>
            </a:r>
            <a:r>
              <a:rPr kumimoji="0" lang="en-US" altLang="en-US" sz="1600" b="1" i="1" u="none" strike="noStrike" cap="none" normalizeH="0" baseline="0" dirty="0">
                <a:ln>
                  <a:noFill/>
                </a:ln>
                <a:solidFill>
                  <a:srgbClr val="A9B7C6"/>
                </a:solidFill>
                <a:effectLst/>
                <a:latin typeface="JetBrains Mono"/>
              </a:rPr>
              <a:t>.deleteData(</a:t>
            </a:r>
            <a:r>
              <a:rPr kumimoji="0" lang="en-US" altLang="en-US" sz="1600" b="1" i="1" u="none" strike="noStrike" cap="none" normalizeH="0" baseline="0" dirty="0">
                <a:ln>
                  <a:noFill/>
                </a:ln>
                <a:solidFill>
                  <a:srgbClr val="9876AA"/>
                </a:solidFill>
                <a:effectLst/>
                <a:latin typeface="JetBrains Mono"/>
              </a:rPr>
              <a:t>deleteUsername</a:t>
            </a:r>
            <a:r>
              <a:rPr kumimoji="0" lang="en-US" altLang="en-US" sz="1600" b="1" i="1" u="none" strike="noStrike" cap="none" normalizeH="0" baseline="0" dirty="0">
                <a:ln>
                  <a:noFill/>
                </a:ln>
                <a:solidFill>
                  <a:srgbClr val="A9B7C6"/>
                </a:solidFill>
                <a:effectLst/>
                <a:latin typeface="JetBrains Mono"/>
              </a:rPr>
              <a:t>.getText().toString())</a:t>
            </a:r>
            <a:r>
              <a:rPr kumimoji="0" lang="en-US" altLang="en-US" sz="1600" b="1" i="1" u="none" strike="noStrike" cap="none" normalizeH="0" baseline="0" dirty="0">
                <a:ln>
                  <a:noFill/>
                </a:ln>
                <a:solidFill>
                  <a:srgbClr val="CC7832"/>
                </a:solidFill>
                <a:effectLst/>
                <a:latin typeface="JetBrains Mono"/>
              </a:rPr>
              <a:t>;</a:t>
            </a:r>
            <a:br>
              <a:rPr kumimoji="0" lang="en-US" altLang="en-US" sz="1600" b="1" i="1" u="none" strike="noStrike" cap="none" normalizeH="0" baseline="0" dirty="0">
                <a:ln>
                  <a:noFill/>
                </a:ln>
                <a:solidFill>
                  <a:srgbClr val="CC7832"/>
                </a:solidFill>
                <a:effectLst/>
                <a:latin typeface="JetBrains Mono"/>
              </a:rPr>
            </a:br>
            <a:r>
              <a:rPr kumimoji="0" lang="en-US" altLang="en-US" sz="1600" b="1" i="1" u="none" strike="noStrike" cap="none" normalizeH="0" baseline="0" dirty="0">
                <a:ln>
                  <a:noFill/>
                </a:ln>
                <a:solidFill>
                  <a:srgbClr val="CC7832"/>
                </a:solidFill>
                <a:effectLst/>
                <a:latin typeface="JetBrains Mono"/>
              </a:rPr>
              <a:t>            </a:t>
            </a:r>
            <a:r>
              <a:rPr kumimoji="0" lang="en-US" altLang="en-US" sz="1600" b="1" i="1" u="none" strike="noStrike" cap="none" normalizeH="0" baseline="0" dirty="0" err="1">
                <a:ln>
                  <a:noFill/>
                </a:ln>
                <a:solidFill>
                  <a:srgbClr val="A9B7C6"/>
                </a:solidFill>
                <a:effectLst/>
                <a:latin typeface="JetBrains Mono"/>
              </a:rPr>
              <a:t>Toast.makeText</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err="1">
                <a:ln>
                  <a:noFill/>
                </a:ln>
                <a:solidFill>
                  <a:srgbClr val="CC7832"/>
                </a:solidFill>
                <a:effectLst/>
                <a:latin typeface="JetBrains Mono"/>
              </a:rPr>
              <a:t>this,</a:t>
            </a:r>
            <a:r>
              <a:rPr kumimoji="0" lang="en-US" altLang="en-US" sz="1600" b="1" i="1" u="none" strike="noStrike" cap="none" normalizeH="0" baseline="0" dirty="0" err="1">
                <a:ln>
                  <a:noFill/>
                </a:ln>
                <a:solidFill>
                  <a:srgbClr val="A9B7C6"/>
                </a:solidFill>
                <a:effectLst/>
                <a:latin typeface="JetBrains Mono"/>
              </a:rPr>
              <a:t>deleteUsr</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a:ln>
                  <a:noFill/>
                </a:ln>
                <a:solidFill>
                  <a:srgbClr val="6A8759"/>
                </a:solidFill>
                <a:effectLst/>
                <a:latin typeface="JetBrains Mono"/>
              </a:rPr>
              <a:t>" deleted"</a:t>
            </a:r>
            <a:r>
              <a:rPr kumimoji="0" lang="en-US" altLang="en-US" sz="1600" b="1" i="1" u="none" strike="noStrike" cap="none" normalizeH="0" baseline="0" dirty="0">
                <a:ln>
                  <a:noFill/>
                </a:ln>
                <a:solidFill>
                  <a:srgbClr val="CC7832"/>
                </a:solidFill>
                <a:effectLst/>
                <a:latin typeface="JetBrains Mono"/>
              </a:rPr>
              <a:t>,</a:t>
            </a:r>
            <a:r>
              <a:rPr kumimoji="0" lang="en-US" altLang="en-US" sz="1600" b="1" i="1" u="none" strike="noStrike" cap="none" normalizeH="0" baseline="0" dirty="0" err="1">
                <a:ln>
                  <a:noFill/>
                </a:ln>
                <a:solidFill>
                  <a:srgbClr val="A9B7C6"/>
                </a:solidFill>
                <a:effectLst/>
                <a:latin typeface="JetBrains Mono"/>
              </a:rPr>
              <a:t>Toast.</a:t>
            </a:r>
            <a:r>
              <a:rPr kumimoji="0" lang="en-US" altLang="en-US" sz="1600" b="1" i="1" u="none" strike="noStrike" cap="none" normalizeH="0" baseline="0" dirty="0" err="1">
                <a:ln>
                  <a:noFill/>
                </a:ln>
                <a:solidFill>
                  <a:srgbClr val="9876AA"/>
                </a:solidFill>
                <a:effectLst/>
                <a:latin typeface="JetBrains Mono"/>
              </a:rPr>
              <a:t>LENGTH_SHORT</a:t>
            </a:r>
            <a:r>
              <a:rPr kumimoji="0" lang="en-US" altLang="en-US" sz="1600" b="1" i="1" u="none" strike="noStrike" cap="none" normalizeH="0" baseline="0" dirty="0">
                <a:ln>
                  <a:noFill/>
                </a:ln>
                <a:solidFill>
                  <a:srgbClr val="A9B7C6"/>
                </a:solidFill>
                <a:effectLst/>
                <a:latin typeface="JetBrains Mono"/>
              </a:rPr>
              <a:t>).show()</a:t>
            </a:r>
            <a:r>
              <a:rPr kumimoji="0" lang="en-US" altLang="en-US" sz="1600" b="1" i="1" u="none" strike="noStrike" cap="none" normalizeH="0" baseline="0" dirty="0">
                <a:ln>
                  <a:noFill/>
                </a:ln>
                <a:solidFill>
                  <a:srgbClr val="CC7832"/>
                </a:solidFill>
                <a:effectLst/>
                <a:latin typeface="JetBrains Mono"/>
              </a:rPr>
              <a:t>;</a:t>
            </a:r>
            <a:br>
              <a:rPr kumimoji="0" lang="en-US" altLang="en-US" sz="1600" b="1" i="1" u="none" strike="noStrike" cap="none" normalizeH="0" baseline="0" dirty="0">
                <a:ln>
                  <a:noFill/>
                </a:ln>
                <a:solidFill>
                  <a:srgbClr val="CC7832"/>
                </a:solidFill>
                <a:effectLst/>
                <a:latin typeface="JetBrains Mono"/>
              </a:rPr>
            </a:br>
            <a:r>
              <a:rPr kumimoji="0" lang="en-US" altLang="en-US" sz="1600" b="1" i="1" u="none" strike="noStrike" cap="none" normalizeH="0" baseline="0" dirty="0">
                <a:ln>
                  <a:noFill/>
                </a:ln>
                <a:solidFill>
                  <a:srgbClr val="CC7832"/>
                </a:solidFill>
                <a:effectLst/>
                <a:latin typeface="JetBrains Mono"/>
              </a:rPr>
              <a:t>        </a:t>
            </a:r>
            <a:r>
              <a:rPr kumimoji="0" lang="en-US" altLang="en-US" sz="1600" b="1" i="1" u="none" strike="noStrike" cap="none" normalizeH="0" baseline="0" dirty="0">
                <a:ln>
                  <a:noFill/>
                </a:ln>
                <a:solidFill>
                  <a:srgbClr val="A9B7C6"/>
                </a:solidFill>
                <a:effectLst/>
                <a:latin typeface="JetBrains Mono"/>
              </a:rPr>
              <a:t>}</a:t>
            </a:r>
            <a:br>
              <a:rPr kumimoji="0" lang="en-US" altLang="en-US" sz="1600" b="1" i="1" u="none" strike="noStrike" cap="none" normalizeH="0" baseline="0" dirty="0">
                <a:ln>
                  <a:noFill/>
                </a:ln>
                <a:solidFill>
                  <a:srgbClr val="A9B7C6"/>
                </a:solidFill>
                <a:effectLst/>
                <a:latin typeface="JetBrains Mono"/>
              </a:rPr>
            </a:br>
            <a:r>
              <a:rPr kumimoji="0" lang="en-US" altLang="en-US" sz="1600" b="1" i="1" u="none" strike="noStrike" cap="none" normalizeH="0" baseline="0" dirty="0">
                <a:ln>
                  <a:noFill/>
                </a:ln>
                <a:solidFill>
                  <a:srgbClr val="A9B7C6"/>
                </a:solidFill>
                <a:effectLst/>
                <a:latin typeface="JetBrains Mono"/>
              </a:rPr>
              <a:t>        </a:t>
            </a:r>
            <a:r>
              <a:rPr kumimoji="0" lang="en-US" altLang="en-US" sz="1600" b="1" i="1" u="none" strike="noStrike" cap="none" normalizeH="0" baseline="0" dirty="0">
                <a:ln>
                  <a:noFill/>
                </a:ln>
                <a:solidFill>
                  <a:srgbClr val="CC7832"/>
                </a:solidFill>
                <a:effectLst/>
                <a:latin typeface="JetBrains Mono"/>
              </a:rPr>
              <a:t>else</a:t>
            </a:r>
            <a:br>
              <a:rPr kumimoji="0" lang="en-US" altLang="en-US" sz="1600" b="1" i="1" u="none" strike="noStrike" cap="none" normalizeH="0" baseline="0" dirty="0">
                <a:ln>
                  <a:noFill/>
                </a:ln>
                <a:solidFill>
                  <a:srgbClr val="CC7832"/>
                </a:solidFill>
                <a:effectLst/>
                <a:latin typeface="JetBrains Mono"/>
              </a:rPr>
            </a:br>
            <a:r>
              <a:rPr kumimoji="0" lang="en-US" altLang="en-US" sz="1600" b="1" i="1" u="none" strike="noStrike" cap="none" normalizeH="0" baseline="0" dirty="0">
                <a:ln>
                  <a:noFill/>
                </a:ln>
                <a:solidFill>
                  <a:srgbClr val="CC7832"/>
                </a:solidFill>
                <a:effectLst/>
                <a:latin typeface="JetBrains Mono"/>
              </a:rPr>
              <a:t>        </a:t>
            </a:r>
            <a:r>
              <a:rPr kumimoji="0" lang="en-US" altLang="en-US" sz="1600" b="1" i="1" u="none" strike="noStrike" cap="none" normalizeH="0" baseline="0" dirty="0">
                <a:ln>
                  <a:noFill/>
                </a:ln>
                <a:solidFill>
                  <a:srgbClr val="A9B7C6"/>
                </a:solidFill>
                <a:effectLst/>
                <a:latin typeface="JetBrains Mono"/>
              </a:rPr>
              <a:t>{</a:t>
            </a:r>
            <a:br>
              <a:rPr kumimoji="0" lang="en-US" altLang="en-US" sz="1600" b="1" i="1" u="none" strike="noStrike" cap="none" normalizeH="0" baseline="0" dirty="0">
                <a:ln>
                  <a:noFill/>
                </a:ln>
                <a:solidFill>
                  <a:srgbClr val="A9B7C6"/>
                </a:solidFill>
                <a:effectLst/>
                <a:latin typeface="JetBrains Mono"/>
              </a:rPr>
            </a:br>
            <a:r>
              <a:rPr kumimoji="0" lang="en-US" altLang="en-US" sz="1600" b="1" i="1" u="none" strike="noStrike" cap="none" normalizeH="0" baseline="0" dirty="0">
                <a:ln>
                  <a:noFill/>
                </a:ln>
                <a:solidFill>
                  <a:srgbClr val="A9B7C6"/>
                </a:solidFill>
                <a:effectLst/>
                <a:latin typeface="JetBrains Mono"/>
              </a:rPr>
              <a:t>            </a:t>
            </a:r>
            <a:r>
              <a:rPr kumimoji="0" lang="en-US" altLang="en-US" sz="1600" b="1" i="1" u="none" strike="noStrike" cap="none" normalizeH="0" baseline="0" dirty="0" err="1">
                <a:ln>
                  <a:noFill/>
                </a:ln>
                <a:solidFill>
                  <a:srgbClr val="A9B7C6"/>
                </a:solidFill>
                <a:effectLst/>
                <a:latin typeface="JetBrains Mono"/>
              </a:rPr>
              <a:t>Toast.makeText</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err="1">
                <a:ln>
                  <a:noFill/>
                </a:ln>
                <a:solidFill>
                  <a:srgbClr val="CC7832"/>
                </a:solidFill>
                <a:effectLst/>
                <a:latin typeface="JetBrains Mono"/>
              </a:rPr>
              <a:t>this,</a:t>
            </a:r>
            <a:r>
              <a:rPr kumimoji="0" lang="en-US" altLang="en-US" sz="1600" b="1" i="1" u="none" strike="noStrike" cap="none" normalizeH="0" baseline="0" dirty="0" err="1">
                <a:ln>
                  <a:noFill/>
                </a:ln>
                <a:solidFill>
                  <a:srgbClr val="A9B7C6"/>
                </a:solidFill>
                <a:effectLst/>
                <a:latin typeface="JetBrains Mono"/>
              </a:rPr>
              <a:t>deleteUsr</a:t>
            </a:r>
            <a:r>
              <a:rPr kumimoji="0" lang="en-US" altLang="en-US" sz="1600" b="1" i="1" u="none" strike="noStrike" cap="none" normalizeH="0" baseline="0" dirty="0">
                <a:ln>
                  <a:noFill/>
                </a:ln>
                <a:solidFill>
                  <a:srgbClr val="A9B7C6"/>
                </a:solidFill>
                <a:effectLst/>
                <a:latin typeface="JetBrains Mono"/>
              </a:rPr>
              <a:t>+</a:t>
            </a:r>
            <a:r>
              <a:rPr kumimoji="0" lang="en-US" altLang="en-US" sz="1600" b="1" i="1" u="none" strike="noStrike" cap="none" normalizeH="0" baseline="0" dirty="0">
                <a:ln>
                  <a:noFill/>
                </a:ln>
                <a:solidFill>
                  <a:srgbClr val="6A8759"/>
                </a:solidFill>
                <a:effectLst/>
                <a:latin typeface="JetBrains Mono"/>
              </a:rPr>
              <a:t>" not in database"</a:t>
            </a:r>
            <a:r>
              <a:rPr kumimoji="0" lang="en-US" altLang="en-US" sz="1600" b="1" i="1" u="none" strike="noStrike" cap="none" normalizeH="0" baseline="0" dirty="0">
                <a:ln>
                  <a:noFill/>
                </a:ln>
                <a:solidFill>
                  <a:srgbClr val="CC7832"/>
                </a:solidFill>
                <a:effectLst/>
                <a:latin typeface="JetBrains Mono"/>
              </a:rPr>
              <a:t>,</a:t>
            </a:r>
            <a:r>
              <a:rPr kumimoji="0" lang="en-US" altLang="en-US" sz="1600" b="1" i="1" u="none" strike="noStrike" cap="none" normalizeH="0" baseline="0" dirty="0" err="1">
                <a:ln>
                  <a:noFill/>
                </a:ln>
                <a:solidFill>
                  <a:srgbClr val="A9B7C6"/>
                </a:solidFill>
                <a:effectLst/>
                <a:latin typeface="JetBrains Mono"/>
              </a:rPr>
              <a:t>Toast.</a:t>
            </a:r>
            <a:r>
              <a:rPr kumimoji="0" lang="en-US" altLang="en-US" sz="1600" b="1" i="1" u="none" strike="noStrike" cap="none" normalizeH="0" baseline="0" dirty="0" err="1">
                <a:ln>
                  <a:noFill/>
                </a:ln>
                <a:solidFill>
                  <a:srgbClr val="9876AA"/>
                </a:solidFill>
                <a:effectLst/>
                <a:latin typeface="JetBrains Mono"/>
              </a:rPr>
              <a:t>LENGTH_SHORT</a:t>
            </a:r>
            <a:r>
              <a:rPr kumimoji="0" lang="en-US" altLang="en-US" sz="1600" b="1" i="1" u="none" strike="noStrike" cap="none" normalizeH="0" baseline="0" dirty="0">
                <a:ln>
                  <a:noFill/>
                </a:ln>
                <a:solidFill>
                  <a:srgbClr val="A9B7C6"/>
                </a:solidFill>
                <a:effectLst/>
                <a:latin typeface="JetBrains Mono"/>
              </a:rPr>
              <a:t>).show()</a:t>
            </a:r>
            <a:r>
              <a:rPr kumimoji="0" lang="en-US" altLang="en-US" sz="1600" b="1" i="1" u="none" strike="noStrike" cap="none" normalizeH="0" baseline="0" dirty="0">
                <a:ln>
                  <a:noFill/>
                </a:ln>
                <a:solidFill>
                  <a:srgbClr val="CC7832"/>
                </a:solidFill>
                <a:effectLst/>
                <a:latin typeface="JetBrains Mono"/>
              </a:rPr>
              <a:t>;</a:t>
            </a:r>
            <a:br>
              <a:rPr kumimoji="0" lang="en-US" altLang="en-US" sz="1600" b="1" i="1" u="none" strike="noStrike" cap="none" normalizeH="0" baseline="0" dirty="0">
                <a:ln>
                  <a:noFill/>
                </a:ln>
                <a:solidFill>
                  <a:srgbClr val="CC7832"/>
                </a:solidFill>
                <a:effectLst/>
                <a:latin typeface="JetBrains Mono"/>
              </a:rPr>
            </a:br>
            <a:r>
              <a:rPr kumimoji="0" lang="en-US" altLang="en-US" sz="1600" b="1" i="1" u="none" strike="noStrike" cap="none" normalizeH="0" baseline="0" dirty="0">
                <a:ln>
                  <a:noFill/>
                </a:ln>
                <a:solidFill>
                  <a:srgbClr val="CC7832"/>
                </a:solidFill>
                <a:effectLst/>
                <a:latin typeface="JetBrains Mono"/>
              </a:rPr>
              <a:t>        </a:t>
            </a:r>
            <a:r>
              <a:rPr kumimoji="0" lang="en-US" altLang="en-US" sz="1600" b="1" i="1" u="none" strike="noStrike" cap="none" normalizeH="0" baseline="0" dirty="0">
                <a:ln>
                  <a:noFill/>
                </a:ln>
                <a:solidFill>
                  <a:srgbClr val="A9B7C6"/>
                </a:solidFill>
                <a:effectLst/>
                <a:latin typeface="JetBrains Mono"/>
              </a:rPr>
              <a:t>}</a:t>
            </a:r>
            <a:br>
              <a:rPr kumimoji="0" lang="en-US" altLang="en-US" sz="1600" b="1" i="1" u="none" strike="noStrike" cap="none" normalizeH="0" baseline="0" dirty="0">
                <a:ln>
                  <a:noFill/>
                </a:ln>
                <a:solidFill>
                  <a:srgbClr val="A9B7C6"/>
                </a:solidFill>
                <a:effectLst/>
                <a:latin typeface="JetBrains Mono"/>
              </a:rPr>
            </a:br>
            <a:r>
              <a:rPr kumimoji="0" lang="en-US" altLang="en-US" sz="1600" b="1" i="1" u="none" strike="noStrike" cap="none" normalizeH="0" baseline="0" dirty="0">
                <a:ln>
                  <a:noFill/>
                </a:ln>
                <a:solidFill>
                  <a:srgbClr val="A9B7C6"/>
                </a:solidFill>
                <a:effectLst/>
                <a:latin typeface="JetBrains Mono"/>
              </a:rPr>
              <a:t>    }</a:t>
            </a:r>
            <a:br>
              <a:rPr kumimoji="0" lang="en-US" altLang="en-US" sz="1600" b="1" i="1" u="none" strike="noStrike" cap="none" normalizeH="0" baseline="0" dirty="0">
                <a:ln>
                  <a:noFill/>
                </a:ln>
                <a:solidFill>
                  <a:srgbClr val="A9B7C6"/>
                </a:solidFill>
                <a:effectLst/>
                <a:latin typeface="JetBrains Mono"/>
              </a:rPr>
            </a:br>
            <a:r>
              <a:rPr kumimoji="0" lang="en-US" altLang="en-US" sz="1600" b="1" i="1" u="none" strike="noStrike" cap="none" normalizeH="0" baseline="0" dirty="0">
                <a:ln>
                  <a:noFill/>
                </a:ln>
                <a:solidFill>
                  <a:srgbClr val="A9B7C6"/>
                </a:solidFill>
                <a:effectLst/>
                <a:latin typeface="JetBrains Mono"/>
              </a:rPr>
              <a:t>}</a:t>
            </a:r>
            <a:endParaRPr kumimoji="0" lang="en-US" altLang="en-US" sz="3600" b="1" i="1"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endParaRPr kumimoji="0" lang="en-US" altLang="en-US" sz="1600" b="1" i="1" u="none" strike="noStrike" cap="none" normalizeH="0" baseline="0" dirty="0">
              <a:ln>
                <a:noFill/>
              </a:ln>
              <a:effectLst/>
              <a:latin typeface="+mj-lt"/>
            </a:endParaRPr>
          </a:p>
        </p:txBody>
      </p:sp>
      <p:pic>
        <p:nvPicPr>
          <p:cNvPr id="6" name="Immagine 5">
            <a:extLst>
              <a:ext uri="{FF2B5EF4-FFF2-40B4-BE49-F238E27FC236}">
                <a16:creationId xmlns:a16="http://schemas.microsoft.com/office/drawing/2014/main" id="{FE99B776-AC82-5978-EED7-41EAC9CD1F27}"/>
              </a:ext>
            </a:extLst>
          </p:cNvPr>
          <p:cNvPicPr>
            <a:picLocks noChangeAspect="1"/>
          </p:cNvPicPr>
          <p:nvPr/>
        </p:nvPicPr>
        <p:blipFill rotWithShape="1">
          <a:blip r:embed="rId2"/>
          <a:srcRect l="4068" t="1026" r="5053" b="1538"/>
          <a:stretch/>
        </p:blipFill>
        <p:spPr>
          <a:xfrm>
            <a:off x="8651632" y="1528170"/>
            <a:ext cx="2413976" cy="5211992"/>
          </a:xfrm>
          <a:prstGeom prst="roundRect">
            <a:avLst/>
          </a:prstGeom>
        </p:spPr>
      </p:pic>
    </p:spTree>
    <p:extLst>
      <p:ext uri="{BB962C8B-B14F-4D97-AF65-F5344CB8AC3E}">
        <p14:creationId xmlns:p14="http://schemas.microsoft.com/office/powerpoint/2010/main" val="3929799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C1B4C0-9784-0F41-A3BE-2ACCC2426501}"/>
              </a:ext>
            </a:extLst>
          </p:cNvPr>
          <p:cNvSpPr>
            <a:spLocks noGrp="1"/>
          </p:cNvSpPr>
          <p:nvPr>
            <p:ph type="title"/>
          </p:nvPr>
        </p:nvSpPr>
        <p:spPr/>
        <p:txBody>
          <a:bodyPr/>
          <a:lstStyle/>
          <a:p>
            <a:r>
              <a:rPr lang="en-US" dirty="0"/>
              <a:t>Update Data</a:t>
            </a:r>
          </a:p>
        </p:txBody>
      </p:sp>
      <p:sp>
        <p:nvSpPr>
          <p:cNvPr id="4" name="Rectangle 1">
            <a:extLst>
              <a:ext uri="{FF2B5EF4-FFF2-40B4-BE49-F238E27FC236}">
                <a16:creationId xmlns:a16="http://schemas.microsoft.com/office/drawing/2014/main" id="{F64820AB-4525-A369-3AB8-EEB1B447406D}"/>
              </a:ext>
            </a:extLst>
          </p:cNvPr>
          <p:cNvSpPr>
            <a:spLocks noChangeArrowheads="1"/>
          </p:cNvSpPr>
          <p:nvPr/>
        </p:nvSpPr>
        <p:spPr bwMode="auto">
          <a:xfrm>
            <a:off x="609600" y="3966996"/>
            <a:ext cx="9418655" cy="289310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400" b="1" i="1" dirty="0" err="1">
                <a:latin typeface="+mj-lt"/>
              </a:rPr>
              <a:t>Update</a:t>
            </a:r>
            <a:r>
              <a:rPr kumimoji="0" lang="en-US" altLang="en-US" sz="1400" b="1" i="1" u="none" strike="noStrike" cap="none" normalizeH="0" baseline="0" dirty="0" err="1">
                <a:ln>
                  <a:noFill/>
                </a:ln>
                <a:effectLst/>
                <a:latin typeface="+mj-lt"/>
              </a:rPr>
              <a:t>Activity</a:t>
            </a:r>
            <a:endParaRPr kumimoji="0" lang="en-US" altLang="en-US" sz="1400" b="1" i="1" u="none" strike="noStrike" cap="none" normalizeH="0" baseline="0" dirty="0">
              <a:ln>
                <a:noFill/>
              </a:ln>
              <a:effectLst/>
              <a:latin typeface="+mj-lt"/>
            </a:endParaRPr>
          </a:p>
          <a:p>
            <a:pPr eaLnBrk="0" fontAlgn="base" hangingPunct="0">
              <a:spcBef>
                <a:spcPct val="0"/>
              </a:spcBef>
              <a:spcAft>
                <a:spcPct val="0"/>
              </a:spcAft>
            </a:pPr>
            <a:r>
              <a:rPr kumimoji="0" lang="en-US" altLang="en-US" sz="1000" b="1" i="1" u="none" strike="noStrike" cap="none" normalizeH="0" baseline="0" dirty="0">
                <a:ln>
                  <a:noFill/>
                </a:ln>
                <a:solidFill>
                  <a:srgbClr val="CC7832"/>
                </a:solidFill>
                <a:effectLst/>
                <a:latin typeface="JetBrains Mono"/>
              </a:rPr>
              <a:t>private void </a:t>
            </a:r>
            <a:r>
              <a:rPr kumimoji="0" lang="en-US" altLang="en-US" sz="1000" b="1" i="1" u="none" strike="noStrike" cap="none" normalizeH="0" baseline="0" dirty="0" err="1">
                <a:ln>
                  <a:noFill/>
                </a:ln>
                <a:solidFill>
                  <a:srgbClr val="FFC66D"/>
                </a:solidFill>
                <a:effectLst/>
                <a:latin typeface="JetBrains Mono"/>
              </a:rPr>
              <a:t>updateRecord</a:t>
            </a:r>
            <a:r>
              <a:rPr kumimoji="0" lang="en-US" altLang="en-US" sz="1000" b="1" i="1" u="none" strike="noStrike" cap="none" normalizeH="0" baseline="0" dirty="0">
                <a:ln>
                  <a:noFill/>
                </a:ln>
                <a:solidFill>
                  <a:srgbClr val="A9B7C6"/>
                </a:solidFill>
                <a:effectLst/>
                <a:latin typeface="JetBrains Mono"/>
              </a:rPr>
              <a:t>() {</a:t>
            </a:r>
            <a:br>
              <a:rPr kumimoji="0" lang="en-US" altLang="en-US" sz="1000" b="1" i="1" u="none" strike="noStrike" cap="none" normalizeH="0" baseline="0" dirty="0">
                <a:ln>
                  <a:noFill/>
                </a:ln>
                <a:solidFill>
                  <a:srgbClr val="A9B7C6"/>
                </a:solidFill>
                <a:effectLst/>
                <a:latin typeface="JetBrains Mono"/>
              </a:rPr>
            </a:br>
            <a:br>
              <a:rPr kumimoji="0" lang="en-US" altLang="en-US" sz="1000" b="1" i="1" u="none" strike="noStrike" cap="none" normalizeH="0" baseline="0" dirty="0">
                <a:ln>
                  <a:noFill/>
                </a:ln>
                <a:solidFill>
                  <a:srgbClr val="A9B7C6"/>
                </a:solidFill>
                <a:effectLst/>
                <a:latin typeface="JetBrains Mono"/>
              </a:rPr>
            </a:br>
            <a:r>
              <a:rPr kumimoji="0" lang="en-US" altLang="en-US" sz="1000" b="1" i="1" u="none" strike="noStrike" cap="none" normalizeH="0" baseline="0" dirty="0">
                <a:ln>
                  <a:noFill/>
                </a:ln>
                <a:solidFill>
                  <a:srgbClr val="A9B7C6"/>
                </a:solidFill>
                <a:effectLst/>
                <a:latin typeface="JetBrains Mono"/>
              </a:rPr>
              <a:t>    </a:t>
            </a:r>
            <a:r>
              <a:rPr kumimoji="0" lang="en-US" altLang="en-US" sz="1000" b="1" i="1" u="none" strike="noStrike" cap="none" normalizeH="0" baseline="0" dirty="0" err="1">
                <a:ln>
                  <a:noFill/>
                </a:ln>
                <a:solidFill>
                  <a:srgbClr val="A9B7C6"/>
                </a:solidFill>
                <a:effectLst/>
                <a:latin typeface="JetBrains Mono"/>
              </a:rPr>
              <a:t>ArrayList</a:t>
            </a:r>
            <a:r>
              <a:rPr kumimoji="0" lang="en-US" altLang="en-US" sz="1000" b="1" i="1" u="none" strike="noStrike" cap="none" normalizeH="0" baseline="0" dirty="0">
                <a:ln>
                  <a:noFill/>
                </a:ln>
                <a:solidFill>
                  <a:srgbClr val="A9B7C6"/>
                </a:solidFill>
                <a:effectLst/>
                <a:latin typeface="JetBrains Mono"/>
              </a:rPr>
              <a:t>&lt;String&gt; users=</a:t>
            </a:r>
            <a:r>
              <a:rPr kumimoji="0" lang="en-US" altLang="en-US" sz="1000" b="1" i="1" u="none" strike="noStrike" cap="none" normalizeH="0" baseline="0" dirty="0" err="1">
                <a:ln>
                  <a:noFill/>
                </a:ln>
                <a:solidFill>
                  <a:srgbClr val="9876AA"/>
                </a:solidFill>
                <a:effectLst/>
                <a:latin typeface="JetBrains Mono"/>
              </a:rPr>
              <a:t>sqlitehelper</a:t>
            </a:r>
            <a:r>
              <a:rPr kumimoji="0" lang="en-US" altLang="en-US" sz="1000" b="1" i="1" u="none" strike="noStrike" cap="none" normalizeH="0" baseline="0" dirty="0" err="1">
                <a:ln>
                  <a:noFill/>
                </a:ln>
                <a:solidFill>
                  <a:srgbClr val="A9B7C6"/>
                </a:solidFill>
                <a:effectLst/>
                <a:latin typeface="JetBrains Mono"/>
              </a:rPr>
              <a:t>.getUsersName</a:t>
            </a:r>
            <a:r>
              <a:rPr kumimoji="0" lang="en-US" altLang="en-US" sz="1000" b="1" i="1" u="none" strike="noStrike" cap="none" normalizeH="0" baseline="0" dirty="0">
                <a:ln>
                  <a:noFill/>
                </a:ln>
                <a:solidFill>
                  <a:srgbClr val="A9B7C6"/>
                </a:solidFill>
                <a:effectLst/>
                <a:latin typeface="JetBrains Mono"/>
              </a:rPr>
              <a:t>()</a:t>
            </a:r>
            <a:r>
              <a:rPr kumimoji="0" lang="en-US" altLang="en-US" sz="1000" b="1" i="1" u="none" strike="noStrike" cap="none" normalizeH="0" baseline="0" dirty="0">
                <a:ln>
                  <a:noFill/>
                </a:ln>
                <a:solidFill>
                  <a:srgbClr val="CC7832"/>
                </a:solidFill>
                <a:effectLst/>
                <a:latin typeface="JetBrains Mono"/>
              </a:rPr>
              <a:t>;</a:t>
            </a:r>
            <a:br>
              <a:rPr kumimoji="0" lang="en-US" altLang="en-US" sz="1000" b="1" i="1" u="none" strike="noStrike" cap="none" normalizeH="0" baseline="0" dirty="0">
                <a:ln>
                  <a:noFill/>
                </a:ln>
                <a:solidFill>
                  <a:srgbClr val="CC7832"/>
                </a:solidFill>
                <a:effectLst/>
                <a:latin typeface="JetBrains Mono"/>
              </a:rPr>
            </a:br>
            <a:r>
              <a:rPr kumimoji="0" lang="en-US" altLang="en-US" sz="1000" b="1" i="1" u="none" strike="noStrike" cap="none" normalizeH="0" baseline="0" dirty="0">
                <a:ln>
                  <a:noFill/>
                </a:ln>
                <a:solidFill>
                  <a:srgbClr val="CC7832"/>
                </a:solidFill>
                <a:effectLst/>
                <a:latin typeface="JetBrains Mono"/>
              </a:rPr>
              <a:t>    if</a:t>
            </a:r>
            <a:r>
              <a:rPr kumimoji="0" lang="en-US" altLang="en-US" sz="1000" b="1" i="1" u="none" strike="noStrike" cap="none" normalizeH="0" baseline="0" dirty="0">
                <a:ln>
                  <a:noFill/>
                </a:ln>
                <a:solidFill>
                  <a:srgbClr val="A9B7C6"/>
                </a:solidFill>
                <a:effectLst/>
                <a:latin typeface="JetBrains Mono"/>
              </a:rPr>
              <a:t>(</a:t>
            </a:r>
            <a:r>
              <a:rPr kumimoji="0" lang="en-US" altLang="en-US" sz="1000" b="1" i="1" u="none" strike="noStrike" cap="none" normalizeH="0" baseline="0" dirty="0" err="1">
                <a:ln>
                  <a:noFill/>
                </a:ln>
                <a:solidFill>
                  <a:srgbClr val="A9B7C6"/>
                </a:solidFill>
                <a:effectLst/>
                <a:latin typeface="JetBrains Mono"/>
              </a:rPr>
              <a:t>users.contains</a:t>
            </a:r>
            <a:r>
              <a:rPr kumimoji="0" lang="en-US" altLang="en-US" sz="1000" b="1" i="1" u="none" strike="noStrike" cap="none" normalizeH="0" baseline="0" dirty="0">
                <a:ln>
                  <a:noFill/>
                </a:ln>
                <a:solidFill>
                  <a:srgbClr val="A9B7C6"/>
                </a:solidFill>
                <a:effectLst/>
                <a:latin typeface="JetBrains Mono"/>
              </a:rPr>
              <a:t>(</a:t>
            </a:r>
            <a:r>
              <a:rPr kumimoji="0" lang="en-US" altLang="en-US" sz="1000" b="1" i="1" u="none" strike="noStrike" cap="none" normalizeH="0" baseline="0" dirty="0" err="1">
                <a:ln>
                  <a:noFill/>
                </a:ln>
                <a:solidFill>
                  <a:srgbClr val="9876AA"/>
                </a:solidFill>
                <a:effectLst/>
                <a:latin typeface="JetBrains Mono"/>
              </a:rPr>
              <a:t>oldUsername</a:t>
            </a:r>
            <a:r>
              <a:rPr kumimoji="0" lang="en-US" altLang="en-US" sz="1000" b="1" i="1" u="none" strike="noStrike" cap="none" normalizeH="0" baseline="0" dirty="0" err="1">
                <a:ln>
                  <a:noFill/>
                </a:ln>
                <a:solidFill>
                  <a:srgbClr val="A9B7C6"/>
                </a:solidFill>
                <a:effectLst/>
                <a:latin typeface="JetBrains Mono"/>
              </a:rPr>
              <a:t>.getText</a:t>
            </a:r>
            <a:r>
              <a:rPr kumimoji="0" lang="en-US" altLang="en-US" sz="1000" b="1" i="1" u="none" strike="noStrike" cap="none" normalizeH="0" baseline="0" dirty="0">
                <a:ln>
                  <a:noFill/>
                </a:ln>
                <a:solidFill>
                  <a:srgbClr val="A9B7C6"/>
                </a:solidFill>
                <a:effectLst/>
                <a:latin typeface="JetBrains Mono"/>
              </a:rPr>
              <a:t>().toString()))</a:t>
            </a:r>
            <a:br>
              <a:rPr kumimoji="0" lang="en-US" altLang="en-US" sz="1000" b="1" i="1" u="none" strike="noStrike" cap="none" normalizeH="0" baseline="0" dirty="0">
                <a:ln>
                  <a:noFill/>
                </a:ln>
                <a:solidFill>
                  <a:srgbClr val="A9B7C6"/>
                </a:solidFill>
                <a:effectLst/>
                <a:latin typeface="JetBrains Mono"/>
              </a:rPr>
            </a:br>
            <a:r>
              <a:rPr kumimoji="0" lang="en-US" altLang="en-US" sz="1000" b="1" i="1" u="none" strike="noStrike" cap="none" normalizeH="0" baseline="0" dirty="0">
                <a:ln>
                  <a:noFill/>
                </a:ln>
                <a:solidFill>
                  <a:srgbClr val="A9B7C6"/>
                </a:solidFill>
                <a:effectLst/>
                <a:latin typeface="JetBrains Mono"/>
              </a:rPr>
              <a:t>    {</a:t>
            </a:r>
            <a:br>
              <a:rPr kumimoji="0" lang="en-US" altLang="en-US" sz="1000" b="1" i="1" u="none" strike="noStrike" cap="none" normalizeH="0" baseline="0" dirty="0">
                <a:ln>
                  <a:noFill/>
                </a:ln>
                <a:solidFill>
                  <a:srgbClr val="A9B7C6"/>
                </a:solidFill>
                <a:effectLst/>
                <a:latin typeface="JetBrains Mono"/>
              </a:rPr>
            </a:br>
            <a:r>
              <a:rPr kumimoji="0" lang="en-US" altLang="en-US" sz="1000" b="1" i="1" u="none" strike="noStrike" cap="none" normalizeH="0" baseline="0" dirty="0">
                <a:ln>
                  <a:noFill/>
                </a:ln>
                <a:solidFill>
                  <a:srgbClr val="A9B7C6"/>
                </a:solidFill>
                <a:effectLst/>
                <a:latin typeface="JetBrains Mono"/>
              </a:rPr>
              <a:t>        </a:t>
            </a:r>
            <a:r>
              <a:rPr kumimoji="0" lang="en-US" altLang="en-US" sz="1000" b="1" i="1" u="none" strike="noStrike" cap="none" normalizeH="0" baseline="0" dirty="0">
                <a:ln>
                  <a:noFill/>
                </a:ln>
                <a:solidFill>
                  <a:srgbClr val="9876AA"/>
                </a:solidFill>
                <a:effectLst/>
                <a:latin typeface="JetBrains Mono"/>
              </a:rPr>
              <a:t>sqlitehelper</a:t>
            </a:r>
            <a:r>
              <a:rPr kumimoji="0" lang="en-US" altLang="en-US" sz="1000" b="1" i="1" u="none" strike="noStrike" cap="none" normalizeH="0" baseline="0" dirty="0">
                <a:ln>
                  <a:noFill/>
                </a:ln>
                <a:solidFill>
                  <a:srgbClr val="A9B7C6"/>
                </a:solidFill>
                <a:effectLst/>
                <a:latin typeface="JetBrains Mono"/>
              </a:rPr>
              <a:t>.updateData(</a:t>
            </a:r>
            <a:r>
              <a:rPr kumimoji="0" lang="en-US" altLang="en-US" sz="1000" b="1" i="1" u="none" strike="noStrike" cap="none" normalizeH="0" baseline="0" dirty="0" err="1">
                <a:ln>
                  <a:noFill/>
                </a:ln>
                <a:solidFill>
                  <a:srgbClr val="9876AA"/>
                </a:solidFill>
                <a:effectLst/>
                <a:latin typeface="JetBrains Mono"/>
              </a:rPr>
              <a:t>oldUsername</a:t>
            </a:r>
            <a:r>
              <a:rPr kumimoji="0" lang="en-US" altLang="en-US" sz="1000" b="1" i="1" u="none" strike="noStrike" cap="none" normalizeH="0" baseline="0" dirty="0" err="1">
                <a:ln>
                  <a:noFill/>
                </a:ln>
                <a:solidFill>
                  <a:srgbClr val="A9B7C6"/>
                </a:solidFill>
                <a:effectLst/>
                <a:latin typeface="JetBrains Mono"/>
              </a:rPr>
              <a:t>.getText</a:t>
            </a:r>
            <a:r>
              <a:rPr kumimoji="0" lang="en-US" altLang="en-US" sz="1000" b="1" i="1" u="none" strike="noStrike" cap="none" normalizeH="0" baseline="0" dirty="0">
                <a:ln>
                  <a:noFill/>
                </a:ln>
                <a:solidFill>
                  <a:srgbClr val="A9B7C6"/>
                </a:solidFill>
                <a:effectLst/>
                <a:latin typeface="JetBrains Mono"/>
              </a:rPr>
              <a:t>().toString()</a:t>
            </a:r>
            <a:r>
              <a:rPr kumimoji="0" lang="en-US" altLang="en-US" sz="1000" b="1" i="1" u="none" strike="noStrike" cap="none" normalizeH="0" baseline="0" dirty="0">
                <a:ln>
                  <a:noFill/>
                </a:ln>
                <a:solidFill>
                  <a:srgbClr val="CC7832"/>
                </a:solidFill>
                <a:effectLst/>
                <a:latin typeface="JetBrains Mono"/>
              </a:rPr>
              <a:t>,</a:t>
            </a:r>
            <a:r>
              <a:rPr kumimoji="0" lang="en-US" altLang="en-US" sz="1000" b="1" i="1" u="none" strike="noStrike" cap="none" normalizeH="0" baseline="0" dirty="0" err="1">
                <a:ln>
                  <a:noFill/>
                </a:ln>
                <a:solidFill>
                  <a:srgbClr val="9876AA"/>
                </a:solidFill>
                <a:effectLst/>
                <a:latin typeface="JetBrains Mono"/>
              </a:rPr>
              <a:t>newUsername</a:t>
            </a:r>
            <a:r>
              <a:rPr kumimoji="0" lang="en-US" altLang="en-US" sz="1000" b="1" i="1" u="none" strike="noStrike" cap="none" normalizeH="0" baseline="0" dirty="0" err="1">
                <a:ln>
                  <a:noFill/>
                </a:ln>
                <a:solidFill>
                  <a:srgbClr val="A9B7C6"/>
                </a:solidFill>
                <a:effectLst/>
                <a:latin typeface="JetBrains Mono"/>
              </a:rPr>
              <a:t>.getText</a:t>
            </a:r>
            <a:r>
              <a:rPr kumimoji="0" lang="en-US" altLang="en-US" sz="1000" b="1" i="1" u="none" strike="noStrike" cap="none" normalizeH="0" baseline="0" dirty="0">
                <a:ln>
                  <a:noFill/>
                </a:ln>
                <a:solidFill>
                  <a:srgbClr val="A9B7C6"/>
                </a:solidFill>
                <a:effectLst/>
                <a:latin typeface="JetBrains Mono"/>
              </a:rPr>
              <a:t>().toString())</a:t>
            </a:r>
            <a:r>
              <a:rPr kumimoji="0" lang="en-US" altLang="en-US" sz="1000" b="1" i="1" u="none" strike="noStrike" cap="none" normalizeH="0" baseline="0" dirty="0">
                <a:ln>
                  <a:noFill/>
                </a:ln>
                <a:solidFill>
                  <a:srgbClr val="CC7832"/>
                </a:solidFill>
                <a:effectLst/>
                <a:latin typeface="JetBrains Mono"/>
              </a:rPr>
              <a:t>;</a:t>
            </a:r>
            <a:br>
              <a:rPr kumimoji="0" lang="en-US" altLang="en-US" sz="1000" b="1" i="1" u="none" strike="noStrike" cap="none" normalizeH="0" baseline="0" dirty="0">
                <a:ln>
                  <a:noFill/>
                </a:ln>
                <a:solidFill>
                  <a:srgbClr val="CC7832"/>
                </a:solidFill>
                <a:effectLst/>
                <a:latin typeface="JetBrains Mono"/>
              </a:rPr>
            </a:br>
            <a:r>
              <a:rPr kumimoji="0" lang="en-US" altLang="en-US" sz="1000" b="1" i="1" u="none" strike="noStrike" cap="none" normalizeH="0" baseline="0" dirty="0">
                <a:ln>
                  <a:noFill/>
                </a:ln>
                <a:solidFill>
                  <a:srgbClr val="CC7832"/>
                </a:solidFill>
                <a:effectLst/>
                <a:latin typeface="JetBrains Mono"/>
              </a:rPr>
              <a:t>        </a:t>
            </a:r>
            <a:r>
              <a:rPr kumimoji="0" lang="en-US" altLang="en-US" sz="1000" b="1" i="1" u="none" strike="noStrike" cap="none" normalizeH="0" baseline="0" dirty="0" err="1">
                <a:ln>
                  <a:noFill/>
                </a:ln>
                <a:solidFill>
                  <a:srgbClr val="A9B7C6"/>
                </a:solidFill>
                <a:effectLst/>
                <a:latin typeface="JetBrains Mono"/>
              </a:rPr>
              <a:t>Toast.makeText</a:t>
            </a:r>
            <a:r>
              <a:rPr kumimoji="0" lang="en-US" altLang="en-US" sz="1000" b="1" i="1" u="none" strike="noStrike" cap="none" normalizeH="0" baseline="0" dirty="0">
                <a:ln>
                  <a:noFill/>
                </a:ln>
                <a:solidFill>
                  <a:srgbClr val="A9B7C6"/>
                </a:solidFill>
                <a:effectLst/>
                <a:latin typeface="JetBrains Mono"/>
              </a:rPr>
              <a:t>(</a:t>
            </a:r>
            <a:r>
              <a:rPr kumimoji="0" lang="en-US" altLang="en-US" sz="1000" b="1" i="1" u="none" strike="noStrike" cap="none" normalizeH="0" baseline="0" dirty="0">
                <a:ln>
                  <a:noFill/>
                </a:ln>
                <a:solidFill>
                  <a:srgbClr val="CC7832"/>
                </a:solidFill>
                <a:effectLst/>
                <a:latin typeface="JetBrains Mono"/>
              </a:rPr>
              <a:t>this,</a:t>
            </a:r>
            <a:r>
              <a:rPr kumimoji="0" lang="en-US" altLang="en-US" sz="1000" b="1" i="1" u="none" strike="noStrike" cap="none" normalizeH="0" baseline="0" dirty="0">
                <a:ln>
                  <a:noFill/>
                </a:ln>
                <a:solidFill>
                  <a:srgbClr val="6A8759"/>
                </a:solidFill>
                <a:effectLst/>
                <a:latin typeface="JetBrains Mono"/>
              </a:rPr>
              <a:t>"updated"</a:t>
            </a:r>
            <a:r>
              <a:rPr kumimoji="0" lang="en-US" altLang="en-US" sz="1000" b="1" i="1" u="none" strike="noStrike" cap="none" normalizeH="0" baseline="0" dirty="0">
                <a:ln>
                  <a:noFill/>
                </a:ln>
                <a:solidFill>
                  <a:srgbClr val="CC7832"/>
                </a:solidFill>
                <a:effectLst/>
                <a:latin typeface="JetBrains Mono"/>
              </a:rPr>
              <a:t>,</a:t>
            </a:r>
            <a:r>
              <a:rPr kumimoji="0" lang="en-US" altLang="en-US" sz="1000" b="1" i="1" u="none" strike="noStrike" cap="none" normalizeH="0" baseline="0" dirty="0" err="1">
                <a:ln>
                  <a:noFill/>
                </a:ln>
                <a:solidFill>
                  <a:srgbClr val="A9B7C6"/>
                </a:solidFill>
                <a:effectLst/>
                <a:latin typeface="JetBrains Mono"/>
              </a:rPr>
              <a:t>Toast.</a:t>
            </a:r>
            <a:r>
              <a:rPr kumimoji="0" lang="en-US" altLang="en-US" sz="1000" b="1" i="1" u="none" strike="noStrike" cap="none" normalizeH="0" baseline="0" dirty="0" err="1">
                <a:ln>
                  <a:noFill/>
                </a:ln>
                <a:solidFill>
                  <a:srgbClr val="9876AA"/>
                </a:solidFill>
                <a:effectLst/>
                <a:latin typeface="JetBrains Mono"/>
              </a:rPr>
              <a:t>LENGTH_SHORT</a:t>
            </a:r>
            <a:r>
              <a:rPr kumimoji="0" lang="en-US" altLang="en-US" sz="1000" b="1" i="1" u="none" strike="noStrike" cap="none" normalizeH="0" baseline="0" dirty="0">
                <a:ln>
                  <a:noFill/>
                </a:ln>
                <a:solidFill>
                  <a:srgbClr val="A9B7C6"/>
                </a:solidFill>
                <a:effectLst/>
                <a:latin typeface="JetBrains Mono"/>
              </a:rPr>
              <a:t>).show()</a:t>
            </a:r>
            <a:r>
              <a:rPr kumimoji="0" lang="en-US" altLang="en-US" sz="1000" b="1" i="1" u="none" strike="noStrike" cap="none" normalizeH="0" baseline="0" dirty="0">
                <a:ln>
                  <a:noFill/>
                </a:ln>
                <a:solidFill>
                  <a:srgbClr val="CC7832"/>
                </a:solidFill>
                <a:effectLst/>
                <a:latin typeface="JetBrains Mono"/>
              </a:rPr>
              <a:t>;</a:t>
            </a:r>
            <a:br>
              <a:rPr kumimoji="0" lang="en-US" altLang="en-US" sz="1000" b="1" i="1" u="none" strike="noStrike" cap="none" normalizeH="0" baseline="0" dirty="0">
                <a:ln>
                  <a:noFill/>
                </a:ln>
                <a:solidFill>
                  <a:srgbClr val="CC7832"/>
                </a:solidFill>
                <a:effectLst/>
                <a:latin typeface="JetBrains Mono"/>
              </a:rPr>
            </a:br>
            <a:r>
              <a:rPr kumimoji="0" lang="en-US" altLang="en-US" sz="1000" b="1" i="1" u="none" strike="noStrike" cap="none" normalizeH="0" baseline="0" dirty="0">
                <a:ln>
                  <a:noFill/>
                </a:ln>
                <a:solidFill>
                  <a:srgbClr val="CC7832"/>
                </a:solidFill>
                <a:effectLst/>
                <a:latin typeface="JetBrains Mono"/>
              </a:rPr>
              <a:t>        </a:t>
            </a:r>
            <a:r>
              <a:rPr kumimoji="0" lang="en-US" altLang="en-US" sz="1000" b="1" i="1" u="none" strike="noStrike" cap="none" normalizeH="0" baseline="0" dirty="0">
                <a:ln>
                  <a:noFill/>
                </a:ln>
                <a:solidFill>
                  <a:srgbClr val="A9B7C6"/>
                </a:solidFill>
                <a:effectLst/>
                <a:latin typeface="JetBrains Mono"/>
              </a:rPr>
              <a:t>finish()</a:t>
            </a:r>
            <a:r>
              <a:rPr kumimoji="0" lang="en-US" altLang="en-US" sz="1000" b="1" i="1" u="none" strike="noStrike" cap="none" normalizeH="0" baseline="0" dirty="0">
                <a:ln>
                  <a:noFill/>
                </a:ln>
                <a:solidFill>
                  <a:srgbClr val="CC7832"/>
                </a:solidFill>
                <a:effectLst/>
                <a:latin typeface="JetBrains Mono"/>
              </a:rPr>
              <a:t>;</a:t>
            </a:r>
            <a:br>
              <a:rPr kumimoji="0" lang="en-US" altLang="en-US" sz="1000" b="1" i="1" u="none" strike="noStrike" cap="none" normalizeH="0" baseline="0" dirty="0">
                <a:ln>
                  <a:noFill/>
                </a:ln>
                <a:solidFill>
                  <a:srgbClr val="CC7832"/>
                </a:solidFill>
                <a:effectLst/>
                <a:latin typeface="JetBrains Mono"/>
              </a:rPr>
            </a:br>
            <a:r>
              <a:rPr kumimoji="0" lang="en-US" altLang="en-US" sz="1000" b="1" i="1" u="none" strike="noStrike" cap="none" normalizeH="0" baseline="0" dirty="0">
                <a:ln>
                  <a:noFill/>
                </a:ln>
                <a:solidFill>
                  <a:srgbClr val="CC7832"/>
                </a:solidFill>
                <a:effectLst/>
                <a:latin typeface="JetBrains Mono"/>
              </a:rPr>
              <a:t>    </a:t>
            </a:r>
            <a:r>
              <a:rPr kumimoji="0" lang="en-US" altLang="en-US" sz="1000" b="1" i="1" u="none" strike="noStrike" cap="none" normalizeH="0" baseline="0" dirty="0">
                <a:ln>
                  <a:noFill/>
                </a:ln>
                <a:solidFill>
                  <a:srgbClr val="A9B7C6"/>
                </a:solidFill>
                <a:effectLst/>
                <a:latin typeface="JetBrains Mono"/>
              </a:rPr>
              <a:t>}</a:t>
            </a:r>
            <a:br>
              <a:rPr kumimoji="0" lang="en-US" altLang="en-US" sz="1000" b="1" i="1" u="none" strike="noStrike" cap="none" normalizeH="0" baseline="0" dirty="0">
                <a:ln>
                  <a:noFill/>
                </a:ln>
                <a:solidFill>
                  <a:srgbClr val="A9B7C6"/>
                </a:solidFill>
                <a:effectLst/>
                <a:latin typeface="JetBrains Mono"/>
              </a:rPr>
            </a:br>
            <a:r>
              <a:rPr kumimoji="0" lang="en-US" altLang="en-US" sz="1000" b="1" i="1" u="none" strike="noStrike" cap="none" normalizeH="0" baseline="0" dirty="0">
                <a:ln>
                  <a:noFill/>
                </a:ln>
                <a:solidFill>
                  <a:srgbClr val="A9B7C6"/>
                </a:solidFill>
                <a:effectLst/>
                <a:latin typeface="JetBrains Mono"/>
              </a:rPr>
              <a:t>    </a:t>
            </a:r>
            <a:r>
              <a:rPr kumimoji="0" lang="en-US" altLang="en-US" sz="1000" b="1" i="1" u="none" strike="noStrike" cap="none" normalizeH="0" baseline="0" dirty="0">
                <a:ln>
                  <a:noFill/>
                </a:ln>
                <a:solidFill>
                  <a:srgbClr val="CC7832"/>
                </a:solidFill>
                <a:effectLst/>
                <a:latin typeface="JetBrains Mono"/>
              </a:rPr>
              <a:t>else</a:t>
            </a:r>
            <a:br>
              <a:rPr kumimoji="0" lang="en-US" altLang="en-US" sz="1000" b="1" i="1" u="none" strike="noStrike" cap="none" normalizeH="0" baseline="0" dirty="0">
                <a:ln>
                  <a:noFill/>
                </a:ln>
                <a:solidFill>
                  <a:srgbClr val="CC7832"/>
                </a:solidFill>
                <a:effectLst/>
                <a:latin typeface="JetBrains Mono"/>
              </a:rPr>
            </a:br>
            <a:r>
              <a:rPr kumimoji="0" lang="en-US" altLang="en-US" sz="1000" b="1" i="1" u="none" strike="noStrike" cap="none" normalizeH="0" baseline="0" dirty="0">
                <a:ln>
                  <a:noFill/>
                </a:ln>
                <a:solidFill>
                  <a:srgbClr val="CC7832"/>
                </a:solidFill>
                <a:effectLst/>
                <a:latin typeface="JetBrains Mono"/>
              </a:rPr>
              <a:t>    </a:t>
            </a:r>
            <a:r>
              <a:rPr kumimoji="0" lang="en-US" altLang="en-US" sz="1000" b="1" i="1" u="none" strike="noStrike" cap="none" normalizeH="0" baseline="0" dirty="0">
                <a:ln>
                  <a:noFill/>
                </a:ln>
                <a:solidFill>
                  <a:srgbClr val="A9B7C6"/>
                </a:solidFill>
                <a:effectLst/>
                <a:latin typeface="JetBrains Mono"/>
              </a:rPr>
              <a:t>{</a:t>
            </a:r>
            <a:br>
              <a:rPr kumimoji="0" lang="en-US" altLang="en-US" sz="1000" b="1" i="1" u="none" strike="noStrike" cap="none" normalizeH="0" baseline="0" dirty="0">
                <a:ln>
                  <a:noFill/>
                </a:ln>
                <a:solidFill>
                  <a:srgbClr val="A9B7C6"/>
                </a:solidFill>
                <a:effectLst/>
                <a:latin typeface="JetBrains Mono"/>
              </a:rPr>
            </a:br>
            <a:r>
              <a:rPr kumimoji="0" lang="en-US" altLang="en-US" sz="1000" b="1" i="1" u="none" strike="noStrike" cap="none" normalizeH="0" baseline="0" dirty="0">
                <a:ln>
                  <a:noFill/>
                </a:ln>
                <a:solidFill>
                  <a:srgbClr val="A9B7C6"/>
                </a:solidFill>
                <a:effectLst/>
                <a:latin typeface="JetBrains Mono"/>
              </a:rPr>
              <a:t>        </a:t>
            </a:r>
            <a:r>
              <a:rPr kumimoji="0" lang="en-US" altLang="en-US" sz="1000" b="1" i="1" u="none" strike="noStrike" cap="none" normalizeH="0" baseline="0" dirty="0" err="1">
                <a:ln>
                  <a:noFill/>
                </a:ln>
                <a:solidFill>
                  <a:srgbClr val="A9B7C6"/>
                </a:solidFill>
                <a:effectLst/>
                <a:latin typeface="JetBrains Mono"/>
              </a:rPr>
              <a:t>Toast.makeText</a:t>
            </a:r>
            <a:r>
              <a:rPr kumimoji="0" lang="en-US" altLang="en-US" sz="1000" b="1" i="1" u="none" strike="noStrike" cap="none" normalizeH="0" baseline="0" dirty="0">
                <a:ln>
                  <a:noFill/>
                </a:ln>
                <a:solidFill>
                  <a:srgbClr val="A9B7C6"/>
                </a:solidFill>
                <a:effectLst/>
                <a:latin typeface="JetBrains Mono"/>
              </a:rPr>
              <a:t>(</a:t>
            </a:r>
            <a:r>
              <a:rPr kumimoji="0" lang="en-US" altLang="en-US" sz="1000" b="1" i="1" u="none" strike="noStrike" cap="none" normalizeH="0" baseline="0" dirty="0" err="1">
                <a:ln>
                  <a:noFill/>
                </a:ln>
                <a:solidFill>
                  <a:srgbClr val="CC7832"/>
                </a:solidFill>
                <a:effectLst/>
                <a:latin typeface="JetBrains Mono"/>
              </a:rPr>
              <a:t>this,</a:t>
            </a:r>
            <a:r>
              <a:rPr kumimoji="0" lang="en-US" altLang="en-US" sz="1000" b="1" i="1" u="none" strike="noStrike" cap="none" normalizeH="0" baseline="0" dirty="0" err="1">
                <a:ln>
                  <a:noFill/>
                </a:ln>
                <a:solidFill>
                  <a:srgbClr val="9876AA"/>
                </a:solidFill>
                <a:effectLst/>
                <a:latin typeface="JetBrains Mono"/>
              </a:rPr>
              <a:t>oldUsername</a:t>
            </a:r>
            <a:r>
              <a:rPr kumimoji="0" lang="en-US" altLang="en-US" sz="1000" b="1" i="1" u="none" strike="noStrike" cap="none" normalizeH="0" baseline="0" dirty="0" err="1">
                <a:ln>
                  <a:noFill/>
                </a:ln>
                <a:solidFill>
                  <a:srgbClr val="A9B7C6"/>
                </a:solidFill>
                <a:effectLst/>
                <a:latin typeface="JetBrains Mono"/>
              </a:rPr>
              <a:t>.getText</a:t>
            </a:r>
            <a:r>
              <a:rPr kumimoji="0" lang="en-US" altLang="en-US" sz="1000" b="1" i="1" u="none" strike="noStrike" cap="none" normalizeH="0" baseline="0" dirty="0">
                <a:ln>
                  <a:noFill/>
                </a:ln>
                <a:solidFill>
                  <a:srgbClr val="A9B7C6"/>
                </a:solidFill>
                <a:effectLst/>
                <a:latin typeface="JetBrains Mono"/>
              </a:rPr>
              <a:t>().toString()+</a:t>
            </a:r>
            <a:r>
              <a:rPr kumimoji="0" lang="en-US" altLang="en-US" sz="1000" b="1" i="1" u="none" strike="noStrike" cap="none" normalizeH="0" baseline="0" dirty="0">
                <a:ln>
                  <a:noFill/>
                </a:ln>
                <a:solidFill>
                  <a:srgbClr val="6A8759"/>
                </a:solidFill>
                <a:effectLst/>
                <a:latin typeface="JetBrains Mono"/>
              </a:rPr>
              <a:t>" not in database"</a:t>
            </a:r>
            <a:r>
              <a:rPr kumimoji="0" lang="en-US" altLang="en-US" sz="1000" b="1" i="1" u="none" strike="noStrike" cap="none" normalizeH="0" baseline="0" dirty="0">
                <a:ln>
                  <a:noFill/>
                </a:ln>
                <a:solidFill>
                  <a:srgbClr val="CC7832"/>
                </a:solidFill>
                <a:effectLst/>
                <a:latin typeface="JetBrains Mono"/>
              </a:rPr>
              <a:t>,</a:t>
            </a:r>
            <a:r>
              <a:rPr kumimoji="0" lang="en-US" altLang="en-US" sz="1000" b="1" i="1" u="none" strike="noStrike" cap="none" normalizeH="0" baseline="0" dirty="0" err="1">
                <a:ln>
                  <a:noFill/>
                </a:ln>
                <a:solidFill>
                  <a:srgbClr val="A9B7C6"/>
                </a:solidFill>
                <a:effectLst/>
                <a:latin typeface="JetBrains Mono"/>
              </a:rPr>
              <a:t>Toast.</a:t>
            </a:r>
            <a:r>
              <a:rPr kumimoji="0" lang="en-US" altLang="en-US" sz="1000" b="1" i="1" u="none" strike="noStrike" cap="none" normalizeH="0" baseline="0" dirty="0" err="1">
                <a:ln>
                  <a:noFill/>
                </a:ln>
                <a:solidFill>
                  <a:srgbClr val="9876AA"/>
                </a:solidFill>
                <a:effectLst/>
                <a:latin typeface="JetBrains Mono"/>
              </a:rPr>
              <a:t>LENGTH_SHORT</a:t>
            </a:r>
            <a:r>
              <a:rPr kumimoji="0" lang="en-US" altLang="en-US" sz="1000" b="1" i="1" u="none" strike="noStrike" cap="none" normalizeH="0" baseline="0" dirty="0">
                <a:ln>
                  <a:noFill/>
                </a:ln>
                <a:solidFill>
                  <a:srgbClr val="A9B7C6"/>
                </a:solidFill>
                <a:effectLst/>
                <a:latin typeface="JetBrains Mono"/>
              </a:rPr>
              <a:t>).show()</a:t>
            </a:r>
            <a:r>
              <a:rPr kumimoji="0" lang="en-US" altLang="en-US" sz="1000" b="1" i="1" u="none" strike="noStrike" cap="none" normalizeH="0" baseline="0" dirty="0">
                <a:ln>
                  <a:noFill/>
                </a:ln>
                <a:solidFill>
                  <a:srgbClr val="CC7832"/>
                </a:solidFill>
                <a:effectLst/>
                <a:latin typeface="JetBrains Mono"/>
              </a:rPr>
              <a:t>;</a:t>
            </a:r>
            <a:br>
              <a:rPr kumimoji="0" lang="en-US" altLang="en-US" sz="1000" b="1" i="1" u="none" strike="noStrike" cap="none" normalizeH="0" baseline="0" dirty="0">
                <a:ln>
                  <a:noFill/>
                </a:ln>
                <a:solidFill>
                  <a:srgbClr val="CC7832"/>
                </a:solidFill>
                <a:effectLst/>
                <a:latin typeface="JetBrains Mono"/>
              </a:rPr>
            </a:br>
            <a:r>
              <a:rPr kumimoji="0" lang="en-US" altLang="en-US" sz="1000" b="1" i="1" u="none" strike="noStrike" cap="none" normalizeH="0" baseline="0" dirty="0">
                <a:ln>
                  <a:noFill/>
                </a:ln>
                <a:solidFill>
                  <a:srgbClr val="CC7832"/>
                </a:solidFill>
                <a:effectLst/>
                <a:latin typeface="JetBrains Mono"/>
              </a:rPr>
              <a:t>    </a:t>
            </a:r>
            <a:r>
              <a:rPr kumimoji="0" lang="en-US" altLang="en-US" sz="1000" b="1" i="1" u="none" strike="noStrike" cap="none" normalizeH="0" baseline="0" dirty="0">
                <a:ln>
                  <a:noFill/>
                </a:ln>
                <a:solidFill>
                  <a:srgbClr val="A9B7C6"/>
                </a:solidFill>
                <a:effectLst/>
                <a:latin typeface="JetBrains Mono"/>
              </a:rPr>
              <a:t>}</a:t>
            </a:r>
            <a:br>
              <a:rPr kumimoji="0" lang="en-US" altLang="en-US" sz="1000" b="1" i="1" u="none" strike="noStrike" cap="none" normalizeH="0" baseline="0" dirty="0">
                <a:ln>
                  <a:noFill/>
                </a:ln>
                <a:solidFill>
                  <a:srgbClr val="A9B7C6"/>
                </a:solidFill>
                <a:effectLst/>
                <a:latin typeface="JetBrains Mono"/>
              </a:rPr>
            </a:br>
            <a:r>
              <a:rPr kumimoji="0" lang="en-US" altLang="en-US" sz="1000" b="1" i="1" u="none" strike="noStrike" cap="none" normalizeH="0" baseline="0" dirty="0">
                <a:ln>
                  <a:noFill/>
                </a:ln>
                <a:solidFill>
                  <a:srgbClr val="A9B7C6"/>
                </a:solidFill>
                <a:effectLst/>
                <a:latin typeface="JetBrains Mono"/>
              </a:rPr>
              <a:t>}</a:t>
            </a:r>
            <a:endParaRPr kumimoji="0" lang="en-US" altLang="en-US" sz="1800" b="1" i="1"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A9B7C6"/>
                </a:solidFill>
                <a:effectLst/>
                <a:latin typeface="JetBrains Mono"/>
              </a:rPr>
            </a:br>
            <a:endParaRPr kumimoji="0" lang="en-US" altLang="en-US" sz="1800" b="1" i="1"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A50971AC-8C23-9311-3668-AB83D22D7EF9}"/>
              </a:ext>
            </a:extLst>
          </p:cNvPr>
          <p:cNvSpPr>
            <a:spLocks noChangeArrowheads="1"/>
          </p:cNvSpPr>
          <p:nvPr/>
        </p:nvSpPr>
        <p:spPr bwMode="auto">
          <a:xfrm>
            <a:off x="726830" y="1590179"/>
            <a:ext cx="9184193" cy="233910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1" u="none" strike="noStrike" cap="none" normalizeH="0" baseline="0" dirty="0">
                <a:ln>
                  <a:noFill/>
                </a:ln>
                <a:effectLst/>
                <a:latin typeface="+mj-lt"/>
              </a:rPr>
              <a:t>DatabaseAdapter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1" u="none" strike="noStrike" cap="none" normalizeH="0" baseline="0" dirty="0">
              <a:ln>
                <a:noFill/>
              </a:ln>
              <a:solidFill>
                <a:srgbClr val="CC7832"/>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1" u="none" strike="noStrike" cap="none" normalizeH="0" baseline="0" dirty="0">
                <a:ln>
                  <a:noFill/>
                </a:ln>
                <a:solidFill>
                  <a:srgbClr val="CC7832"/>
                </a:solidFill>
                <a:effectLst/>
                <a:latin typeface="JetBrains Mono"/>
              </a:rPr>
              <a:t>public int  </a:t>
            </a:r>
            <a:r>
              <a:rPr kumimoji="0" lang="en-US" altLang="en-US" sz="1200" b="1" i="1" u="none" strike="noStrike" cap="none" normalizeH="0" baseline="0" dirty="0">
                <a:ln>
                  <a:noFill/>
                </a:ln>
                <a:solidFill>
                  <a:schemeClr val="accent5"/>
                </a:solidFill>
                <a:effectLst/>
                <a:latin typeface="JetBrains Mono"/>
              </a:rPr>
              <a:t>updateData</a:t>
            </a:r>
            <a:r>
              <a:rPr kumimoji="0" lang="en-US" altLang="en-US" sz="1200" b="1" i="1" u="none" strike="noStrike" cap="none" normalizeH="0" baseline="0" dirty="0">
                <a:ln>
                  <a:noFill/>
                </a:ln>
                <a:solidFill>
                  <a:srgbClr val="A9B7C6"/>
                </a:solidFill>
                <a:effectLst/>
                <a:latin typeface="JetBrains Mono"/>
              </a:rPr>
              <a:t>(String oldName</a:t>
            </a:r>
            <a:r>
              <a:rPr kumimoji="0" lang="en-US" altLang="en-US" sz="1200" b="1" i="1" u="none" strike="noStrike" cap="none" normalizeH="0" baseline="0" dirty="0">
                <a:ln>
                  <a:noFill/>
                </a:ln>
                <a:solidFill>
                  <a:srgbClr val="CC7832"/>
                </a:solidFill>
                <a:effectLst/>
                <a:latin typeface="JetBrains Mono"/>
              </a:rPr>
              <a:t>,</a:t>
            </a:r>
            <a:r>
              <a:rPr kumimoji="0" lang="en-US" altLang="en-US" sz="1200" b="1" i="1" u="none" strike="noStrike" cap="none" normalizeH="0" baseline="0" dirty="0">
                <a:ln>
                  <a:noFill/>
                </a:ln>
                <a:solidFill>
                  <a:srgbClr val="A9B7C6"/>
                </a:solidFill>
                <a:effectLst/>
                <a:latin typeface="JetBrains Mono"/>
              </a:rPr>
              <a:t>String newName)</a:t>
            </a:r>
            <a:br>
              <a:rPr kumimoji="0" lang="en-US" altLang="en-US" sz="1200" b="1" i="1" u="none" strike="noStrike" cap="none" normalizeH="0" baseline="0" dirty="0">
                <a:ln>
                  <a:noFill/>
                </a:ln>
                <a:solidFill>
                  <a:srgbClr val="A9B7C6"/>
                </a:solidFill>
                <a:effectLst/>
                <a:latin typeface="JetBrains Mono"/>
              </a:rPr>
            </a:br>
            <a:r>
              <a:rPr kumimoji="0" lang="en-US" altLang="en-US" sz="1200" b="1" i="1" u="none" strike="noStrike" cap="none" normalizeH="0" baseline="0" dirty="0">
                <a:ln>
                  <a:noFill/>
                </a:ln>
                <a:solidFill>
                  <a:srgbClr val="A9B7C6"/>
                </a:solidFill>
                <a:effectLst/>
                <a:latin typeface="JetBrains Mono"/>
              </a:rPr>
              <a:t>{</a:t>
            </a:r>
            <a:br>
              <a:rPr kumimoji="0" lang="en-US" altLang="en-US" sz="1200" b="1" i="1" u="none" strike="noStrike" cap="none" normalizeH="0" baseline="0" dirty="0">
                <a:ln>
                  <a:noFill/>
                </a:ln>
                <a:solidFill>
                  <a:srgbClr val="A9B7C6"/>
                </a:solidFill>
                <a:effectLst/>
                <a:latin typeface="JetBrains Mono"/>
              </a:rPr>
            </a:br>
            <a:r>
              <a:rPr kumimoji="0" lang="en-US" altLang="en-US" sz="1200" b="1" i="1" u="none" strike="noStrike" cap="none" normalizeH="0" baseline="0" dirty="0">
                <a:ln>
                  <a:noFill/>
                </a:ln>
                <a:solidFill>
                  <a:srgbClr val="A9B7C6"/>
                </a:solidFill>
                <a:effectLst/>
                <a:latin typeface="JetBrains Mono"/>
              </a:rPr>
              <a:t>    SQLiteDatabase db=</a:t>
            </a:r>
            <a:r>
              <a:rPr kumimoji="0" lang="en-US" altLang="en-US" sz="1200" b="1" i="1" u="none" strike="noStrike" cap="none" normalizeH="0" baseline="0" dirty="0">
                <a:ln>
                  <a:noFill/>
                </a:ln>
                <a:solidFill>
                  <a:srgbClr val="9876AA"/>
                </a:solidFill>
                <a:effectLst/>
                <a:latin typeface="JetBrains Mono"/>
              </a:rPr>
              <a:t>sqLiteHelper</a:t>
            </a:r>
            <a:r>
              <a:rPr kumimoji="0" lang="en-US" altLang="en-US" sz="1200" b="1" i="1" u="none" strike="noStrike" cap="none" normalizeH="0" baseline="0" dirty="0">
                <a:ln>
                  <a:noFill/>
                </a:ln>
                <a:solidFill>
                  <a:srgbClr val="A9B7C6"/>
                </a:solidFill>
                <a:effectLst/>
                <a:latin typeface="JetBrains Mono"/>
              </a:rPr>
              <a:t>.getWritableDatabase()</a:t>
            </a:r>
            <a:r>
              <a:rPr kumimoji="0" lang="en-US" altLang="en-US" sz="1200" b="1" i="1" u="none" strike="noStrike" cap="none" normalizeH="0" baseline="0" dirty="0">
                <a:ln>
                  <a:noFill/>
                </a:ln>
                <a:solidFill>
                  <a:srgbClr val="CC7832"/>
                </a:solidFill>
                <a:effectLst/>
                <a:latin typeface="JetBrains Mono"/>
              </a:rPr>
              <a:t>;</a:t>
            </a:r>
            <a:br>
              <a:rPr kumimoji="0" lang="en-US" altLang="en-US" sz="1200" b="1" i="1" u="none" strike="noStrike" cap="none" normalizeH="0" baseline="0" dirty="0">
                <a:ln>
                  <a:noFill/>
                </a:ln>
                <a:solidFill>
                  <a:srgbClr val="CC7832"/>
                </a:solidFill>
                <a:effectLst/>
                <a:latin typeface="JetBrains Mono"/>
              </a:rPr>
            </a:br>
            <a:r>
              <a:rPr kumimoji="0" lang="en-US" altLang="en-US" sz="1200" b="1" i="1" u="none" strike="noStrike" cap="none" normalizeH="0" baseline="0" dirty="0">
                <a:ln>
                  <a:noFill/>
                </a:ln>
                <a:solidFill>
                  <a:srgbClr val="CC7832"/>
                </a:solidFill>
                <a:effectLst/>
                <a:latin typeface="JetBrains Mono"/>
              </a:rPr>
              <a:t>    </a:t>
            </a:r>
            <a:r>
              <a:rPr kumimoji="0" lang="en-US" altLang="en-US" sz="1200" b="1" i="1" u="none" strike="noStrike" cap="none" normalizeH="0" baseline="0" dirty="0">
                <a:ln>
                  <a:noFill/>
                </a:ln>
                <a:solidFill>
                  <a:srgbClr val="A9B7C6"/>
                </a:solidFill>
                <a:effectLst/>
                <a:latin typeface="JetBrains Mono"/>
              </a:rPr>
              <a:t>String queryUpdate= SQLiteHelper.</a:t>
            </a:r>
            <a:r>
              <a:rPr kumimoji="0" lang="en-US" altLang="en-US" sz="1200" b="1" i="1" u="none" strike="noStrike" cap="none" normalizeH="0" baseline="0" dirty="0">
                <a:ln>
                  <a:noFill/>
                </a:ln>
                <a:solidFill>
                  <a:srgbClr val="9876AA"/>
                </a:solidFill>
                <a:effectLst/>
                <a:latin typeface="JetBrains Mono"/>
              </a:rPr>
              <a:t>NAME</a:t>
            </a:r>
            <a:r>
              <a:rPr kumimoji="0" lang="en-US" altLang="en-US" sz="1200" b="1" i="1" u="none" strike="noStrike" cap="none" normalizeH="0" baseline="0" dirty="0">
                <a:ln>
                  <a:noFill/>
                </a:ln>
                <a:solidFill>
                  <a:srgbClr val="A9B7C6"/>
                </a:solidFill>
                <a:effectLst/>
                <a:latin typeface="JetBrains Mono"/>
              </a:rPr>
              <a:t>+</a:t>
            </a:r>
            <a:r>
              <a:rPr kumimoji="0" lang="en-US" altLang="en-US" sz="1200" b="1" i="1" u="none" strike="noStrike" cap="none" normalizeH="0" baseline="0" dirty="0">
                <a:ln>
                  <a:noFill/>
                </a:ln>
                <a:solidFill>
                  <a:srgbClr val="6A8759"/>
                </a:solidFill>
                <a:effectLst/>
                <a:latin typeface="JetBrains Mono"/>
              </a:rPr>
              <a:t>"=?"</a:t>
            </a:r>
            <a:r>
              <a:rPr kumimoji="0" lang="en-US" altLang="en-US" sz="1200" b="1" i="1" u="none" strike="noStrike" cap="none" normalizeH="0" baseline="0" dirty="0">
                <a:ln>
                  <a:noFill/>
                </a:ln>
                <a:solidFill>
                  <a:srgbClr val="CC7832"/>
                </a:solidFill>
                <a:effectLst/>
                <a:latin typeface="JetBrains Mono"/>
              </a:rPr>
              <a:t>;</a:t>
            </a:r>
            <a:br>
              <a:rPr kumimoji="0" lang="en-US" altLang="en-US" sz="1200" b="1" i="1" u="none" strike="noStrike" cap="none" normalizeH="0" baseline="0" dirty="0">
                <a:ln>
                  <a:noFill/>
                </a:ln>
                <a:solidFill>
                  <a:srgbClr val="CC7832"/>
                </a:solidFill>
                <a:effectLst/>
                <a:latin typeface="JetBrains Mono"/>
              </a:rPr>
            </a:br>
            <a:r>
              <a:rPr kumimoji="0" lang="en-US" altLang="en-US" sz="1200" b="1" i="1" u="none" strike="noStrike" cap="none" normalizeH="0" baseline="0" dirty="0">
                <a:ln>
                  <a:noFill/>
                </a:ln>
                <a:solidFill>
                  <a:srgbClr val="CC7832"/>
                </a:solidFill>
                <a:effectLst/>
                <a:latin typeface="JetBrains Mono"/>
              </a:rPr>
              <a:t>    </a:t>
            </a:r>
            <a:r>
              <a:rPr kumimoji="0" lang="en-US" altLang="en-US" sz="1200" b="1" i="1" u="none" strike="noStrike" cap="none" normalizeH="0" baseline="0" dirty="0">
                <a:ln>
                  <a:noFill/>
                </a:ln>
                <a:solidFill>
                  <a:srgbClr val="A9B7C6"/>
                </a:solidFill>
                <a:effectLst/>
                <a:latin typeface="JetBrains Mono"/>
              </a:rPr>
              <a:t>ContentValues contentValues=</a:t>
            </a:r>
            <a:r>
              <a:rPr kumimoji="0" lang="en-US" altLang="en-US" sz="1200" b="1" i="1" u="none" strike="noStrike" cap="none" normalizeH="0" baseline="0" dirty="0">
                <a:ln>
                  <a:noFill/>
                </a:ln>
                <a:solidFill>
                  <a:srgbClr val="CC7832"/>
                </a:solidFill>
                <a:effectLst/>
                <a:latin typeface="JetBrains Mono"/>
              </a:rPr>
              <a:t>new </a:t>
            </a:r>
            <a:r>
              <a:rPr kumimoji="0" lang="en-US" altLang="en-US" sz="1200" b="1" i="1" u="none" strike="noStrike" cap="none" normalizeH="0" baseline="0" dirty="0">
                <a:ln>
                  <a:noFill/>
                </a:ln>
                <a:solidFill>
                  <a:srgbClr val="A9B7C6"/>
                </a:solidFill>
                <a:effectLst/>
                <a:latin typeface="JetBrains Mono"/>
              </a:rPr>
              <a:t>ContentValues()</a:t>
            </a:r>
            <a:r>
              <a:rPr kumimoji="0" lang="en-US" altLang="en-US" sz="1200" b="1" i="1" u="none" strike="noStrike" cap="none" normalizeH="0" baseline="0" dirty="0">
                <a:ln>
                  <a:noFill/>
                </a:ln>
                <a:solidFill>
                  <a:srgbClr val="CC7832"/>
                </a:solidFill>
                <a:effectLst/>
                <a:latin typeface="JetBrains Mono"/>
              </a:rPr>
              <a:t>;</a:t>
            </a:r>
            <a:br>
              <a:rPr kumimoji="0" lang="en-US" altLang="en-US" sz="1200" b="1" i="1" u="none" strike="noStrike" cap="none" normalizeH="0" baseline="0" dirty="0">
                <a:ln>
                  <a:noFill/>
                </a:ln>
                <a:solidFill>
                  <a:srgbClr val="CC7832"/>
                </a:solidFill>
                <a:effectLst/>
                <a:latin typeface="JetBrains Mono"/>
              </a:rPr>
            </a:br>
            <a:r>
              <a:rPr kumimoji="0" lang="en-US" altLang="en-US" sz="1200" b="1" i="1" u="none" strike="noStrike" cap="none" normalizeH="0" baseline="0" dirty="0">
                <a:ln>
                  <a:noFill/>
                </a:ln>
                <a:solidFill>
                  <a:srgbClr val="CC7832"/>
                </a:solidFill>
                <a:effectLst/>
                <a:latin typeface="JetBrains Mono"/>
              </a:rPr>
              <a:t>    </a:t>
            </a:r>
            <a:r>
              <a:rPr kumimoji="0" lang="en-US" altLang="en-US" sz="1200" b="1" i="1" u="none" strike="noStrike" cap="none" normalizeH="0" baseline="0" dirty="0">
                <a:ln>
                  <a:noFill/>
                </a:ln>
                <a:solidFill>
                  <a:srgbClr val="A9B7C6"/>
                </a:solidFill>
                <a:effectLst/>
                <a:latin typeface="JetBrains Mono"/>
              </a:rPr>
              <a:t>contentValues.put(</a:t>
            </a:r>
            <a:r>
              <a:rPr kumimoji="0" lang="en-US" altLang="en-US" sz="1200" b="1" i="1" u="none" strike="noStrike" cap="none" normalizeH="0" baseline="0" dirty="0">
                <a:ln>
                  <a:noFill/>
                </a:ln>
                <a:solidFill>
                  <a:srgbClr val="9876AA"/>
                </a:solidFill>
                <a:effectLst/>
                <a:latin typeface="JetBrains Mono"/>
              </a:rPr>
              <a:t>sqLiteHelper</a:t>
            </a:r>
            <a:r>
              <a:rPr kumimoji="0" lang="en-US" altLang="en-US" sz="1200" b="1" i="1" u="none" strike="noStrike" cap="none" normalizeH="0" baseline="0" dirty="0">
                <a:ln>
                  <a:noFill/>
                </a:ln>
                <a:solidFill>
                  <a:srgbClr val="A9B7C6"/>
                </a:solidFill>
                <a:effectLst/>
                <a:latin typeface="JetBrains Mono"/>
              </a:rPr>
              <a:t>.</a:t>
            </a:r>
            <a:r>
              <a:rPr kumimoji="0" lang="en-US" altLang="en-US" sz="1200" b="1" i="1" u="none" strike="noStrike" cap="none" normalizeH="0" baseline="0" dirty="0">
                <a:ln>
                  <a:noFill/>
                </a:ln>
                <a:solidFill>
                  <a:srgbClr val="9876AA"/>
                </a:solidFill>
                <a:effectLst/>
                <a:latin typeface="JetBrains Mono"/>
              </a:rPr>
              <a:t>NAME</a:t>
            </a:r>
            <a:r>
              <a:rPr kumimoji="0" lang="en-US" altLang="en-US" sz="1200" b="1" i="1" u="none" strike="noStrike" cap="none" normalizeH="0" baseline="0" dirty="0">
                <a:ln>
                  <a:noFill/>
                </a:ln>
                <a:solidFill>
                  <a:srgbClr val="CC7832"/>
                </a:solidFill>
                <a:effectLst/>
                <a:latin typeface="JetBrains Mono"/>
              </a:rPr>
              <a:t>,</a:t>
            </a:r>
            <a:r>
              <a:rPr kumimoji="0" lang="en-US" altLang="en-US" sz="1200" b="1" i="1" u="none" strike="noStrike" cap="none" normalizeH="0" baseline="0" dirty="0">
                <a:ln>
                  <a:noFill/>
                </a:ln>
                <a:solidFill>
                  <a:srgbClr val="A9B7C6"/>
                </a:solidFill>
                <a:effectLst/>
                <a:latin typeface="JetBrains Mono"/>
              </a:rPr>
              <a:t>newName)</a:t>
            </a:r>
            <a:r>
              <a:rPr kumimoji="0" lang="en-US" altLang="en-US" sz="1200" b="1" i="1" u="none" strike="noStrike" cap="none" normalizeH="0" baseline="0" dirty="0">
                <a:ln>
                  <a:noFill/>
                </a:ln>
                <a:solidFill>
                  <a:srgbClr val="CC7832"/>
                </a:solidFill>
                <a:effectLst/>
                <a:latin typeface="JetBrains Mono"/>
              </a:rPr>
              <a:t>;</a:t>
            </a:r>
            <a:br>
              <a:rPr kumimoji="0" lang="en-US" altLang="en-US" sz="1200" b="1" i="1" u="none" strike="noStrike" cap="none" normalizeH="0" baseline="0" dirty="0">
                <a:ln>
                  <a:noFill/>
                </a:ln>
                <a:solidFill>
                  <a:srgbClr val="CC7832"/>
                </a:solidFill>
                <a:effectLst/>
                <a:latin typeface="JetBrains Mono"/>
              </a:rPr>
            </a:br>
            <a:r>
              <a:rPr kumimoji="0" lang="en-US" altLang="en-US" sz="1200" b="1" i="1" u="none" strike="noStrike" cap="none" normalizeH="0" baseline="0" dirty="0">
                <a:ln>
                  <a:noFill/>
                </a:ln>
                <a:solidFill>
                  <a:srgbClr val="CC7832"/>
                </a:solidFill>
                <a:effectLst/>
                <a:latin typeface="JetBrains Mono"/>
              </a:rPr>
              <a:t>    </a:t>
            </a:r>
            <a:r>
              <a:rPr kumimoji="0" lang="en-US" altLang="en-US" sz="1200" b="1" i="1" u="none" strike="noStrike" cap="none" normalizeH="0" baseline="0" dirty="0">
                <a:ln>
                  <a:noFill/>
                </a:ln>
                <a:solidFill>
                  <a:srgbClr val="A9B7C6"/>
                </a:solidFill>
                <a:effectLst/>
                <a:latin typeface="JetBrains Mono"/>
              </a:rPr>
              <a:t>String whereArgs[]={oldName}</a:t>
            </a:r>
            <a:r>
              <a:rPr kumimoji="0" lang="en-US" altLang="en-US" sz="1200" b="1" i="1" u="none" strike="noStrike" cap="none" normalizeH="0" baseline="0" dirty="0">
                <a:ln>
                  <a:noFill/>
                </a:ln>
                <a:solidFill>
                  <a:srgbClr val="CC7832"/>
                </a:solidFill>
                <a:effectLst/>
                <a:latin typeface="JetBrains Mono"/>
              </a:rPr>
              <a:t>;</a:t>
            </a:r>
            <a:br>
              <a:rPr kumimoji="0" lang="en-US" altLang="en-US" sz="1200" b="1" i="1" u="none" strike="noStrike" cap="none" normalizeH="0" baseline="0" dirty="0">
                <a:ln>
                  <a:noFill/>
                </a:ln>
                <a:solidFill>
                  <a:srgbClr val="CC7832"/>
                </a:solidFill>
                <a:effectLst/>
                <a:latin typeface="JetBrains Mono"/>
              </a:rPr>
            </a:br>
            <a:r>
              <a:rPr kumimoji="0" lang="en-US" altLang="en-US" sz="1200" b="1" i="1" u="none" strike="noStrike" cap="none" normalizeH="0" baseline="0" dirty="0">
                <a:ln>
                  <a:noFill/>
                </a:ln>
                <a:solidFill>
                  <a:srgbClr val="CC7832"/>
                </a:solidFill>
                <a:effectLst/>
                <a:latin typeface="JetBrains Mono"/>
              </a:rPr>
              <a:t>    int </a:t>
            </a:r>
            <a:r>
              <a:rPr kumimoji="0" lang="en-US" altLang="en-US" sz="1200" b="1" i="1" u="none" strike="noStrike" cap="none" normalizeH="0" baseline="0" dirty="0">
                <a:ln>
                  <a:noFill/>
                </a:ln>
                <a:solidFill>
                  <a:srgbClr val="A9B7C6"/>
                </a:solidFill>
                <a:effectLst/>
                <a:latin typeface="JetBrains Mono"/>
              </a:rPr>
              <a:t>rowNum=db.update(SQLiteHelper.</a:t>
            </a:r>
            <a:r>
              <a:rPr kumimoji="0" lang="en-US" altLang="en-US" sz="1200" b="1" i="1" u="none" strike="noStrike" cap="none" normalizeH="0" baseline="0" dirty="0">
                <a:ln>
                  <a:noFill/>
                </a:ln>
                <a:solidFill>
                  <a:srgbClr val="9876AA"/>
                </a:solidFill>
                <a:effectLst/>
                <a:latin typeface="JetBrains Mono"/>
              </a:rPr>
              <a:t>TABLE_NAME</a:t>
            </a:r>
            <a:r>
              <a:rPr kumimoji="0" lang="en-US" altLang="en-US" sz="1200" b="1" i="1" u="none" strike="noStrike" cap="none" normalizeH="0" baseline="0" dirty="0">
                <a:ln>
                  <a:noFill/>
                </a:ln>
                <a:solidFill>
                  <a:srgbClr val="CC7832"/>
                </a:solidFill>
                <a:effectLst/>
                <a:latin typeface="JetBrains Mono"/>
              </a:rPr>
              <a:t>,</a:t>
            </a:r>
            <a:r>
              <a:rPr kumimoji="0" lang="en-US" altLang="en-US" sz="1200" b="1" i="1" u="none" strike="noStrike" cap="none" normalizeH="0" baseline="0" dirty="0">
                <a:ln>
                  <a:noFill/>
                </a:ln>
                <a:solidFill>
                  <a:srgbClr val="A9B7C6"/>
                </a:solidFill>
                <a:effectLst/>
                <a:latin typeface="JetBrains Mono"/>
              </a:rPr>
              <a:t>contentValues</a:t>
            </a:r>
            <a:r>
              <a:rPr kumimoji="0" lang="en-US" altLang="en-US" sz="1200" b="1" i="1" u="none" strike="noStrike" cap="none" normalizeH="0" baseline="0" dirty="0">
                <a:ln>
                  <a:noFill/>
                </a:ln>
                <a:solidFill>
                  <a:srgbClr val="CC7832"/>
                </a:solidFill>
                <a:effectLst/>
                <a:latin typeface="JetBrains Mono"/>
              </a:rPr>
              <a:t>,</a:t>
            </a:r>
            <a:r>
              <a:rPr kumimoji="0" lang="en-US" altLang="en-US" sz="1200" b="1" i="1" u="none" strike="noStrike" cap="none" normalizeH="0" baseline="0" dirty="0">
                <a:ln>
                  <a:noFill/>
                </a:ln>
                <a:solidFill>
                  <a:srgbClr val="A9B7C6"/>
                </a:solidFill>
                <a:effectLst/>
                <a:latin typeface="JetBrains Mono"/>
              </a:rPr>
              <a:t>queryUpdate</a:t>
            </a:r>
            <a:r>
              <a:rPr kumimoji="0" lang="en-US" altLang="en-US" sz="1200" b="1" i="1" u="none" strike="noStrike" cap="none" normalizeH="0" baseline="0" dirty="0">
                <a:ln>
                  <a:noFill/>
                </a:ln>
                <a:solidFill>
                  <a:srgbClr val="CC7832"/>
                </a:solidFill>
                <a:effectLst/>
                <a:latin typeface="JetBrains Mono"/>
              </a:rPr>
              <a:t>,</a:t>
            </a:r>
            <a:r>
              <a:rPr kumimoji="0" lang="en-US" altLang="en-US" sz="1200" b="1" i="1" u="none" strike="noStrike" cap="none" normalizeH="0" baseline="0" dirty="0">
                <a:ln>
                  <a:noFill/>
                </a:ln>
                <a:solidFill>
                  <a:srgbClr val="A9B7C6"/>
                </a:solidFill>
                <a:effectLst/>
                <a:latin typeface="JetBrains Mono"/>
              </a:rPr>
              <a:t>whereArgs)</a:t>
            </a:r>
            <a:r>
              <a:rPr kumimoji="0" lang="en-US" altLang="en-US" sz="1200" b="1" i="1" u="none" strike="noStrike" cap="none" normalizeH="0" baseline="0" dirty="0">
                <a:ln>
                  <a:noFill/>
                </a:ln>
                <a:solidFill>
                  <a:srgbClr val="CC7832"/>
                </a:solidFill>
                <a:effectLst/>
                <a:latin typeface="JetBrains Mono"/>
              </a:rPr>
              <a:t>;</a:t>
            </a:r>
            <a:br>
              <a:rPr kumimoji="0" lang="en-US" altLang="en-US" sz="1200" b="1" i="1" u="none" strike="noStrike" cap="none" normalizeH="0" baseline="0" dirty="0">
                <a:ln>
                  <a:noFill/>
                </a:ln>
                <a:solidFill>
                  <a:srgbClr val="CC7832"/>
                </a:solidFill>
                <a:effectLst/>
                <a:latin typeface="JetBrains Mono"/>
              </a:rPr>
            </a:br>
            <a:r>
              <a:rPr kumimoji="0" lang="en-US" altLang="en-US" sz="1200" b="1" i="1" u="none" strike="noStrike" cap="none" normalizeH="0" baseline="0" dirty="0">
                <a:ln>
                  <a:noFill/>
                </a:ln>
                <a:solidFill>
                  <a:srgbClr val="CC7832"/>
                </a:solidFill>
                <a:effectLst/>
                <a:latin typeface="JetBrains Mono"/>
              </a:rPr>
              <a:t>    return </a:t>
            </a:r>
            <a:r>
              <a:rPr kumimoji="0" lang="en-US" altLang="en-US" sz="1200" b="1" i="1" u="none" strike="noStrike" cap="none" normalizeH="0" baseline="0" dirty="0">
                <a:ln>
                  <a:noFill/>
                </a:ln>
                <a:solidFill>
                  <a:srgbClr val="A9B7C6"/>
                </a:solidFill>
                <a:effectLst/>
                <a:latin typeface="JetBrains Mono"/>
              </a:rPr>
              <a:t>rowNum</a:t>
            </a:r>
            <a:r>
              <a:rPr kumimoji="0" lang="en-US" altLang="en-US" sz="1200" b="1" i="1" u="none" strike="noStrike" cap="none" normalizeH="0" baseline="0" dirty="0">
                <a:ln>
                  <a:noFill/>
                </a:ln>
                <a:solidFill>
                  <a:srgbClr val="CC7832"/>
                </a:solidFill>
                <a:effectLst/>
                <a:latin typeface="JetBrains Mono"/>
              </a:rPr>
              <a:t>;</a:t>
            </a:r>
            <a:br>
              <a:rPr kumimoji="0" lang="en-US" altLang="en-US" sz="1200" b="1" i="1" u="none" strike="noStrike" cap="none" normalizeH="0" baseline="0" dirty="0">
                <a:ln>
                  <a:noFill/>
                </a:ln>
                <a:solidFill>
                  <a:srgbClr val="CC7832"/>
                </a:solidFill>
                <a:effectLst/>
                <a:latin typeface="JetBrains Mono"/>
              </a:rPr>
            </a:br>
            <a:r>
              <a:rPr kumimoji="0" lang="en-US" altLang="en-US" sz="1200" b="1" i="1" u="none" strike="noStrike" cap="none" normalizeH="0" baseline="0" dirty="0">
                <a:ln>
                  <a:noFill/>
                </a:ln>
                <a:solidFill>
                  <a:srgbClr val="A9B7C6"/>
                </a:solidFill>
                <a:effectLst/>
                <a:latin typeface="JetBrains Mono"/>
              </a:rPr>
              <a:t>}</a:t>
            </a:r>
          </a:p>
        </p:txBody>
      </p:sp>
      <p:pic>
        <p:nvPicPr>
          <p:cNvPr id="8" name="Immagine 7">
            <a:extLst>
              <a:ext uri="{FF2B5EF4-FFF2-40B4-BE49-F238E27FC236}">
                <a16:creationId xmlns:a16="http://schemas.microsoft.com/office/drawing/2014/main" id="{3FD5CA5A-AFF8-047C-AAD7-588CB7FF56A0}"/>
              </a:ext>
            </a:extLst>
          </p:cNvPr>
          <p:cNvPicPr>
            <a:picLocks noChangeAspect="1"/>
          </p:cNvPicPr>
          <p:nvPr/>
        </p:nvPicPr>
        <p:blipFill rotWithShape="1">
          <a:blip r:embed="rId2"/>
          <a:srcRect l="-263" t="640" r="1757" b="1538"/>
          <a:stretch/>
        </p:blipFill>
        <p:spPr>
          <a:xfrm>
            <a:off x="8447314" y="1537389"/>
            <a:ext cx="2445100" cy="5282902"/>
          </a:xfrm>
          <a:prstGeom prst="roundRect">
            <a:avLst/>
          </a:prstGeom>
        </p:spPr>
      </p:pic>
    </p:spTree>
    <p:extLst>
      <p:ext uri="{BB962C8B-B14F-4D97-AF65-F5344CB8AC3E}">
        <p14:creationId xmlns:p14="http://schemas.microsoft.com/office/powerpoint/2010/main" val="15739731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gnaposto contenuto 4">
            <a:extLst>
              <a:ext uri="{FF2B5EF4-FFF2-40B4-BE49-F238E27FC236}">
                <a16:creationId xmlns:a16="http://schemas.microsoft.com/office/drawing/2014/main" id="{52AE4D1F-77CC-A919-A017-946E557602D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8864" y="2314346"/>
            <a:ext cx="5714272" cy="1607139"/>
          </a:xfrm>
        </p:spPr>
      </p:pic>
    </p:spTree>
    <p:extLst>
      <p:ext uri="{BB962C8B-B14F-4D97-AF65-F5344CB8AC3E}">
        <p14:creationId xmlns:p14="http://schemas.microsoft.com/office/powerpoint/2010/main" val="25573620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178EED-5B3C-0540-DAE9-55A0906E8F01}"/>
              </a:ext>
            </a:extLst>
          </p:cNvPr>
          <p:cNvSpPr>
            <a:spLocks noGrp="1"/>
          </p:cNvSpPr>
          <p:nvPr>
            <p:ph type="title"/>
          </p:nvPr>
        </p:nvSpPr>
        <p:spPr>
          <a:xfrm>
            <a:off x="609600" y="274638"/>
            <a:ext cx="10972800" cy="1143000"/>
          </a:xfrm>
        </p:spPr>
        <p:txBody>
          <a:bodyPr anchor="ctr">
            <a:normAutofit/>
          </a:bodyPr>
          <a:lstStyle/>
          <a:p>
            <a:r>
              <a:rPr lang="en-US" dirty="0"/>
              <a:t>What is Firebase?</a:t>
            </a:r>
          </a:p>
        </p:txBody>
      </p:sp>
      <p:sp>
        <p:nvSpPr>
          <p:cNvPr id="3" name="Segnaposto contenuto 2">
            <a:extLst>
              <a:ext uri="{FF2B5EF4-FFF2-40B4-BE49-F238E27FC236}">
                <a16:creationId xmlns:a16="http://schemas.microsoft.com/office/drawing/2014/main" id="{40E633CE-41C0-89A2-3751-F4E827ACF4F2}"/>
              </a:ext>
            </a:extLst>
          </p:cNvPr>
          <p:cNvSpPr>
            <a:spLocks noGrp="1"/>
          </p:cNvSpPr>
          <p:nvPr>
            <p:ph sz="half" idx="1"/>
          </p:nvPr>
        </p:nvSpPr>
        <p:spPr>
          <a:xfrm>
            <a:off x="609600" y="1600201"/>
            <a:ext cx="5384800" cy="4525963"/>
          </a:xfrm>
        </p:spPr>
        <p:txBody>
          <a:bodyPr>
            <a:normAutofit/>
          </a:bodyPr>
          <a:lstStyle/>
          <a:p>
            <a:pPr>
              <a:lnSpc>
                <a:spcPct val="90000"/>
              </a:lnSpc>
            </a:pPr>
            <a:r>
              <a:rPr lang="en-US" sz="2400" dirty="0"/>
              <a:t>Firebase is a serverless platform for mobile and web application development.</a:t>
            </a:r>
          </a:p>
          <a:p>
            <a:pPr>
              <a:lnSpc>
                <a:spcPct val="90000"/>
              </a:lnSpc>
            </a:pPr>
            <a:r>
              <a:rPr lang="en-US" sz="2400" dirty="0"/>
              <a:t>Open source but supported by Google, Firebase leverages Google’s infrastructure and cloud to provide a suite of tools to write, analyze and maintain cross-platform applications. Firebase offers features such as analysis, database (using </a:t>
            </a:r>
            <a:r>
              <a:rPr lang="en-US" sz="2400" dirty="0" err="1"/>
              <a:t>nosql</a:t>
            </a:r>
            <a:r>
              <a:rPr lang="en-US" sz="2400" dirty="0"/>
              <a:t> structures), messaging and crash reporting for managing web, iOS and Android applications</a:t>
            </a:r>
          </a:p>
        </p:txBody>
      </p:sp>
      <p:pic>
        <p:nvPicPr>
          <p:cNvPr id="7" name="Immagine 6">
            <a:extLst>
              <a:ext uri="{FF2B5EF4-FFF2-40B4-BE49-F238E27FC236}">
                <a16:creationId xmlns:a16="http://schemas.microsoft.com/office/drawing/2014/main" id="{BDA089EA-3BA2-152B-4D15-5141E6138CEB}"/>
              </a:ext>
            </a:extLst>
          </p:cNvPr>
          <p:cNvPicPr>
            <a:picLocks noChangeAspect="1"/>
          </p:cNvPicPr>
          <p:nvPr/>
        </p:nvPicPr>
        <p:blipFill>
          <a:blip r:embed="rId2"/>
          <a:stretch>
            <a:fillRect/>
          </a:stretch>
        </p:blipFill>
        <p:spPr>
          <a:xfrm>
            <a:off x="5994400" y="2322285"/>
            <a:ext cx="5913139" cy="3595916"/>
          </a:xfrm>
          <a:prstGeom prst="rect">
            <a:avLst/>
          </a:prstGeom>
        </p:spPr>
      </p:pic>
    </p:spTree>
    <p:extLst>
      <p:ext uri="{BB962C8B-B14F-4D97-AF65-F5344CB8AC3E}">
        <p14:creationId xmlns:p14="http://schemas.microsoft.com/office/powerpoint/2010/main" val="271433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599383-1817-86EF-104F-945CEB039E9B}"/>
              </a:ext>
            </a:extLst>
          </p:cNvPr>
          <p:cNvSpPr>
            <a:spLocks noGrp="1"/>
          </p:cNvSpPr>
          <p:nvPr>
            <p:ph type="title"/>
          </p:nvPr>
        </p:nvSpPr>
        <p:spPr/>
        <p:txBody>
          <a:bodyPr/>
          <a:lstStyle/>
          <a:p>
            <a:r>
              <a:rPr lang="en-US" dirty="0"/>
              <a:t>Create your first project</a:t>
            </a:r>
          </a:p>
        </p:txBody>
      </p:sp>
      <p:sp>
        <p:nvSpPr>
          <p:cNvPr id="3" name="Segnaposto contenuto 2">
            <a:extLst>
              <a:ext uri="{FF2B5EF4-FFF2-40B4-BE49-F238E27FC236}">
                <a16:creationId xmlns:a16="http://schemas.microsoft.com/office/drawing/2014/main" id="{DC41DC21-BA87-55D0-8DFE-5743E49A79E3}"/>
              </a:ext>
            </a:extLst>
          </p:cNvPr>
          <p:cNvSpPr>
            <a:spLocks noGrp="1"/>
          </p:cNvSpPr>
          <p:nvPr>
            <p:ph idx="1"/>
          </p:nvPr>
        </p:nvSpPr>
        <p:spPr>
          <a:xfrm>
            <a:off x="609600" y="1600201"/>
            <a:ext cx="10972800" cy="1052243"/>
          </a:xfrm>
        </p:spPr>
        <p:txBody>
          <a:bodyPr>
            <a:normAutofit fontScale="92500" lnSpcReduction="20000"/>
          </a:bodyPr>
          <a:lstStyle/>
          <a:p>
            <a:pPr marL="0" indent="0" rtl="0">
              <a:spcBef>
                <a:spcPts val="0"/>
              </a:spcBef>
              <a:spcAft>
                <a:spcPts val="0"/>
              </a:spcAft>
              <a:buNone/>
            </a:pPr>
            <a:r>
              <a:rPr lang="en-US" sz="2800" dirty="0"/>
              <a:t>To create a new project, go on: </a:t>
            </a:r>
            <a:r>
              <a:rPr lang="en-US" sz="2800" dirty="0">
                <a:hlinkClick r:id="rId2"/>
              </a:rPr>
              <a:t>https://firebase.google.com</a:t>
            </a:r>
            <a:r>
              <a:rPr lang="en-US" sz="2800" dirty="0"/>
              <a:t> and click on “add a new project”. Accept or Decline Google Analytics  and select default account (the free one).</a:t>
            </a:r>
          </a:p>
          <a:p>
            <a:pPr marL="0" indent="0" rtl="0">
              <a:spcBef>
                <a:spcPts val="0"/>
              </a:spcBef>
              <a:spcAft>
                <a:spcPts val="0"/>
              </a:spcAft>
              <a:buNone/>
            </a:pPr>
            <a:endParaRPr lang="en-US" sz="2800" dirty="0"/>
          </a:p>
        </p:txBody>
      </p:sp>
      <p:pic>
        <p:nvPicPr>
          <p:cNvPr id="7" name="Immagine 6">
            <a:extLst>
              <a:ext uri="{FF2B5EF4-FFF2-40B4-BE49-F238E27FC236}">
                <a16:creationId xmlns:a16="http://schemas.microsoft.com/office/drawing/2014/main" id="{3125B868-6AE9-9B30-C508-E2E08D01CC60}"/>
              </a:ext>
            </a:extLst>
          </p:cNvPr>
          <p:cNvPicPr>
            <a:picLocks noChangeAspect="1"/>
          </p:cNvPicPr>
          <p:nvPr/>
        </p:nvPicPr>
        <p:blipFill rotWithShape="1">
          <a:blip r:embed="rId3"/>
          <a:srcRect r="3640"/>
          <a:stretch/>
        </p:blipFill>
        <p:spPr>
          <a:xfrm>
            <a:off x="503983" y="2965439"/>
            <a:ext cx="3426164" cy="2480235"/>
          </a:xfrm>
          <a:prstGeom prst="rect">
            <a:avLst/>
          </a:prstGeom>
        </p:spPr>
      </p:pic>
      <p:sp>
        <p:nvSpPr>
          <p:cNvPr id="12" name="CasellaDiTesto 11">
            <a:extLst>
              <a:ext uri="{FF2B5EF4-FFF2-40B4-BE49-F238E27FC236}">
                <a16:creationId xmlns:a16="http://schemas.microsoft.com/office/drawing/2014/main" id="{94A8B2B9-3B08-7892-231E-2B6D0636970D}"/>
              </a:ext>
            </a:extLst>
          </p:cNvPr>
          <p:cNvSpPr txBox="1"/>
          <p:nvPr/>
        </p:nvSpPr>
        <p:spPr>
          <a:xfrm>
            <a:off x="1495495" y="4517977"/>
            <a:ext cx="2329745" cy="246221"/>
          </a:xfrm>
          <a:prstGeom prst="rect">
            <a:avLst/>
          </a:prstGeom>
          <a:noFill/>
        </p:spPr>
        <p:txBody>
          <a:bodyPr wrap="square" rtlCol="0">
            <a:spAutoFit/>
          </a:bodyPr>
          <a:lstStyle/>
          <a:p>
            <a:r>
              <a:rPr lang="en-US" sz="1000" dirty="0"/>
              <a:t>Random unique id of our Firebase Project</a:t>
            </a:r>
          </a:p>
        </p:txBody>
      </p:sp>
      <p:sp>
        <p:nvSpPr>
          <p:cNvPr id="13" name="Rettangolo 12">
            <a:extLst>
              <a:ext uri="{FF2B5EF4-FFF2-40B4-BE49-F238E27FC236}">
                <a16:creationId xmlns:a16="http://schemas.microsoft.com/office/drawing/2014/main" id="{4239B077-DBAF-28C9-7317-AC2333D32966}"/>
              </a:ext>
            </a:extLst>
          </p:cNvPr>
          <p:cNvSpPr/>
          <p:nvPr/>
        </p:nvSpPr>
        <p:spPr>
          <a:xfrm>
            <a:off x="883920" y="4594860"/>
            <a:ext cx="611575" cy="1143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 name="Immagine 14">
            <a:extLst>
              <a:ext uri="{FF2B5EF4-FFF2-40B4-BE49-F238E27FC236}">
                <a16:creationId xmlns:a16="http://schemas.microsoft.com/office/drawing/2014/main" id="{D3B7B025-1BFB-05A1-0108-5E61B6EFF4AF}"/>
              </a:ext>
            </a:extLst>
          </p:cNvPr>
          <p:cNvPicPr>
            <a:picLocks noChangeAspect="1"/>
          </p:cNvPicPr>
          <p:nvPr/>
        </p:nvPicPr>
        <p:blipFill>
          <a:blip r:embed="rId4"/>
          <a:stretch>
            <a:fillRect/>
          </a:stretch>
        </p:blipFill>
        <p:spPr>
          <a:xfrm>
            <a:off x="8075304" y="2992422"/>
            <a:ext cx="3912074" cy="2480235"/>
          </a:xfrm>
          <a:prstGeom prst="rect">
            <a:avLst/>
          </a:prstGeom>
        </p:spPr>
      </p:pic>
      <p:pic>
        <p:nvPicPr>
          <p:cNvPr id="17" name="Immagine 16">
            <a:extLst>
              <a:ext uri="{FF2B5EF4-FFF2-40B4-BE49-F238E27FC236}">
                <a16:creationId xmlns:a16="http://schemas.microsoft.com/office/drawing/2014/main" id="{06A28B28-4F79-49A5-F44B-BA1F1B2191AA}"/>
              </a:ext>
            </a:extLst>
          </p:cNvPr>
          <p:cNvPicPr>
            <a:picLocks noChangeAspect="1"/>
          </p:cNvPicPr>
          <p:nvPr/>
        </p:nvPicPr>
        <p:blipFill>
          <a:blip r:embed="rId5"/>
          <a:stretch>
            <a:fillRect/>
          </a:stretch>
        </p:blipFill>
        <p:spPr>
          <a:xfrm>
            <a:off x="4284234" y="2992422"/>
            <a:ext cx="3623923" cy="1948542"/>
          </a:xfrm>
          <a:prstGeom prst="rect">
            <a:avLst/>
          </a:prstGeom>
        </p:spPr>
      </p:pic>
    </p:spTree>
    <p:extLst>
      <p:ext uri="{BB962C8B-B14F-4D97-AF65-F5344CB8AC3E}">
        <p14:creationId xmlns:p14="http://schemas.microsoft.com/office/powerpoint/2010/main" val="37037909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B8BAE04-D865-99AD-CE7E-89D8162A013A}"/>
              </a:ext>
            </a:extLst>
          </p:cNvPr>
          <p:cNvSpPr>
            <a:spLocks noGrp="1"/>
          </p:cNvSpPr>
          <p:nvPr>
            <p:ph type="title"/>
          </p:nvPr>
        </p:nvSpPr>
        <p:spPr>
          <a:xfrm>
            <a:off x="609600" y="274638"/>
            <a:ext cx="10972800" cy="1143000"/>
          </a:xfrm>
        </p:spPr>
        <p:txBody>
          <a:bodyPr/>
          <a:lstStyle/>
          <a:p>
            <a:r>
              <a:rPr lang="en-US" dirty="0"/>
              <a:t>Overview</a:t>
            </a:r>
          </a:p>
        </p:txBody>
      </p:sp>
      <p:pic>
        <p:nvPicPr>
          <p:cNvPr id="8" name="Immagine 7" descr="Immagine che contiene testo, screenshot, schermo&#10;&#10;Descrizione generata automaticamente">
            <a:extLst>
              <a:ext uri="{FF2B5EF4-FFF2-40B4-BE49-F238E27FC236}">
                <a16:creationId xmlns:a16="http://schemas.microsoft.com/office/drawing/2014/main" id="{E484100F-A69F-C03E-A004-729E2B54E96C}"/>
              </a:ext>
            </a:extLst>
          </p:cNvPr>
          <p:cNvPicPr>
            <a:picLocks noChangeAspect="1"/>
          </p:cNvPicPr>
          <p:nvPr/>
        </p:nvPicPr>
        <p:blipFill rotWithShape="1">
          <a:blip r:embed="rId2">
            <a:extLst>
              <a:ext uri="{28A0092B-C50C-407E-A947-70E740481C1C}">
                <a14:useLocalDpi xmlns:a14="http://schemas.microsoft.com/office/drawing/2010/main" val="0"/>
              </a:ext>
            </a:extLst>
          </a:blip>
          <a:srcRect t="1000" b="5415"/>
          <a:stretch/>
        </p:blipFill>
        <p:spPr>
          <a:xfrm>
            <a:off x="716371" y="1664381"/>
            <a:ext cx="10759258" cy="4605791"/>
          </a:xfrm>
          <a:prstGeom prst="rect">
            <a:avLst/>
          </a:prstGeom>
        </p:spPr>
      </p:pic>
    </p:spTree>
    <p:extLst>
      <p:ext uri="{BB962C8B-B14F-4D97-AF65-F5344CB8AC3E}">
        <p14:creationId xmlns:p14="http://schemas.microsoft.com/office/powerpoint/2010/main" val="3402030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454FDD-8B64-8E84-003B-FBC108E1EC8C}"/>
              </a:ext>
            </a:extLst>
          </p:cNvPr>
          <p:cNvSpPr>
            <a:spLocks noGrp="1"/>
          </p:cNvSpPr>
          <p:nvPr>
            <p:ph type="title"/>
          </p:nvPr>
        </p:nvSpPr>
        <p:spPr/>
        <p:txBody>
          <a:bodyPr/>
          <a:lstStyle/>
          <a:p>
            <a:r>
              <a:rPr lang="en-US" dirty="0"/>
              <a:t> Project &amp; Dependencies</a:t>
            </a:r>
          </a:p>
        </p:txBody>
      </p:sp>
      <p:sp>
        <p:nvSpPr>
          <p:cNvPr id="3" name="Segnaposto contenuto 2">
            <a:extLst>
              <a:ext uri="{FF2B5EF4-FFF2-40B4-BE49-F238E27FC236}">
                <a16:creationId xmlns:a16="http://schemas.microsoft.com/office/drawing/2014/main" id="{3B9913EC-A317-FCF5-5348-A9878EC0B199}"/>
              </a:ext>
            </a:extLst>
          </p:cNvPr>
          <p:cNvSpPr>
            <a:spLocks noGrp="1"/>
          </p:cNvSpPr>
          <p:nvPr>
            <p:ph idx="1"/>
          </p:nvPr>
        </p:nvSpPr>
        <p:spPr/>
        <p:txBody>
          <a:bodyPr>
            <a:normAutofit/>
          </a:bodyPr>
          <a:lstStyle/>
          <a:p>
            <a:pPr marL="0" indent="0">
              <a:buNone/>
            </a:pPr>
            <a:r>
              <a:rPr lang="en-US" sz="2400" dirty="0"/>
              <a:t>Click on project settings and add your app</a:t>
            </a:r>
          </a:p>
        </p:txBody>
      </p:sp>
      <p:pic>
        <p:nvPicPr>
          <p:cNvPr id="7" name="Immagine 6">
            <a:extLst>
              <a:ext uri="{FF2B5EF4-FFF2-40B4-BE49-F238E27FC236}">
                <a16:creationId xmlns:a16="http://schemas.microsoft.com/office/drawing/2014/main" id="{353691A4-1D10-DA9B-C6A9-C5E37F041DCD}"/>
              </a:ext>
            </a:extLst>
          </p:cNvPr>
          <p:cNvPicPr>
            <a:picLocks noChangeAspect="1"/>
          </p:cNvPicPr>
          <p:nvPr/>
        </p:nvPicPr>
        <p:blipFill>
          <a:blip r:embed="rId2"/>
          <a:stretch>
            <a:fillRect/>
          </a:stretch>
        </p:blipFill>
        <p:spPr>
          <a:xfrm>
            <a:off x="6096000" y="1687201"/>
            <a:ext cx="5380675" cy="1408289"/>
          </a:xfrm>
          <a:prstGeom prst="rect">
            <a:avLst/>
          </a:prstGeom>
        </p:spPr>
      </p:pic>
      <p:sp>
        <p:nvSpPr>
          <p:cNvPr id="10" name="Ovale 9">
            <a:extLst>
              <a:ext uri="{FF2B5EF4-FFF2-40B4-BE49-F238E27FC236}">
                <a16:creationId xmlns:a16="http://schemas.microsoft.com/office/drawing/2014/main" id="{69173E2A-9320-B525-B15B-54783B96069C}"/>
              </a:ext>
            </a:extLst>
          </p:cNvPr>
          <p:cNvSpPr/>
          <p:nvPr/>
        </p:nvSpPr>
        <p:spPr>
          <a:xfrm>
            <a:off x="9034415" y="2351314"/>
            <a:ext cx="289560" cy="275157"/>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2" name="Connettore curvo 11">
            <a:extLst>
              <a:ext uri="{FF2B5EF4-FFF2-40B4-BE49-F238E27FC236}">
                <a16:creationId xmlns:a16="http://schemas.microsoft.com/office/drawing/2014/main" id="{35D3B0CA-DDE1-4F22-A6D9-ECE3909D45B6}"/>
              </a:ext>
            </a:extLst>
          </p:cNvPr>
          <p:cNvCxnSpPr>
            <a:stCxn id="7" idx="1"/>
            <a:endCxn id="9" idx="3"/>
          </p:cNvCxnSpPr>
          <p:nvPr/>
        </p:nvCxnSpPr>
        <p:spPr>
          <a:xfrm rot="10800000" flipV="1">
            <a:off x="5152572" y="2391345"/>
            <a:ext cx="943429" cy="1866945"/>
          </a:xfrm>
          <a:prstGeom prst="curvedConnector3">
            <a:avLst>
              <a:gd name="adj1" fmla="val 48654"/>
            </a:avLst>
          </a:prstGeom>
          <a:ln>
            <a:tailEnd type="triangle"/>
          </a:ln>
        </p:spPr>
        <p:style>
          <a:lnRef idx="2">
            <a:schemeClr val="accent1"/>
          </a:lnRef>
          <a:fillRef idx="0">
            <a:schemeClr val="accent1"/>
          </a:fillRef>
          <a:effectRef idx="1">
            <a:schemeClr val="accent1"/>
          </a:effectRef>
          <a:fontRef idx="minor">
            <a:schemeClr val="tx1"/>
          </a:fontRef>
        </p:style>
      </p:cxnSp>
      <p:pic>
        <p:nvPicPr>
          <p:cNvPr id="14" name="Immagine 13">
            <a:extLst>
              <a:ext uri="{FF2B5EF4-FFF2-40B4-BE49-F238E27FC236}">
                <a16:creationId xmlns:a16="http://schemas.microsoft.com/office/drawing/2014/main" id="{F569389C-92A4-33F3-5530-E975EB97F5F8}"/>
              </a:ext>
            </a:extLst>
          </p:cNvPr>
          <p:cNvPicPr>
            <a:picLocks noChangeAspect="1"/>
          </p:cNvPicPr>
          <p:nvPr/>
        </p:nvPicPr>
        <p:blipFill>
          <a:blip r:embed="rId3"/>
          <a:stretch>
            <a:fillRect/>
          </a:stretch>
        </p:blipFill>
        <p:spPr>
          <a:xfrm>
            <a:off x="6183709" y="3273419"/>
            <a:ext cx="5205256" cy="3145275"/>
          </a:xfrm>
          <a:prstGeom prst="rect">
            <a:avLst/>
          </a:prstGeom>
        </p:spPr>
      </p:pic>
      <p:cxnSp>
        <p:nvCxnSpPr>
          <p:cNvPr id="15" name="Connettore curvo 14">
            <a:extLst>
              <a:ext uri="{FF2B5EF4-FFF2-40B4-BE49-F238E27FC236}">
                <a16:creationId xmlns:a16="http://schemas.microsoft.com/office/drawing/2014/main" id="{191BEFAF-12FC-0B76-D7DF-9041D2BAA5AE}"/>
              </a:ext>
            </a:extLst>
          </p:cNvPr>
          <p:cNvCxnSpPr>
            <a:cxnSpLocks/>
            <a:stCxn id="9" idx="2"/>
          </p:cNvCxnSpPr>
          <p:nvPr/>
        </p:nvCxnSpPr>
        <p:spPr>
          <a:xfrm rot="16200000" flipH="1">
            <a:off x="4333158" y="4600865"/>
            <a:ext cx="238473" cy="3287212"/>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pic>
        <p:nvPicPr>
          <p:cNvPr id="9" name="Immagine 8">
            <a:extLst>
              <a:ext uri="{FF2B5EF4-FFF2-40B4-BE49-F238E27FC236}">
                <a16:creationId xmlns:a16="http://schemas.microsoft.com/office/drawing/2014/main" id="{7D3FD150-E2F5-F9FB-DF5E-EBDF8364A01B}"/>
              </a:ext>
            </a:extLst>
          </p:cNvPr>
          <p:cNvPicPr>
            <a:picLocks noChangeAspect="1"/>
          </p:cNvPicPr>
          <p:nvPr/>
        </p:nvPicPr>
        <p:blipFill>
          <a:blip r:embed="rId4"/>
          <a:stretch>
            <a:fillRect/>
          </a:stretch>
        </p:blipFill>
        <p:spPr>
          <a:xfrm>
            <a:off x="465004" y="2391346"/>
            <a:ext cx="4687567" cy="3733889"/>
          </a:xfrm>
          <a:prstGeom prst="rect">
            <a:avLst/>
          </a:prstGeom>
        </p:spPr>
      </p:pic>
    </p:spTree>
    <p:extLst>
      <p:ext uri="{BB962C8B-B14F-4D97-AF65-F5344CB8AC3E}">
        <p14:creationId xmlns:p14="http://schemas.microsoft.com/office/powerpoint/2010/main" val="1616127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97BE09-2DFC-5083-3F10-D3089A07AD2D}"/>
              </a:ext>
            </a:extLst>
          </p:cNvPr>
          <p:cNvSpPr>
            <a:spLocks noGrp="1"/>
          </p:cNvSpPr>
          <p:nvPr>
            <p:ph type="title"/>
          </p:nvPr>
        </p:nvSpPr>
        <p:spPr/>
        <p:txBody>
          <a:bodyPr/>
          <a:lstStyle/>
          <a:p>
            <a:r>
              <a:rPr lang="en-US" dirty="0"/>
              <a:t>Warning</a:t>
            </a:r>
          </a:p>
        </p:txBody>
      </p:sp>
      <p:sp>
        <p:nvSpPr>
          <p:cNvPr id="3" name="Segnaposto contenuto 2">
            <a:extLst>
              <a:ext uri="{FF2B5EF4-FFF2-40B4-BE49-F238E27FC236}">
                <a16:creationId xmlns:a16="http://schemas.microsoft.com/office/drawing/2014/main" id="{11742A5A-04CE-FBC7-C1F6-97AC87EF7E1B}"/>
              </a:ext>
            </a:extLst>
          </p:cNvPr>
          <p:cNvSpPr>
            <a:spLocks noGrp="1"/>
          </p:cNvSpPr>
          <p:nvPr>
            <p:ph idx="1"/>
          </p:nvPr>
        </p:nvSpPr>
        <p:spPr>
          <a:xfrm>
            <a:off x="609600" y="1600202"/>
            <a:ext cx="10972800" cy="831820"/>
          </a:xfrm>
        </p:spPr>
        <p:txBody>
          <a:bodyPr>
            <a:normAutofit/>
          </a:bodyPr>
          <a:lstStyle/>
          <a:p>
            <a:pPr marL="0" indent="0">
              <a:buNone/>
            </a:pPr>
            <a:r>
              <a:rPr lang="en-US" sz="2400" dirty="0"/>
              <a:t>When you add google-</a:t>
            </a:r>
            <a:r>
              <a:rPr lang="en-US" sz="2400" dirty="0" err="1"/>
              <a:t>service.json</a:t>
            </a:r>
            <a:r>
              <a:rPr lang="en-US" sz="2400" dirty="0"/>
              <a:t> before click “sync now” go to </a:t>
            </a:r>
            <a:r>
              <a:rPr lang="en-US" sz="2400" dirty="0" err="1"/>
              <a:t>settings.gradle</a:t>
            </a:r>
            <a:r>
              <a:rPr lang="en-US" sz="2400" dirty="0"/>
              <a:t> and remove block code below:  </a:t>
            </a:r>
          </a:p>
        </p:txBody>
      </p:sp>
      <p:sp>
        <p:nvSpPr>
          <p:cNvPr id="5" name="CasellaDiTesto 4">
            <a:extLst>
              <a:ext uri="{FF2B5EF4-FFF2-40B4-BE49-F238E27FC236}">
                <a16:creationId xmlns:a16="http://schemas.microsoft.com/office/drawing/2014/main" id="{8AC1B1CB-7062-AEA6-55C4-134A418C2C4C}"/>
              </a:ext>
            </a:extLst>
          </p:cNvPr>
          <p:cNvSpPr txBox="1"/>
          <p:nvPr/>
        </p:nvSpPr>
        <p:spPr>
          <a:xfrm>
            <a:off x="609600" y="2432021"/>
            <a:ext cx="6191250" cy="1877437"/>
          </a:xfrm>
          <a:prstGeom prst="rect">
            <a:avLst/>
          </a:prstGeom>
          <a:noFill/>
        </p:spPr>
        <p:txBody>
          <a:bodyPr wrap="square">
            <a:spAutoFit/>
          </a:bodyPr>
          <a:lstStyle/>
          <a:p>
            <a:pPr rtl="0">
              <a:spcBef>
                <a:spcPts val="0"/>
              </a:spcBef>
              <a:spcAft>
                <a:spcPts val="0"/>
              </a:spcAft>
            </a:pPr>
            <a:r>
              <a:rPr lang="en-US" sz="1600" b="1" i="0" u="none" strike="noStrike" dirty="0" err="1">
                <a:effectLst/>
                <a:latin typeface="+mj-lt"/>
              </a:rPr>
              <a:t>dependencyResolutionManagement</a:t>
            </a:r>
            <a:r>
              <a:rPr lang="en-US" sz="1600" b="1" i="0" u="none" strike="noStrike" dirty="0">
                <a:effectLst/>
                <a:latin typeface="+mj-lt"/>
              </a:rPr>
              <a:t> {</a:t>
            </a:r>
            <a:endParaRPr lang="en-US" sz="1600" b="1" dirty="0">
              <a:effectLst/>
              <a:latin typeface="+mj-lt"/>
            </a:endParaRPr>
          </a:p>
          <a:p>
            <a:pPr rtl="0">
              <a:spcBef>
                <a:spcPts val="0"/>
              </a:spcBef>
              <a:spcAft>
                <a:spcPts val="0"/>
              </a:spcAft>
            </a:pPr>
            <a:r>
              <a:rPr lang="en-US" sz="1600" b="1" i="0" u="none" strike="noStrike" dirty="0">
                <a:effectLst/>
                <a:latin typeface="+mj-lt"/>
              </a:rPr>
              <a:t>   </a:t>
            </a:r>
            <a:r>
              <a:rPr lang="en-US" sz="1600" b="1" i="0" u="none" strike="noStrike" dirty="0" err="1">
                <a:effectLst/>
                <a:latin typeface="+mj-lt"/>
              </a:rPr>
              <a:t>repositoriesMode.set</a:t>
            </a:r>
            <a:r>
              <a:rPr lang="en-US" sz="1600" b="1" i="0" u="none" strike="noStrike" dirty="0">
                <a:effectLst/>
                <a:latin typeface="+mj-lt"/>
              </a:rPr>
              <a:t>(</a:t>
            </a:r>
            <a:r>
              <a:rPr lang="en-US" sz="1600" b="1" i="0" u="none" strike="noStrike" dirty="0" err="1">
                <a:effectLst/>
                <a:latin typeface="+mj-lt"/>
              </a:rPr>
              <a:t>RepositoriesMode.FAIL_ON_PROJECT_REPOS</a:t>
            </a:r>
            <a:r>
              <a:rPr lang="en-US" sz="1600" b="1" i="0" u="none" strike="noStrike" dirty="0">
                <a:effectLst/>
                <a:latin typeface="+mj-lt"/>
              </a:rPr>
              <a:t>)</a:t>
            </a:r>
            <a:endParaRPr lang="en-US" sz="1600" b="1" dirty="0">
              <a:effectLst/>
              <a:latin typeface="+mj-lt"/>
            </a:endParaRPr>
          </a:p>
          <a:p>
            <a:pPr rtl="0">
              <a:spcBef>
                <a:spcPts val="0"/>
              </a:spcBef>
              <a:spcAft>
                <a:spcPts val="0"/>
              </a:spcAft>
            </a:pPr>
            <a:r>
              <a:rPr lang="en-US" sz="1600" b="1" i="0" u="none" strike="noStrike" dirty="0">
                <a:effectLst/>
                <a:latin typeface="+mj-lt"/>
              </a:rPr>
              <a:t>   repositories {</a:t>
            </a:r>
            <a:endParaRPr lang="en-US" sz="1600" b="1" dirty="0">
              <a:effectLst/>
              <a:latin typeface="+mj-lt"/>
            </a:endParaRPr>
          </a:p>
          <a:p>
            <a:pPr rtl="0">
              <a:spcBef>
                <a:spcPts val="0"/>
              </a:spcBef>
              <a:spcAft>
                <a:spcPts val="0"/>
              </a:spcAft>
            </a:pPr>
            <a:r>
              <a:rPr lang="en-US" sz="1600" b="1" i="0" u="none" strike="noStrike" dirty="0">
                <a:effectLst/>
                <a:latin typeface="+mj-lt"/>
              </a:rPr>
              <a:t>       google()</a:t>
            </a:r>
            <a:endParaRPr lang="en-US" sz="1600" b="1" dirty="0">
              <a:effectLst/>
              <a:latin typeface="+mj-lt"/>
            </a:endParaRPr>
          </a:p>
          <a:p>
            <a:pPr rtl="0">
              <a:spcBef>
                <a:spcPts val="0"/>
              </a:spcBef>
              <a:spcAft>
                <a:spcPts val="0"/>
              </a:spcAft>
            </a:pPr>
            <a:r>
              <a:rPr lang="en-US" sz="1600" b="1" i="0" u="none" strike="noStrike" dirty="0">
                <a:effectLst/>
                <a:latin typeface="+mj-lt"/>
              </a:rPr>
              <a:t>       </a:t>
            </a:r>
            <a:r>
              <a:rPr lang="en-US" sz="1600" b="1" i="0" u="none" strike="noStrike" dirty="0" err="1">
                <a:effectLst/>
                <a:latin typeface="+mj-lt"/>
              </a:rPr>
              <a:t>mavenCentral</a:t>
            </a:r>
            <a:r>
              <a:rPr lang="en-US" sz="1600" b="1" i="0" u="none" strike="noStrike" dirty="0">
                <a:effectLst/>
                <a:latin typeface="+mj-lt"/>
              </a:rPr>
              <a:t>()</a:t>
            </a:r>
            <a:endParaRPr lang="en-US" sz="1600" b="1" dirty="0">
              <a:effectLst/>
              <a:latin typeface="+mj-lt"/>
            </a:endParaRPr>
          </a:p>
          <a:p>
            <a:pPr rtl="0">
              <a:spcBef>
                <a:spcPts val="0"/>
              </a:spcBef>
              <a:spcAft>
                <a:spcPts val="0"/>
              </a:spcAft>
            </a:pPr>
            <a:r>
              <a:rPr lang="en-US" sz="1600" b="1" i="0" u="none" strike="noStrike" dirty="0">
                <a:effectLst/>
                <a:latin typeface="+mj-lt"/>
              </a:rPr>
              <a:t>   }</a:t>
            </a:r>
            <a:endParaRPr lang="en-US" sz="1600" b="1" dirty="0">
              <a:effectLst/>
              <a:latin typeface="+mj-lt"/>
            </a:endParaRPr>
          </a:p>
          <a:p>
            <a:pPr rtl="0">
              <a:spcBef>
                <a:spcPts val="0"/>
              </a:spcBef>
              <a:spcAft>
                <a:spcPts val="0"/>
              </a:spcAft>
            </a:pPr>
            <a:r>
              <a:rPr lang="en-US" sz="1600" b="1" i="0" u="none" strike="noStrike" dirty="0">
                <a:effectLst/>
                <a:latin typeface="+mj-lt"/>
              </a:rPr>
              <a:t>}</a:t>
            </a:r>
            <a:endParaRPr lang="en-US" sz="1600" b="1" dirty="0">
              <a:effectLst/>
              <a:latin typeface="+mj-lt"/>
            </a:endParaRPr>
          </a:p>
        </p:txBody>
      </p:sp>
      <p:sp>
        <p:nvSpPr>
          <p:cNvPr id="6" name="Segnaposto contenuto 2">
            <a:extLst>
              <a:ext uri="{FF2B5EF4-FFF2-40B4-BE49-F238E27FC236}">
                <a16:creationId xmlns:a16="http://schemas.microsoft.com/office/drawing/2014/main" id="{301F5948-2D83-F918-F6D4-065BE73044DC}"/>
              </a:ext>
            </a:extLst>
          </p:cNvPr>
          <p:cNvSpPr txBox="1">
            <a:spLocks/>
          </p:cNvSpPr>
          <p:nvPr/>
        </p:nvSpPr>
        <p:spPr>
          <a:xfrm>
            <a:off x="609600" y="4309458"/>
            <a:ext cx="10972800" cy="831820"/>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a:t>After you can sync Gradle, if you don’t remove it, the synchronization will return ad error. We will understand that we have added all dependencies correctly if we see this appear on the console:</a:t>
            </a:r>
          </a:p>
        </p:txBody>
      </p:sp>
      <p:pic>
        <p:nvPicPr>
          <p:cNvPr id="1026" name="Picture 2">
            <a:extLst>
              <a:ext uri="{FF2B5EF4-FFF2-40B4-BE49-F238E27FC236}">
                <a16:creationId xmlns:a16="http://schemas.microsoft.com/office/drawing/2014/main" id="{98212C51-F4E8-CFE9-5765-31BEFC781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673" y="4911667"/>
            <a:ext cx="8386339" cy="1671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1480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599383-1817-86EF-104F-945CEB039E9B}"/>
              </a:ext>
            </a:extLst>
          </p:cNvPr>
          <p:cNvSpPr>
            <a:spLocks noGrp="1"/>
          </p:cNvSpPr>
          <p:nvPr>
            <p:ph type="title"/>
          </p:nvPr>
        </p:nvSpPr>
        <p:spPr/>
        <p:txBody>
          <a:bodyPr/>
          <a:lstStyle/>
          <a:p>
            <a:r>
              <a:rPr lang="en-US" dirty="0"/>
              <a:t>Connect Project by Android Studio</a:t>
            </a:r>
          </a:p>
        </p:txBody>
      </p:sp>
      <p:sp>
        <p:nvSpPr>
          <p:cNvPr id="3" name="Segnaposto contenuto 2">
            <a:extLst>
              <a:ext uri="{FF2B5EF4-FFF2-40B4-BE49-F238E27FC236}">
                <a16:creationId xmlns:a16="http://schemas.microsoft.com/office/drawing/2014/main" id="{DC41DC21-BA87-55D0-8DFE-5743E49A79E3}"/>
              </a:ext>
            </a:extLst>
          </p:cNvPr>
          <p:cNvSpPr>
            <a:spLocks noGrp="1"/>
          </p:cNvSpPr>
          <p:nvPr>
            <p:ph idx="1"/>
          </p:nvPr>
        </p:nvSpPr>
        <p:spPr>
          <a:xfrm>
            <a:off x="609600" y="1600201"/>
            <a:ext cx="10972800" cy="1052243"/>
          </a:xfrm>
        </p:spPr>
        <p:txBody>
          <a:bodyPr>
            <a:normAutofit fontScale="92500" lnSpcReduction="20000"/>
          </a:bodyPr>
          <a:lstStyle/>
          <a:p>
            <a:pPr marL="0" indent="0">
              <a:buNone/>
            </a:pPr>
            <a:r>
              <a:rPr lang="en-US" sz="2800" dirty="0"/>
              <a:t>The similar procedure for adding dependencies can be done directly within Android studio by choosing directly the tool we need, thanks to the integration with Firebase.</a:t>
            </a:r>
          </a:p>
        </p:txBody>
      </p:sp>
      <p:grpSp>
        <p:nvGrpSpPr>
          <p:cNvPr id="11" name="Gruppo 10">
            <a:extLst>
              <a:ext uri="{FF2B5EF4-FFF2-40B4-BE49-F238E27FC236}">
                <a16:creationId xmlns:a16="http://schemas.microsoft.com/office/drawing/2014/main" id="{7103E487-128D-8E3A-796F-16DDEC9A79E3}"/>
              </a:ext>
            </a:extLst>
          </p:cNvPr>
          <p:cNvGrpSpPr/>
          <p:nvPr/>
        </p:nvGrpSpPr>
        <p:grpSpPr>
          <a:xfrm>
            <a:off x="2390611" y="2800538"/>
            <a:ext cx="7410777" cy="3851810"/>
            <a:chOff x="1966894" y="2822308"/>
            <a:chExt cx="7410777" cy="3851810"/>
          </a:xfrm>
        </p:grpSpPr>
        <p:pic>
          <p:nvPicPr>
            <p:cNvPr id="8" name="Immagine 7">
              <a:extLst>
                <a:ext uri="{FF2B5EF4-FFF2-40B4-BE49-F238E27FC236}">
                  <a16:creationId xmlns:a16="http://schemas.microsoft.com/office/drawing/2014/main" id="{2FFECC18-9142-B1E7-6103-7E299399E7C3}"/>
                </a:ext>
              </a:extLst>
            </p:cNvPr>
            <p:cNvPicPr>
              <a:picLocks noChangeAspect="1"/>
            </p:cNvPicPr>
            <p:nvPr/>
          </p:nvPicPr>
          <p:blipFill>
            <a:blip r:embed="rId2"/>
            <a:stretch>
              <a:fillRect/>
            </a:stretch>
          </p:blipFill>
          <p:spPr>
            <a:xfrm>
              <a:off x="6502400" y="2871340"/>
              <a:ext cx="2875271" cy="3802778"/>
            </a:xfrm>
            <a:prstGeom prst="rect">
              <a:avLst/>
            </a:prstGeom>
          </p:spPr>
        </p:pic>
        <p:pic>
          <p:nvPicPr>
            <p:cNvPr id="5" name="Immagine 4">
              <a:extLst>
                <a:ext uri="{FF2B5EF4-FFF2-40B4-BE49-F238E27FC236}">
                  <a16:creationId xmlns:a16="http://schemas.microsoft.com/office/drawing/2014/main" id="{56F5A5BC-21A8-957F-C287-4E7EA17E3B0F}"/>
                </a:ext>
              </a:extLst>
            </p:cNvPr>
            <p:cNvPicPr>
              <a:picLocks noChangeAspect="1"/>
            </p:cNvPicPr>
            <p:nvPr/>
          </p:nvPicPr>
          <p:blipFill>
            <a:blip r:embed="rId3"/>
            <a:stretch>
              <a:fillRect/>
            </a:stretch>
          </p:blipFill>
          <p:spPr>
            <a:xfrm>
              <a:off x="1966894" y="2822308"/>
              <a:ext cx="2162477" cy="3839111"/>
            </a:xfrm>
            <a:prstGeom prst="rect">
              <a:avLst/>
            </a:prstGeom>
          </p:spPr>
        </p:pic>
        <p:sp>
          <p:nvSpPr>
            <p:cNvPr id="6" name="Rettangolo 5">
              <a:extLst>
                <a:ext uri="{FF2B5EF4-FFF2-40B4-BE49-F238E27FC236}">
                  <a16:creationId xmlns:a16="http://schemas.microsoft.com/office/drawing/2014/main" id="{E24D8042-842A-A6A7-17B1-3F04BB8ACE9B}"/>
                </a:ext>
              </a:extLst>
            </p:cNvPr>
            <p:cNvSpPr/>
            <p:nvPr/>
          </p:nvSpPr>
          <p:spPr>
            <a:xfrm>
              <a:off x="9243060" y="4030980"/>
              <a:ext cx="134610" cy="54864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ttangolo 8">
              <a:extLst>
                <a:ext uri="{FF2B5EF4-FFF2-40B4-BE49-F238E27FC236}">
                  <a16:creationId xmlns:a16="http://schemas.microsoft.com/office/drawing/2014/main" id="{73E3B783-B1BC-CBC9-F181-D5E69F30E572}"/>
                </a:ext>
              </a:extLst>
            </p:cNvPr>
            <p:cNvSpPr/>
            <p:nvPr/>
          </p:nvSpPr>
          <p:spPr>
            <a:xfrm>
              <a:off x="2057532" y="5820228"/>
              <a:ext cx="1981200" cy="2159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Freccia a destra 9">
              <a:extLst>
                <a:ext uri="{FF2B5EF4-FFF2-40B4-BE49-F238E27FC236}">
                  <a16:creationId xmlns:a16="http://schemas.microsoft.com/office/drawing/2014/main" id="{0EC436A8-C9F6-F61F-317C-735151F13D2E}"/>
                </a:ext>
              </a:extLst>
            </p:cNvPr>
            <p:cNvSpPr/>
            <p:nvPr/>
          </p:nvSpPr>
          <p:spPr>
            <a:xfrm>
              <a:off x="4702629" y="4156571"/>
              <a:ext cx="1393371" cy="696686"/>
            </a:xfrm>
            <a:prstGeom prst="right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103959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8887CD-86AE-9F47-1465-F97B0FAE6366}"/>
              </a:ext>
            </a:extLst>
          </p:cNvPr>
          <p:cNvSpPr>
            <a:spLocks noGrp="1"/>
          </p:cNvSpPr>
          <p:nvPr>
            <p:ph type="title"/>
          </p:nvPr>
        </p:nvSpPr>
        <p:spPr/>
        <p:txBody>
          <a:bodyPr/>
          <a:lstStyle/>
          <a:p>
            <a:r>
              <a:rPr lang="en-US" dirty="0"/>
              <a:t>Connect Project by Android Studio</a:t>
            </a:r>
          </a:p>
        </p:txBody>
      </p:sp>
      <p:sp>
        <p:nvSpPr>
          <p:cNvPr id="3" name="Segnaposto contenuto 2">
            <a:extLst>
              <a:ext uri="{FF2B5EF4-FFF2-40B4-BE49-F238E27FC236}">
                <a16:creationId xmlns:a16="http://schemas.microsoft.com/office/drawing/2014/main" id="{256122A3-B4B5-BF3F-C880-E9A622A537F7}"/>
              </a:ext>
            </a:extLst>
          </p:cNvPr>
          <p:cNvSpPr>
            <a:spLocks noGrp="1"/>
          </p:cNvSpPr>
          <p:nvPr>
            <p:ph idx="1"/>
          </p:nvPr>
        </p:nvSpPr>
        <p:spPr>
          <a:xfrm>
            <a:off x="609600" y="1600201"/>
            <a:ext cx="10972800" cy="1511299"/>
          </a:xfrm>
        </p:spPr>
        <p:txBody>
          <a:bodyPr>
            <a:normAutofit/>
          </a:bodyPr>
          <a:lstStyle/>
          <a:p>
            <a:pPr marL="0" indent="0">
              <a:buNone/>
            </a:pPr>
            <a:r>
              <a:rPr lang="en-US" sz="2400" dirty="0"/>
              <a:t>By selecting one tool we can easily connect firebase and android projects due to high integration of Firebase inside Android studio. Selecting Real-Time Database, Android Assistant will give all  dependencies information needed.</a:t>
            </a:r>
          </a:p>
        </p:txBody>
      </p:sp>
      <p:grpSp>
        <p:nvGrpSpPr>
          <p:cNvPr id="18" name="Gruppo 17">
            <a:extLst>
              <a:ext uri="{FF2B5EF4-FFF2-40B4-BE49-F238E27FC236}">
                <a16:creationId xmlns:a16="http://schemas.microsoft.com/office/drawing/2014/main" id="{6EB58792-082E-8B5B-46FA-EBA3FA655BCD}"/>
              </a:ext>
            </a:extLst>
          </p:cNvPr>
          <p:cNvGrpSpPr/>
          <p:nvPr/>
        </p:nvGrpSpPr>
        <p:grpSpPr>
          <a:xfrm>
            <a:off x="609600" y="3062514"/>
            <a:ext cx="10972800" cy="2869554"/>
            <a:chOff x="121688" y="2894779"/>
            <a:chExt cx="11844585" cy="3086275"/>
          </a:xfrm>
        </p:grpSpPr>
        <p:pic>
          <p:nvPicPr>
            <p:cNvPr id="17" name="Immagine 16">
              <a:extLst>
                <a:ext uri="{FF2B5EF4-FFF2-40B4-BE49-F238E27FC236}">
                  <a16:creationId xmlns:a16="http://schemas.microsoft.com/office/drawing/2014/main" id="{5CEDCFFB-1534-6D84-F424-49ABFAB9AAE3}"/>
                </a:ext>
              </a:extLst>
            </p:cNvPr>
            <p:cNvPicPr>
              <a:picLocks noChangeAspect="1"/>
            </p:cNvPicPr>
            <p:nvPr/>
          </p:nvPicPr>
          <p:blipFill rotWithShape="1">
            <a:blip r:embed="rId2"/>
            <a:srcRect r="2716"/>
            <a:stretch/>
          </p:blipFill>
          <p:spPr>
            <a:xfrm>
              <a:off x="4544454" y="3068585"/>
              <a:ext cx="3426193" cy="2666684"/>
            </a:xfrm>
            <a:prstGeom prst="rect">
              <a:avLst/>
            </a:prstGeom>
            <a:ln>
              <a:solidFill>
                <a:schemeClr val="tx1"/>
              </a:solidFill>
            </a:ln>
          </p:spPr>
        </p:pic>
        <p:sp>
          <p:nvSpPr>
            <p:cNvPr id="13" name="Freccia a destra 12">
              <a:extLst>
                <a:ext uri="{FF2B5EF4-FFF2-40B4-BE49-F238E27FC236}">
                  <a16:creationId xmlns:a16="http://schemas.microsoft.com/office/drawing/2014/main" id="{B69F6C65-9378-B787-CA2D-642AF219FA9C}"/>
                </a:ext>
              </a:extLst>
            </p:cNvPr>
            <p:cNvSpPr/>
            <p:nvPr/>
          </p:nvSpPr>
          <p:spPr>
            <a:xfrm>
              <a:off x="8115299" y="4089574"/>
              <a:ext cx="492099" cy="482426"/>
            </a:xfrm>
            <a:prstGeom prst="right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Immagine 4">
              <a:extLst>
                <a:ext uri="{FF2B5EF4-FFF2-40B4-BE49-F238E27FC236}">
                  <a16:creationId xmlns:a16="http://schemas.microsoft.com/office/drawing/2014/main" id="{B02BCC55-ABDB-6AFC-D4FD-104222806455}"/>
                </a:ext>
              </a:extLst>
            </p:cNvPr>
            <p:cNvPicPr>
              <a:picLocks noChangeAspect="1"/>
            </p:cNvPicPr>
            <p:nvPr/>
          </p:nvPicPr>
          <p:blipFill>
            <a:blip r:embed="rId3"/>
            <a:stretch>
              <a:fillRect/>
            </a:stretch>
          </p:blipFill>
          <p:spPr>
            <a:xfrm>
              <a:off x="121688" y="2894779"/>
              <a:ext cx="3666514" cy="3086275"/>
            </a:xfrm>
            <a:prstGeom prst="rect">
              <a:avLst/>
            </a:prstGeom>
          </p:spPr>
        </p:pic>
        <p:sp>
          <p:nvSpPr>
            <p:cNvPr id="10" name="Freccia a destra 9">
              <a:extLst>
                <a:ext uri="{FF2B5EF4-FFF2-40B4-BE49-F238E27FC236}">
                  <a16:creationId xmlns:a16="http://schemas.microsoft.com/office/drawing/2014/main" id="{1123D76C-6489-4784-9E9D-2CAA60F014A5}"/>
                </a:ext>
              </a:extLst>
            </p:cNvPr>
            <p:cNvSpPr/>
            <p:nvPr/>
          </p:nvSpPr>
          <p:spPr>
            <a:xfrm>
              <a:off x="3893772" y="4026893"/>
              <a:ext cx="545111" cy="545107"/>
            </a:xfrm>
            <a:prstGeom prst="right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Immagine 11">
              <a:extLst>
                <a:ext uri="{FF2B5EF4-FFF2-40B4-BE49-F238E27FC236}">
                  <a16:creationId xmlns:a16="http://schemas.microsoft.com/office/drawing/2014/main" id="{5F62A703-7164-A996-5EA1-5D6F3AED4A5D}"/>
                </a:ext>
              </a:extLst>
            </p:cNvPr>
            <p:cNvPicPr>
              <a:picLocks noChangeAspect="1"/>
            </p:cNvPicPr>
            <p:nvPr/>
          </p:nvPicPr>
          <p:blipFill rotWithShape="1">
            <a:blip r:embed="rId4"/>
            <a:srcRect t="4983" r="41454" b="1"/>
            <a:stretch/>
          </p:blipFill>
          <p:spPr>
            <a:xfrm>
              <a:off x="8712969" y="4943509"/>
              <a:ext cx="3253304" cy="688033"/>
            </a:xfrm>
            <a:prstGeom prst="rect">
              <a:avLst/>
            </a:prstGeom>
            <a:ln>
              <a:solidFill>
                <a:schemeClr val="tx1"/>
              </a:solidFill>
            </a:ln>
          </p:spPr>
        </p:pic>
        <p:pic>
          <p:nvPicPr>
            <p:cNvPr id="15" name="Immagine 14">
              <a:extLst>
                <a:ext uri="{FF2B5EF4-FFF2-40B4-BE49-F238E27FC236}">
                  <a16:creationId xmlns:a16="http://schemas.microsoft.com/office/drawing/2014/main" id="{E718A767-9DCC-427F-3C1E-2E2D8F7622CB}"/>
                </a:ext>
              </a:extLst>
            </p:cNvPr>
            <p:cNvPicPr>
              <a:picLocks noChangeAspect="1"/>
            </p:cNvPicPr>
            <p:nvPr/>
          </p:nvPicPr>
          <p:blipFill>
            <a:blip r:embed="rId5"/>
            <a:stretch>
              <a:fillRect/>
            </a:stretch>
          </p:blipFill>
          <p:spPr>
            <a:xfrm>
              <a:off x="8712969" y="3041894"/>
              <a:ext cx="3253304" cy="1745675"/>
            </a:xfrm>
            <a:prstGeom prst="rect">
              <a:avLst/>
            </a:prstGeom>
            <a:ln>
              <a:solidFill>
                <a:schemeClr val="tx1"/>
              </a:solidFill>
            </a:ln>
          </p:spPr>
        </p:pic>
      </p:grpSp>
    </p:spTree>
    <p:extLst>
      <p:ext uri="{BB962C8B-B14F-4D97-AF65-F5344CB8AC3E}">
        <p14:creationId xmlns:p14="http://schemas.microsoft.com/office/powerpoint/2010/main" val="460362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4F4B38-83B1-1219-27B4-5BC96BA73E01}"/>
              </a:ext>
            </a:extLst>
          </p:cNvPr>
          <p:cNvSpPr>
            <a:spLocks noGrp="1"/>
          </p:cNvSpPr>
          <p:nvPr>
            <p:ph type="title"/>
          </p:nvPr>
        </p:nvSpPr>
        <p:spPr/>
        <p:txBody>
          <a:bodyPr/>
          <a:lstStyle/>
          <a:p>
            <a:r>
              <a:rPr lang="en-US" dirty="0"/>
              <a:t>Accessing  to data</a:t>
            </a:r>
          </a:p>
        </p:txBody>
      </p:sp>
      <p:sp>
        <p:nvSpPr>
          <p:cNvPr id="3" name="Segnaposto contenuto 2">
            <a:extLst>
              <a:ext uri="{FF2B5EF4-FFF2-40B4-BE49-F238E27FC236}">
                <a16:creationId xmlns:a16="http://schemas.microsoft.com/office/drawing/2014/main" id="{370ABD9B-1DEB-D6E5-39A8-9D066B553DAD}"/>
              </a:ext>
            </a:extLst>
          </p:cNvPr>
          <p:cNvSpPr>
            <a:spLocks noGrp="1"/>
          </p:cNvSpPr>
          <p:nvPr>
            <p:ph idx="1"/>
          </p:nvPr>
        </p:nvSpPr>
        <p:spPr>
          <a:xfrm>
            <a:off x="609600" y="1600202"/>
            <a:ext cx="10972800" cy="2870198"/>
          </a:xfrm>
        </p:spPr>
        <p:txBody>
          <a:bodyPr>
            <a:normAutofit/>
          </a:bodyPr>
          <a:lstStyle/>
          <a:p>
            <a:pPr marL="0" indent="0" rtl="0">
              <a:spcBef>
                <a:spcPts val="0"/>
              </a:spcBef>
              <a:spcAft>
                <a:spcPts val="0"/>
              </a:spcAft>
              <a:buNone/>
            </a:pPr>
            <a:r>
              <a:rPr lang="en-US" sz="2400" dirty="0">
                <a:solidFill>
                  <a:srgbClr val="000000"/>
                </a:solidFill>
                <a:latin typeface="+mj-lt"/>
              </a:rPr>
              <a:t>I</a:t>
            </a:r>
            <a:r>
              <a:rPr lang="en-US" sz="2400" b="0" i="0" u="none" strike="noStrike" dirty="0">
                <a:solidFill>
                  <a:srgbClr val="000000"/>
                </a:solidFill>
                <a:effectLst/>
                <a:latin typeface="+mj-lt"/>
              </a:rPr>
              <a:t>f we have only one preference file, we can access it with </a:t>
            </a:r>
            <a:r>
              <a:rPr lang="en-US" sz="2400" b="0" i="1" u="none" strike="noStrike" dirty="0" err="1">
                <a:solidFill>
                  <a:srgbClr val="000000"/>
                </a:solidFill>
                <a:effectLst/>
                <a:latin typeface="+mj-lt"/>
              </a:rPr>
              <a:t>getPreferences</a:t>
            </a:r>
            <a:r>
              <a:rPr lang="en-US" sz="2400" b="0" i="1" u="none" strike="noStrike" dirty="0">
                <a:solidFill>
                  <a:srgbClr val="000000"/>
                </a:solidFill>
                <a:effectLst/>
                <a:latin typeface="+mj-lt"/>
              </a:rPr>
              <a:t>(int mode</a:t>
            </a:r>
            <a:r>
              <a:rPr lang="en-US" sz="2400" b="0" i="0" u="none" strike="noStrike" dirty="0">
                <a:solidFill>
                  <a:srgbClr val="000000"/>
                </a:solidFill>
                <a:effectLst/>
                <a:latin typeface="+mj-lt"/>
              </a:rPr>
              <a:t>), but if we have several of them, we must use </a:t>
            </a:r>
            <a:r>
              <a:rPr lang="en-US" sz="2400" b="0" i="1" u="none" strike="noStrike" dirty="0" err="1">
                <a:solidFill>
                  <a:srgbClr val="000000"/>
                </a:solidFill>
                <a:effectLst/>
                <a:latin typeface="+mj-lt"/>
              </a:rPr>
              <a:t>getSharedPreferences</a:t>
            </a:r>
            <a:r>
              <a:rPr lang="en-US" sz="2400" b="0" i="1" u="none" strike="noStrike" dirty="0">
                <a:solidFill>
                  <a:srgbClr val="000000"/>
                </a:solidFill>
                <a:effectLst/>
                <a:latin typeface="+mj-lt"/>
              </a:rPr>
              <a:t>(String name, int mode).</a:t>
            </a:r>
          </a:p>
          <a:p>
            <a:pPr marL="0" indent="0" rtl="0">
              <a:spcBef>
                <a:spcPts val="0"/>
              </a:spcBef>
              <a:spcAft>
                <a:spcPts val="0"/>
              </a:spcAft>
              <a:buNone/>
            </a:pPr>
            <a:endParaRPr lang="en-US" sz="2000" i="1" u="none" strike="noStrike" dirty="0">
              <a:solidFill>
                <a:srgbClr val="000000"/>
              </a:solidFill>
              <a:latin typeface="+mj-lt"/>
            </a:endParaRPr>
          </a:p>
          <a:p>
            <a:pPr marL="0" indent="0" rtl="0">
              <a:spcBef>
                <a:spcPts val="0"/>
              </a:spcBef>
              <a:spcAft>
                <a:spcPts val="0"/>
              </a:spcAft>
              <a:buNone/>
            </a:pPr>
            <a:r>
              <a:rPr lang="en-US" sz="1800" b="1" i="0" u="none" strike="noStrike" dirty="0">
                <a:solidFill>
                  <a:schemeClr val="accent6">
                    <a:lumMod val="75000"/>
                  </a:schemeClr>
                </a:solidFill>
                <a:effectLst/>
                <a:latin typeface="Arial" panose="020B0604020202020204" pitchFamily="34" charset="0"/>
              </a:rPr>
              <a:t>Type of mode:</a:t>
            </a:r>
            <a:endParaRPr lang="en-US" b="0" dirty="0">
              <a:solidFill>
                <a:schemeClr val="accent6">
                  <a:lumMod val="75000"/>
                </a:schemeClr>
              </a:solidFill>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MODE_PRIVATE</a:t>
            </a:r>
            <a:r>
              <a:rPr lang="en-US" sz="1800" b="0" i="0" u="none" strike="noStrike" dirty="0">
                <a:solidFill>
                  <a:srgbClr val="000000"/>
                </a:solidFill>
                <a:effectLst/>
                <a:latin typeface="Arial" panose="020B0604020202020204" pitchFamily="34" charset="0"/>
              </a:rPr>
              <a:t>: only our app can access the file</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MODE_WORD_READABLE</a:t>
            </a:r>
            <a:r>
              <a:rPr lang="en-US" sz="1800" b="0" i="0" u="none" strike="noStrike" dirty="0">
                <a:solidFill>
                  <a:srgbClr val="000000"/>
                </a:solidFill>
                <a:effectLst/>
                <a:latin typeface="Arial" panose="020B0604020202020204" pitchFamily="34" charset="0"/>
              </a:rPr>
              <a:t>: All apps can read the file (deprecated)</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MODE_WORD_WRITABLE</a:t>
            </a:r>
            <a:r>
              <a:rPr lang="en-US" sz="1800" b="0" i="0" u="none" strike="noStrike" dirty="0">
                <a:solidFill>
                  <a:srgbClr val="000000"/>
                </a:solidFill>
                <a:effectLst/>
                <a:latin typeface="Arial" panose="020B0604020202020204" pitchFamily="34" charset="0"/>
              </a:rPr>
              <a:t>: All apps can write on the file (deprecated)</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MODE_MULTI_PROCESS</a:t>
            </a:r>
            <a:r>
              <a:rPr lang="en-US" sz="1800" b="0" i="0" u="none" strike="noStrike" dirty="0">
                <a:solidFill>
                  <a:srgbClr val="000000"/>
                </a:solidFill>
                <a:effectLst/>
                <a:latin typeface="Arial" panose="020B0604020202020204" pitchFamily="34" charset="0"/>
              </a:rPr>
              <a:t>: Multiple processes can modify the same shared preference file.</a:t>
            </a:r>
          </a:p>
          <a:p>
            <a:pPr marL="0" indent="0">
              <a:buNone/>
            </a:pPr>
            <a:endParaRPr lang="en-US" dirty="0"/>
          </a:p>
        </p:txBody>
      </p:sp>
      <p:pic>
        <p:nvPicPr>
          <p:cNvPr id="5" name="Immagine 4">
            <a:extLst>
              <a:ext uri="{FF2B5EF4-FFF2-40B4-BE49-F238E27FC236}">
                <a16:creationId xmlns:a16="http://schemas.microsoft.com/office/drawing/2014/main" id="{5EC1EF82-962E-B4E5-BC8A-2A4D3F37F84C}"/>
              </a:ext>
            </a:extLst>
          </p:cNvPr>
          <p:cNvPicPr>
            <a:picLocks noChangeAspect="1"/>
          </p:cNvPicPr>
          <p:nvPr/>
        </p:nvPicPr>
        <p:blipFill rotWithShape="1">
          <a:blip r:embed="rId2">
            <a:extLst>
              <a:ext uri="{28A0092B-C50C-407E-A947-70E740481C1C}">
                <a14:useLocalDpi xmlns:a14="http://schemas.microsoft.com/office/drawing/2010/main" val="0"/>
              </a:ext>
            </a:extLst>
          </a:blip>
          <a:srcRect l="660" t="7999" r="1" b="18159"/>
          <a:stretch/>
        </p:blipFill>
        <p:spPr>
          <a:xfrm>
            <a:off x="1780936" y="4181416"/>
            <a:ext cx="8630127" cy="1871041"/>
          </a:xfrm>
          <a:prstGeom prst="rect">
            <a:avLst/>
          </a:prstGeom>
        </p:spPr>
      </p:pic>
    </p:spTree>
    <p:extLst>
      <p:ext uri="{BB962C8B-B14F-4D97-AF65-F5344CB8AC3E}">
        <p14:creationId xmlns:p14="http://schemas.microsoft.com/office/powerpoint/2010/main" val="3488286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5714AB-482F-7F0E-C5BF-CC017FCC5563}"/>
              </a:ext>
            </a:extLst>
          </p:cNvPr>
          <p:cNvSpPr>
            <a:spLocks noGrp="1"/>
          </p:cNvSpPr>
          <p:nvPr>
            <p:ph type="title"/>
          </p:nvPr>
        </p:nvSpPr>
        <p:spPr/>
        <p:txBody>
          <a:bodyPr/>
          <a:lstStyle/>
          <a:p>
            <a:r>
              <a:rPr lang="en-US" dirty="0"/>
              <a:t>Real-Time Database</a:t>
            </a:r>
          </a:p>
        </p:txBody>
      </p:sp>
      <p:sp>
        <p:nvSpPr>
          <p:cNvPr id="3" name="Segnaposto contenuto 2">
            <a:extLst>
              <a:ext uri="{FF2B5EF4-FFF2-40B4-BE49-F238E27FC236}">
                <a16:creationId xmlns:a16="http://schemas.microsoft.com/office/drawing/2014/main" id="{3210B7D4-02E2-9407-5F9C-705318012C0F}"/>
              </a:ext>
            </a:extLst>
          </p:cNvPr>
          <p:cNvSpPr>
            <a:spLocks noGrp="1"/>
          </p:cNvSpPr>
          <p:nvPr>
            <p:ph idx="1"/>
          </p:nvPr>
        </p:nvSpPr>
        <p:spPr>
          <a:xfrm>
            <a:off x="609600" y="1600202"/>
            <a:ext cx="10330543" cy="1828798"/>
          </a:xfrm>
        </p:spPr>
        <p:txBody>
          <a:bodyPr>
            <a:normAutofit fontScale="92500"/>
          </a:bodyPr>
          <a:lstStyle/>
          <a:p>
            <a:pPr marL="0" indent="0">
              <a:buNone/>
            </a:pPr>
            <a:r>
              <a:rPr lang="en-US" sz="2400" b="0" i="0" dirty="0">
                <a:solidFill>
                  <a:srgbClr val="202124"/>
                </a:solidFill>
                <a:effectLst/>
                <a:latin typeface="+mj-lt"/>
                <a:ea typeface="Roboto" panose="02000000000000000000" pitchFamily="2" charset="0"/>
              </a:rPr>
              <a:t>Firebase's real-time database is a cloud-hosted database. The data is stored as JSON and synchronized in real time with each connected client. When you build cross-platform apps with our Apple, Android and JavaScript SDK platforms, all your customers share an instance of the Realtime Database and automatically receive updates with the latest data. Use  Android Studio assistant</a:t>
            </a:r>
            <a:r>
              <a:rPr lang="en-US" sz="2400" dirty="0">
                <a:solidFill>
                  <a:srgbClr val="202124"/>
                </a:solidFill>
                <a:latin typeface="+mj-lt"/>
                <a:ea typeface="Roboto" panose="02000000000000000000" pitchFamily="2" charset="0"/>
              </a:rPr>
              <a:t> to add dependency.</a:t>
            </a:r>
            <a:endParaRPr lang="en-US" sz="2400" dirty="0">
              <a:latin typeface="+mj-lt"/>
              <a:ea typeface="Roboto" panose="02000000000000000000" pitchFamily="2" charset="0"/>
            </a:endParaRPr>
          </a:p>
        </p:txBody>
      </p:sp>
      <p:pic>
        <p:nvPicPr>
          <p:cNvPr id="6" name="Immagine 5" descr="Immagine che contiene testo&#10;&#10;Descrizione generata automaticamente">
            <a:extLst>
              <a:ext uri="{FF2B5EF4-FFF2-40B4-BE49-F238E27FC236}">
                <a16:creationId xmlns:a16="http://schemas.microsoft.com/office/drawing/2014/main" id="{EA7B869B-1852-36A7-3C26-7031ADDC2B3E}"/>
              </a:ext>
            </a:extLst>
          </p:cNvPr>
          <p:cNvPicPr>
            <a:picLocks noChangeAspect="1"/>
          </p:cNvPicPr>
          <p:nvPr/>
        </p:nvPicPr>
        <p:blipFill rotWithShape="1">
          <a:blip r:embed="rId2">
            <a:extLst>
              <a:ext uri="{28A0092B-C50C-407E-A947-70E740481C1C}">
                <a14:useLocalDpi xmlns:a14="http://schemas.microsoft.com/office/drawing/2010/main" val="0"/>
              </a:ext>
            </a:extLst>
          </a:blip>
          <a:srcRect l="2894" t="4456" b="3490"/>
          <a:stretch/>
        </p:blipFill>
        <p:spPr>
          <a:xfrm>
            <a:off x="6197600" y="3429000"/>
            <a:ext cx="4525019" cy="3209874"/>
          </a:xfrm>
          <a:prstGeom prst="rect">
            <a:avLst/>
          </a:prstGeom>
        </p:spPr>
      </p:pic>
      <p:pic>
        <p:nvPicPr>
          <p:cNvPr id="8" name="Immagine 7">
            <a:extLst>
              <a:ext uri="{FF2B5EF4-FFF2-40B4-BE49-F238E27FC236}">
                <a16:creationId xmlns:a16="http://schemas.microsoft.com/office/drawing/2014/main" id="{3388A0C1-4D88-EE32-5E7F-E4D25F894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600" y="3532165"/>
            <a:ext cx="3810000" cy="2667000"/>
          </a:xfrm>
          <a:prstGeom prst="rect">
            <a:avLst/>
          </a:prstGeom>
        </p:spPr>
      </p:pic>
    </p:spTree>
    <p:extLst>
      <p:ext uri="{BB962C8B-B14F-4D97-AF65-F5344CB8AC3E}">
        <p14:creationId xmlns:p14="http://schemas.microsoft.com/office/powerpoint/2010/main" val="42632492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94744B-DA9E-BC13-695A-FFD5D2C36D90}"/>
              </a:ext>
            </a:extLst>
          </p:cNvPr>
          <p:cNvSpPr>
            <a:spLocks noGrp="1"/>
          </p:cNvSpPr>
          <p:nvPr>
            <p:ph type="title"/>
          </p:nvPr>
        </p:nvSpPr>
        <p:spPr/>
        <p:txBody>
          <a:bodyPr/>
          <a:lstStyle/>
          <a:p>
            <a:r>
              <a:rPr lang="it-IT" dirty="0" err="1"/>
              <a:t>Structure</a:t>
            </a:r>
            <a:endParaRPr lang="it-IT" dirty="0"/>
          </a:p>
        </p:txBody>
      </p:sp>
      <p:sp>
        <p:nvSpPr>
          <p:cNvPr id="3" name="Segnaposto contenuto 2">
            <a:extLst>
              <a:ext uri="{FF2B5EF4-FFF2-40B4-BE49-F238E27FC236}">
                <a16:creationId xmlns:a16="http://schemas.microsoft.com/office/drawing/2014/main" id="{26266A4E-0F0A-496E-204D-D46EF153A016}"/>
              </a:ext>
            </a:extLst>
          </p:cNvPr>
          <p:cNvSpPr>
            <a:spLocks noGrp="1"/>
          </p:cNvSpPr>
          <p:nvPr>
            <p:ph idx="1"/>
          </p:nvPr>
        </p:nvSpPr>
        <p:spPr>
          <a:xfrm>
            <a:off x="609600" y="1600201"/>
            <a:ext cx="10525760" cy="2128519"/>
          </a:xfrm>
        </p:spPr>
        <p:txBody>
          <a:bodyPr>
            <a:normAutofit fontScale="85000" lnSpcReduction="10000"/>
          </a:bodyPr>
          <a:lstStyle/>
          <a:p>
            <a:pPr marL="0" indent="0">
              <a:buNone/>
            </a:pPr>
            <a:r>
              <a:rPr lang="en-US" sz="1800" dirty="0"/>
              <a:t>First you need to learn how information is stored: all data in Firebase is stored as JSON objects. Unlike SQL databases in a </a:t>
            </a:r>
            <a:r>
              <a:rPr lang="en-US" sz="1800" dirty="0" err="1"/>
              <a:t>nosql</a:t>
            </a:r>
            <a:r>
              <a:rPr lang="en-US" sz="1800" dirty="0"/>
              <a:t> there are no record tables, the insertion of a new object becomes part of this hierarchical tree structure. </a:t>
            </a:r>
          </a:p>
          <a:p>
            <a:r>
              <a:rPr lang="en-US" sz="1800" dirty="0"/>
              <a:t>The data inside can be structured such as: maps, lists, strings, numeric and </a:t>
            </a:r>
            <a:r>
              <a:rPr lang="en-US" sz="1800" dirty="0" err="1"/>
              <a:t>boolean</a:t>
            </a:r>
            <a:r>
              <a:rPr lang="en-US" sz="1800" dirty="0"/>
              <a:t> types.</a:t>
            </a:r>
          </a:p>
          <a:p>
            <a:r>
              <a:rPr lang="en-US" sz="1800" dirty="0"/>
              <a:t> A data presents the address to which the application will have to connect to access the database, each record represents a node of the tree, whose uniqueness is given by the randomly generated ID, the data inside are organized according to JSON syntax, a peculiarity of non-relational databases is that they allow each record to have fields that can be as there are in other records of the same tree, so it is essential to predict possible errors due to finding a data in an absent field. </a:t>
            </a:r>
          </a:p>
          <a:p>
            <a:pPr marL="0" indent="0">
              <a:buNone/>
            </a:pPr>
            <a:r>
              <a:rPr lang="en-US" sz="1800" dirty="0"/>
              <a:t>We can provide the name of the keys directly, such as user IDs or semantic names, or you can provide them using push().</a:t>
            </a:r>
            <a:endParaRPr lang="it-IT" sz="1800" dirty="0"/>
          </a:p>
        </p:txBody>
      </p:sp>
      <p:pic>
        <p:nvPicPr>
          <p:cNvPr id="7" name="Immagine 6">
            <a:extLst>
              <a:ext uri="{FF2B5EF4-FFF2-40B4-BE49-F238E27FC236}">
                <a16:creationId xmlns:a16="http://schemas.microsoft.com/office/drawing/2014/main" id="{8762C37C-76C2-0BBE-B238-C92BCF2F2F1D}"/>
              </a:ext>
            </a:extLst>
          </p:cNvPr>
          <p:cNvPicPr>
            <a:picLocks noChangeAspect="1"/>
          </p:cNvPicPr>
          <p:nvPr/>
        </p:nvPicPr>
        <p:blipFill>
          <a:blip r:embed="rId2"/>
          <a:stretch>
            <a:fillRect/>
          </a:stretch>
        </p:blipFill>
        <p:spPr>
          <a:xfrm>
            <a:off x="2096083" y="3540760"/>
            <a:ext cx="7999833" cy="2890029"/>
          </a:xfrm>
          <a:prstGeom prst="rect">
            <a:avLst/>
          </a:prstGeom>
        </p:spPr>
      </p:pic>
    </p:spTree>
    <p:extLst>
      <p:ext uri="{BB962C8B-B14F-4D97-AF65-F5344CB8AC3E}">
        <p14:creationId xmlns:p14="http://schemas.microsoft.com/office/powerpoint/2010/main" val="37998032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EFBA27-A2E3-7D12-2C23-490A8453F1C2}"/>
              </a:ext>
            </a:extLst>
          </p:cNvPr>
          <p:cNvSpPr>
            <a:spLocks noGrp="1"/>
          </p:cNvSpPr>
          <p:nvPr>
            <p:ph type="title"/>
          </p:nvPr>
        </p:nvSpPr>
        <p:spPr/>
        <p:txBody>
          <a:bodyPr/>
          <a:lstStyle/>
          <a:p>
            <a:r>
              <a:rPr lang="it-IT" dirty="0"/>
              <a:t>Write Data</a:t>
            </a:r>
          </a:p>
        </p:txBody>
      </p:sp>
      <p:sp>
        <p:nvSpPr>
          <p:cNvPr id="3" name="Segnaposto contenuto 2">
            <a:extLst>
              <a:ext uri="{FF2B5EF4-FFF2-40B4-BE49-F238E27FC236}">
                <a16:creationId xmlns:a16="http://schemas.microsoft.com/office/drawing/2014/main" id="{2FFD2AC6-F614-C481-271F-43FCE710479C}"/>
              </a:ext>
            </a:extLst>
          </p:cNvPr>
          <p:cNvSpPr>
            <a:spLocks noGrp="1"/>
          </p:cNvSpPr>
          <p:nvPr>
            <p:ph idx="1"/>
          </p:nvPr>
        </p:nvSpPr>
        <p:spPr>
          <a:xfrm>
            <a:off x="609600" y="1600202"/>
            <a:ext cx="10972800" cy="1143000"/>
          </a:xfrm>
        </p:spPr>
        <p:txBody>
          <a:bodyPr>
            <a:normAutofit/>
          </a:bodyPr>
          <a:lstStyle/>
          <a:p>
            <a:pPr marL="0" indent="0">
              <a:buNone/>
            </a:pPr>
            <a:r>
              <a:rPr lang="en-US" sz="2800" dirty="0"/>
              <a:t>To read or write database data, you must have a </a:t>
            </a:r>
            <a:r>
              <a:rPr lang="en-US" sz="2800" dirty="0" err="1"/>
              <a:t>DatabaseReference</a:t>
            </a:r>
            <a:r>
              <a:rPr lang="en-US" sz="2800" dirty="0"/>
              <a:t> instance.</a:t>
            </a:r>
          </a:p>
        </p:txBody>
      </p:sp>
      <p:sp>
        <p:nvSpPr>
          <p:cNvPr id="5" name="CasellaDiTesto 4">
            <a:extLst>
              <a:ext uri="{FF2B5EF4-FFF2-40B4-BE49-F238E27FC236}">
                <a16:creationId xmlns:a16="http://schemas.microsoft.com/office/drawing/2014/main" id="{E71A30EE-B081-1B78-8FBC-C5679184815E}"/>
              </a:ext>
            </a:extLst>
          </p:cNvPr>
          <p:cNvSpPr txBox="1"/>
          <p:nvPr/>
        </p:nvSpPr>
        <p:spPr>
          <a:xfrm>
            <a:off x="764540" y="3514634"/>
            <a:ext cx="10662920" cy="1815882"/>
          </a:xfrm>
          <a:prstGeom prst="rect">
            <a:avLst/>
          </a:prstGeom>
          <a:noFill/>
        </p:spPr>
        <p:txBody>
          <a:bodyPr wrap="square">
            <a:spAutoFit/>
          </a:bodyPr>
          <a:lstStyle/>
          <a:p>
            <a:pPr marL="0" indent="0">
              <a:buNone/>
            </a:pPr>
            <a:r>
              <a:rPr lang="en-US" sz="2800" dirty="0"/>
              <a:t>For basic write operations, you can use </a:t>
            </a:r>
            <a:r>
              <a:rPr lang="en-US" sz="2800" dirty="0" err="1"/>
              <a:t>setValue</a:t>
            </a:r>
            <a:r>
              <a:rPr lang="en-US" sz="2800" dirty="0"/>
              <a:t>() to save the data to</a:t>
            </a:r>
          </a:p>
          <a:p>
            <a:pPr marL="0" indent="0">
              <a:buNone/>
            </a:pPr>
            <a:r>
              <a:rPr lang="en-US" sz="2800" dirty="0"/>
              <a:t>a specified reference and replacing all existing data in that path. </a:t>
            </a:r>
          </a:p>
          <a:p>
            <a:pPr marL="0" indent="0">
              <a:buNone/>
            </a:pPr>
            <a:r>
              <a:rPr lang="en-US" sz="2800" dirty="0"/>
              <a:t>You can use this method to pass available JSON types like : String, Long, Double, Boolean, Map&lt;String, Object&gt;, and List&lt;Object&gt;.</a:t>
            </a:r>
          </a:p>
        </p:txBody>
      </p:sp>
      <p:sp>
        <p:nvSpPr>
          <p:cNvPr id="4" name="Rectangle 1">
            <a:extLst>
              <a:ext uri="{FF2B5EF4-FFF2-40B4-BE49-F238E27FC236}">
                <a16:creationId xmlns:a16="http://schemas.microsoft.com/office/drawing/2014/main" id="{A1725F9A-9899-B327-48A8-9FB2F5DB5876}"/>
              </a:ext>
            </a:extLst>
          </p:cNvPr>
          <p:cNvSpPr>
            <a:spLocks noChangeArrowheads="1"/>
          </p:cNvSpPr>
          <p:nvPr/>
        </p:nvSpPr>
        <p:spPr bwMode="auto">
          <a:xfrm>
            <a:off x="1293929" y="2598003"/>
            <a:ext cx="9374071" cy="83099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400" b="1" i="0" u="none" strike="noStrike" cap="none" normalizeH="0" baseline="0" dirty="0">
                <a:ln>
                  <a:noFill/>
                </a:ln>
                <a:solidFill>
                  <a:srgbClr val="CC7832"/>
                </a:solidFill>
                <a:effectLst/>
                <a:latin typeface="JetBrains Mono"/>
              </a:rPr>
              <a:t>private </a:t>
            </a:r>
            <a:r>
              <a:rPr kumimoji="0" lang="it-IT" altLang="it-IT" sz="2400" b="1" i="0" u="none" strike="noStrike" cap="none" normalizeH="0" baseline="0" dirty="0" err="1">
                <a:ln>
                  <a:noFill/>
                </a:ln>
                <a:solidFill>
                  <a:srgbClr val="A9B7C6"/>
                </a:solidFill>
                <a:effectLst/>
                <a:latin typeface="JetBrains Mono"/>
              </a:rPr>
              <a:t>DatabaseReference</a:t>
            </a:r>
            <a:r>
              <a:rPr kumimoji="0" lang="it-IT" altLang="it-IT" sz="2400" b="1" i="0" u="none" strike="noStrike" cap="none" normalizeH="0" baseline="0" dirty="0">
                <a:ln>
                  <a:noFill/>
                </a:ln>
                <a:solidFill>
                  <a:srgbClr val="A9B7C6"/>
                </a:solidFill>
                <a:effectLst/>
                <a:latin typeface="JetBrains Mono"/>
              </a:rPr>
              <a:t> </a:t>
            </a:r>
            <a:r>
              <a:rPr kumimoji="0" lang="it-IT" altLang="it-IT" sz="2400" b="1" i="0" u="none" strike="noStrike" cap="none" normalizeH="0" baseline="0" dirty="0" err="1">
                <a:ln>
                  <a:noFill/>
                </a:ln>
                <a:solidFill>
                  <a:srgbClr val="9876AA"/>
                </a:solidFill>
                <a:effectLst/>
                <a:latin typeface="JetBrains Mono"/>
              </a:rPr>
              <a:t>databaseReference</a:t>
            </a:r>
            <a:r>
              <a:rPr kumimoji="0" lang="it-IT" altLang="it-IT" sz="2400" b="1" i="0" u="none" strike="noStrike" cap="none" normalizeH="0" baseline="0" dirty="0">
                <a:ln>
                  <a:noFill/>
                </a:ln>
                <a:solidFill>
                  <a:srgbClr val="CC7832"/>
                </a:solidFill>
                <a:effectLst/>
                <a:latin typeface="JetBrains Mono"/>
              </a:rPr>
              <a:t>;</a:t>
            </a:r>
          </a:p>
          <a:p>
            <a:pPr eaLnBrk="0" fontAlgn="base" hangingPunct="0">
              <a:spcBef>
                <a:spcPct val="0"/>
              </a:spcBef>
              <a:spcAft>
                <a:spcPct val="0"/>
              </a:spcAft>
            </a:pPr>
            <a:r>
              <a:rPr kumimoji="0" lang="en-US" altLang="en-US" sz="2400" b="1" i="0" u="none" strike="noStrike" cap="none" normalizeH="0" baseline="0" dirty="0" err="1">
                <a:ln>
                  <a:noFill/>
                </a:ln>
                <a:solidFill>
                  <a:srgbClr val="9876AA"/>
                </a:solidFill>
                <a:effectLst/>
                <a:latin typeface="JetBrains Mono"/>
              </a:rPr>
              <a:t>databaseReference</a:t>
            </a:r>
            <a:r>
              <a:rPr kumimoji="0" lang="en-US" altLang="en-US" sz="2400" b="1" i="0" u="none" strike="noStrike" cap="none" normalizeH="0" baseline="0" dirty="0">
                <a:ln>
                  <a:noFill/>
                </a:ln>
                <a:solidFill>
                  <a:srgbClr val="A9B7C6"/>
                </a:solidFill>
                <a:effectLst/>
                <a:latin typeface="JetBrains Mono"/>
              </a:rPr>
              <a:t>= </a:t>
            </a:r>
            <a:r>
              <a:rPr kumimoji="0" lang="en-US" altLang="en-US" sz="2400" b="1" i="0" u="none" strike="noStrike" cap="none" normalizeH="0" baseline="0" dirty="0" err="1">
                <a:ln>
                  <a:noFill/>
                </a:ln>
                <a:solidFill>
                  <a:srgbClr val="A9B7C6"/>
                </a:solidFill>
                <a:effectLst/>
                <a:latin typeface="JetBrains Mono"/>
              </a:rPr>
              <a:t>FirebaseDatabase.</a:t>
            </a:r>
            <a:r>
              <a:rPr kumimoji="0" lang="en-US" altLang="en-US" sz="2400" b="1" i="1" u="none" strike="noStrike" cap="none" normalizeH="0" baseline="0" dirty="0" err="1">
                <a:ln>
                  <a:noFill/>
                </a:ln>
                <a:solidFill>
                  <a:srgbClr val="A9B7C6"/>
                </a:solidFill>
                <a:effectLst/>
                <a:latin typeface="JetBrains Mono"/>
              </a:rPr>
              <a:t>getInstance</a:t>
            </a:r>
            <a:r>
              <a:rPr kumimoji="0" lang="en-US" altLang="en-US" sz="2400" b="1" i="0" u="none" strike="noStrike" cap="none" normalizeH="0" baseline="0" dirty="0">
                <a:ln>
                  <a:noFill/>
                </a:ln>
                <a:solidFill>
                  <a:srgbClr val="A9B7C6"/>
                </a:solidFill>
                <a:effectLst/>
                <a:latin typeface="JetBrains Mono"/>
              </a:rPr>
              <a:t>().</a:t>
            </a:r>
            <a:r>
              <a:rPr kumimoji="0" lang="en-US" altLang="en-US" sz="2400" b="1" i="0" u="none" strike="noStrike" cap="none" normalizeH="0" baseline="0" dirty="0" err="1">
                <a:ln>
                  <a:noFill/>
                </a:ln>
                <a:solidFill>
                  <a:srgbClr val="A9B7C6"/>
                </a:solidFill>
                <a:effectLst/>
                <a:latin typeface="JetBrains Mono"/>
              </a:rPr>
              <a:t>getReference</a:t>
            </a:r>
            <a:r>
              <a:rPr kumimoji="0" lang="en-US" altLang="en-US" sz="2400" b="1" i="0" u="none" strike="noStrike" cap="none" normalizeH="0" baseline="0" dirty="0">
                <a:ln>
                  <a:noFill/>
                </a:ln>
                <a:solidFill>
                  <a:srgbClr val="A9B7C6"/>
                </a:solidFill>
                <a:effectLst/>
                <a:latin typeface="JetBrains Mono"/>
              </a:rPr>
              <a:t>()</a:t>
            </a:r>
            <a:r>
              <a:rPr kumimoji="0" lang="en-US" altLang="en-US" sz="2400" b="1" i="0" u="none" strike="noStrike" cap="none" normalizeH="0" baseline="0" dirty="0">
                <a:ln>
                  <a:noFill/>
                </a:ln>
                <a:solidFill>
                  <a:srgbClr val="CC7832"/>
                </a:solidFill>
                <a:effectLst/>
                <a:latin typeface="JetBrains Mono"/>
              </a:rPr>
              <a:t>;</a:t>
            </a: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821952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6A15EB-CE5C-C597-6DE8-2E5E3515FD9C}"/>
              </a:ext>
            </a:extLst>
          </p:cNvPr>
          <p:cNvSpPr>
            <a:spLocks noGrp="1"/>
          </p:cNvSpPr>
          <p:nvPr>
            <p:ph type="title"/>
          </p:nvPr>
        </p:nvSpPr>
        <p:spPr/>
        <p:txBody>
          <a:bodyPr/>
          <a:lstStyle/>
          <a:p>
            <a:r>
              <a:rPr lang="it-IT" dirty="0"/>
              <a:t>Model Class</a:t>
            </a:r>
            <a:endParaRPr lang="en-GB" dirty="0"/>
          </a:p>
        </p:txBody>
      </p:sp>
      <p:sp>
        <p:nvSpPr>
          <p:cNvPr id="3" name="Segnaposto contenuto 2">
            <a:extLst>
              <a:ext uri="{FF2B5EF4-FFF2-40B4-BE49-F238E27FC236}">
                <a16:creationId xmlns:a16="http://schemas.microsoft.com/office/drawing/2014/main" id="{A3A1322B-6E69-61E3-EE6E-DAA328EEA84E}"/>
              </a:ext>
            </a:extLst>
          </p:cNvPr>
          <p:cNvSpPr>
            <a:spLocks noGrp="1"/>
          </p:cNvSpPr>
          <p:nvPr>
            <p:ph idx="1"/>
          </p:nvPr>
        </p:nvSpPr>
        <p:spPr>
          <a:xfrm>
            <a:off x="609600" y="1600201"/>
            <a:ext cx="4652211" cy="4525963"/>
          </a:xfrm>
        </p:spPr>
        <p:txBody>
          <a:bodyPr>
            <a:normAutofit fontScale="70000" lnSpcReduction="20000"/>
          </a:bodyPr>
          <a:lstStyle/>
          <a:p>
            <a:pPr marL="0" indent="0">
              <a:buNone/>
            </a:pPr>
            <a:r>
              <a:rPr lang="en-US" sz="2400" dirty="0"/>
              <a:t>We can also use it to pass a Java object, if the class that defines it has a default constructor that does not accept arguments and has public getters for assigning properties, that class is commonly called Model. </a:t>
            </a:r>
          </a:p>
          <a:p>
            <a:pPr marL="0" indent="0">
              <a:buNone/>
            </a:pPr>
            <a:endParaRPr lang="en-US" sz="2400" dirty="0"/>
          </a:p>
          <a:p>
            <a:pPr marL="0" indent="0">
              <a:buNone/>
            </a:pPr>
            <a:r>
              <a:rPr lang="en-US" sz="2400" dirty="0"/>
              <a:t>Using this second mode, the content of your object is automatically mapped to child locations in a nested way. Therefore we recommend the use of a Java object to make the code more readable and easier to maintain.</a:t>
            </a:r>
          </a:p>
          <a:p>
            <a:pPr marL="0" indent="0">
              <a:buNone/>
            </a:pPr>
            <a:endParaRPr lang="en-US" sz="2400" dirty="0"/>
          </a:p>
          <a:p>
            <a:pPr marL="0" indent="0">
              <a:buNone/>
            </a:pPr>
            <a:r>
              <a:rPr lang="en-GB" sz="2400" dirty="0"/>
              <a:t>@Exclude notation is used to exclude the key installation, since it is not known</a:t>
            </a:r>
          </a:p>
          <a:p>
            <a:pPr marL="0" indent="0">
              <a:buNone/>
            </a:pPr>
            <a:r>
              <a:rPr lang="en-GB" sz="2400" dirty="0"/>
              <a:t>a priori before adding the data into the </a:t>
            </a:r>
            <a:r>
              <a:rPr lang="en-GB" sz="2400" dirty="0" err="1"/>
              <a:t>database,data</a:t>
            </a:r>
            <a:r>
              <a:rPr lang="en-GB" sz="2400" dirty="0"/>
              <a:t>, we will use the </a:t>
            </a:r>
            <a:r>
              <a:rPr lang="en-GB" sz="2400" dirty="0" err="1"/>
              <a:t>getKey</a:t>
            </a:r>
            <a:r>
              <a:rPr lang="en-GB" sz="2400" dirty="0"/>
              <a:t>() method to save this information in the key attribute of the employee class.</a:t>
            </a:r>
            <a:r>
              <a:rPr lang="en-US" sz="2400" dirty="0"/>
              <a:t> </a:t>
            </a:r>
            <a:endParaRPr lang="en-GB" sz="4000" dirty="0"/>
          </a:p>
        </p:txBody>
      </p:sp>
      <p:sp>
        <p:nvSpPr>
          <p:cNvPr id="4" name="Rectangle 1">
            <a:extLst>
              <a:ext uri="{FF2B5EF4-FFF2-40B4-BE49-F238E27FC236}">
                <a16:creationId xmlns:a16="http://schemas.microsoft.com/office/drawing/2014/main" id="{43053F83-7813-A442-ECD5-E79844ED4D15}"/>
              </a:ext>
            </a:extLst>
          </p:cNvPr>
          <p:cNvSpPr>
            <a:spLocks noChangeArrowheads="1"/>
          </p:cNvSpPr>
          <p:nvPr/>
        </p:nvSpPr>
        <p:spPr bwMode="auto">
          <a:xfrm>
            <a:off x="5694949" y="1656202"/>
            <a:ext cx="5887451" cy="480131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solidFill>
                  <a:srgbClr val="CC7832"/>
                </a:solidFill>
                <a:effectLst/>
                <a:latin typeface="JetBrains Mono"/>
              </a:rPr>
              <a:t>public class </a:t>
            </a:r>
            <a:r>
              <a:rPr kumimoji="0" lang="en-US" altLang="en-US" b="1" i="0" u="none" strike="noStrike" cap="none" normalizeH="0" baseline="0" dirty="0">
                <a:solidFill>
                  <a:srgbClr val="A9B7C6"/>
                </a:solidFill>
                <a:effectLst/>
                <a:latin typeface="JetBrains Mono"/>
              </a:rPr>
              <a:t>Employee </a:t>
            </a:r>
            <a:r>
              <a:rPr kumimoji="0" lang="en-US" altLang="en-US" b="1" i="0" u="none" strike="noStrike" cap="none" normalizeH="0" baseline="0" dirty="0">
                <a:solidFill>
                  <a:srgbClr val="CC7832"/>
                </a:solidFill>
                <a:effectLst/>
                <a:latin typeface="JetBrains Mono"/>
              </a:rPr>
              <a:t>implements </a:t>
            </a:r>
            <a:r>
              <a:rPr kumimoji="0" lang="en-US" altLang="en-US" b="1" i="0" u="none" strike="noStrike" cap="none" normalizeH="0" baseline="0" dirty="0">
                <a:solidFill>
                  <a:srgbClr val="A9B7C6"/>
                </a:solidFill>
                <a:effectLst/>
                <a:latin typeface="JetBrains Mono"/>
              </a:rPr>
              <a:t>Serializable {</a:t>
            </a:r>
            <a:br>
              <a:rPr kumimoji="0" lang="en-US" altLang="en-US" b="1" i="0" u="none" strike="noStrike" cap="none" normalizeH="0" baseline="0" dirty="0">
                <a:solidFill>
                  <a:srgbClr val="A9B7C6"/>
                </a:solidFill>
                <a:effectLst/>
                <a:latin typeface="JetBrains Mono"/>
              </a:rPr>
            </a:br>
            <a:r>
              <a:rPr kumimoji="0" lang="en-US" altLang="en-US" b="1" i="0" u="none" strike="noStrike" cap="none" normalizeH="0" baseline="0" dirty="0">
                <a:solidFill>
                  <a:srgbClr val="A9B7C6"/>
                </a:solidFill>
                <a:effectLst/>
                <a:latin typeface="JetBrains Mono"/>
              </a:rPr>
              <a:t>    </a:t>
            </a:r>
            <a:r>
              <a:rPr kumimoji="0" lang="en-US" altLang="en-US" b="1" i="0" u="none" strike="noStrike" cap="none" normalizeH="0" baseline="0" dirty="0">
                <a:solidFill>
                  <a:srgbClr val="BBB529"/>
                </a:solidFill>
                <a:effectLst/>
                <a:latin typeface="JetBrains Mono"/>
              </a:rPr>
              <a:t>@Exclude</a:t>
            </a:r>
            <a:br>
              <a:rPr kumimoji="0" lang="en-US" altLang="en-US" b="1" i="0" u="none" strike="noStrike" cap="none" normalizeH="0" baseline="0" dirty="0">
                <a:solidFill>
                  <a:srgbClr val="BBB529"/>
                </a:solidFill>
                <a:effectLst/>
                <a:latin typeface="JetBrains Mono"/>
              </a:rPr>
            </a:br>
            <a:r>
              <a:rPr kumimoji="0" lang="en-US" altLang="en-US" b="1" i="0" u="none" strike="noStrike" cap="none" normalizeH="0" baseline="0" dirty="0">
                <a:solidFill>
                  <a:srgbClr val="BBB529"/>
                </a:solidFill>
                <a:effectLst/>
                <a:latin typeface="JetBrains Mono"/>
              </a:rPr>
              <a:t>    </a:t>
            </a:r>
            <a:r>
              <a:rPr kumimoji="0" lang="en-US" altLang="en-US" b="1" i="0" u="none" strike="noStrike" cap="none" normalizeH="0" baseline="0" dirty="0">
                <a:solidFill>
                  <a:srgbClr val="CC7832"/>
                </a:solidFill>
                <a:effectLst/>
                <a:latin typeface="JetBrains Mono"/>
              </a:rPr>
              <a:t>private </a:t>
            </a:r>
            <a:r>
              <a:rPr kumimoji="0" lang="en-US" altLang="en-US" b="1" i="0" u="none" strike="noStrike" cap="none" normalizeH="0" baseline="0" dirty="0">
                <a:solidFill>
                  <a:srgbClr val="A9B7C6"/>
                </a:solidFill>
                <a:effectLst/>
                <a:latin typeface="JetBrains Mono"/>
              </a:rPr>
              <a:t>String </a:t>
            </a:r>
            <a:r>
              <a:rPr kumimoji="0" lang="en-US" altLang="en-US" b="1" i="0" u="none" strike="noStrike" cap="none" normalizeH="0" baseline="0" dirty="0">
                <a:solidFill>
                  <a:srgbClr val="9876AA"/>
                </a:solidFill>
                <a:effectLst/>
                <a:latin typeface="JetBrains Mono"/>
              </a:rPr>
              <a:t>key</a:t>
            </a:r>
            <a:r>
              <a:rPr kumimoji="0" lang="en-US" altLang="en-US" b="1" i="0" u="none" strike="noStrike" cap="none" normalizeH="0" baseline="0" dirty="0">
                <a:solidFill>
                  <a:srgbClr val="CC7832"/>
                </a:solidFill>
                <a:effectLst/>
                <a:latin typeface="JetBrains Mono"/>
              </a:rPr>
              <a:t>;</a:t>
            </a:r>
            <a:br>
              <a:rPr kumimoji="0" lang="en-US" altLang="en-US" b="1" i="0" u="none" strike="noStrike" cap="none" normalizeH="0" baseline="0" dirty="0">
                <a:solidFill>
                  <a:srgbClr val="CC7832"/>
                </a:solidFill>
                <a:effectLst/>
                <a:latin typeface="JetBrains Mono"/>
              </a:rPr>
            </a:br>
            <a:r>
              <a:rPr kumimoji="0" lang="en-US" altLang="en-US" b="1" i="0" u="none" strike="noStrike" cap="none" normalizeH="0" baseline="0" dirty="0">
                <a:solidFill>
                  <a:srgbClr val="CC7832"/>
                </a:solidFill>
                <a:effectLst/>
                <a:latin typeface="JetBrains Mono"/>
              </a:rPr>
              <a:t>    private </a:t>
            </a:r>
            <a:r>
              <a:rPr kumimoji="0" lang="en-US" altLang="en-US" b="1" i="0" u="none" strike="noStrike" cap="none" normalizeH="0" baseline="0" dirty="0">
                <a:solidFill>
                  <a:srgbClr val="A9B7C6"/>
                </a:solidFill>
                <a:effectLst/>
                <a:latin typeface="JetBrains Mono"/>
              </a:rPr>
              <a:t>String </a:t>
            </a:r>
            <a:r>
              <a:rPr kumimoji="0" lang="en-US" altLang="en-US" b="1" i="0" u="none" strike="noStrike" cap="none" normalizeH="0" baseline="0" dirty="0" err="1">
                <a:solidFill>
                  <a:srgbClr val="9876AA"/>
                </a:solidFill>
                <a:effectLst/>
                <a:latin typeface="JetBrains Mono"/>
              </a:rPr>
              <a:t>name</a:t>
            </a:r>
            <a:r>
              <a:rPr kumimoji="0" lang="en-US" altLang="en-US" b="1" i="0" u="none" strike="noStrike" cap="none" normalizeH="0" baseline="0" dirty="0" err="1">
                <a:solidFill>
                  <a:srgbClr val="CC7832"/>
                </a:solidFill>
                <a:effectLst/>
                <a:latin typeface="JetBrains Mono"/>
              </a:rPr>
              <a:t>,</a:t>
            </a:r>
            <a:r>
              <a:rPr kumimoji="0" lang="en-US" altLang="en-US" b="1" i="0" u="none" strike="noStrike" cap="none" normalizeH="0" baseline="0" dirty="0" err="1">
                <a:solidFill>
                  <a:srgbClr val="9876AA"/>
                </a:solidFill>
                <a:effectLst/>
                <a:latin typeface="JetBrains Mono"/>
              </a:rPr>
              <a:t>position</a:t>
            </a:r>
            <a:r>
              <a:rPr kumimoji="0" lang="en-US" altLang="en-US" b="1" i="0" u="none" strike="noStrike" cap="none" normalizeH="0" baseline="0" dirty="0">
                <a:solidFill>
                  <a:srgbClr val="CC7832"/>
                </a:solidFill>
                <a:effectLst/>
                <a:latin typeface="JetBrains Mono"/>
              </a:rPr>
              <a:t>;</a:t>
            </a:r>
            <a:br>
              <a:rPr kumimoji="0" lang="en-US" altLang="en-US" b="1" i="0" u="none" strike="noStrike" cap="none" normalizeH="0" baseline="0" dirty="0">
                <a:solidFill>
                  <a:srgbClr val="CC7832"/>
                </a:solidFill>
                <a:effectLst/>
                <a:latin typeface="JetBrains Mono"/>
              </a:rPr>
            </a:br>
            <a:br>
              <a:rPr kumimoji="0" lang="en-US" altLang="en-US" b="1" i="0" u="none" strike="noStrike" cap="none" normalizeH="0" baseline="0" dirty="0">
                <a:solidFill>
                  <a:srgbClr val="CC7832"/>
                </a:solidFill>
                <a:effectLst/>
                <a:latin typeface="JetBrains Mono"/>
              </a:rPr>
            </a:br>
            <a:r>
              <a:rPr kumimoji="0" lang="en-US" altLang="en-US" b="1" i="0" u="none" strike="noStrike" cap="none" normalizeH="0" baseline="0" dirty="0">
                <a:solidFill>
                  <a:srgbClr val="CC7832"/>
                </a:solidFill>
                <a:effectLst/>
                <a:latin typeface="JetBrains Mono"/>
              </a:rPr>
              <a:t>    </a:t>
            </a:r>
            <a:br>
              <a:rPr kumimoji="0" lang="en-US" altLang="en-US" b="1" i="0" u="none" strike="noStrike" cap="none" normalizeH="0" baseline="0" dirty="0">
                <a:solidFill>
                  <a:srgbClr val="CC7832"/>
                </a:solidFill>
                <a:effectLst/>
                <a:latin typeface="JetBrains Mono"/>
              </a:rPr>
            </a:br>
            <a:r>
              <a:rPr kumimoji="0" lang="en-US" altLang="en-US" b="1" i="0" u="none" strike="noStrike" cap="none" normalizeH="0" baseline="0" dirty="0">
                <a:solidFill>
                  <a:srgbClr val="CC7832"/>
                </a:solidFill>
                <a:effectLst/>
                <a:latin typeface="JetBrains Mono"/>
              </a:rPr>
              <a:t>    public </a:t>
            </a:r>
            <a:r>
              <a:rPr kumimoji="0" lang="en-US" altLang="en-US" b="1" i="0" u="none" strike="noStrike" cap="none" normalizeH="0" baseline="0" dirty="0">
                <a:solidFill>
                  <a:srgbClr val="FFC66D"/>
                </a:solidFill>
                <a:effectLst/>
                <a:latin typeface="JetBrains Mono"/>
              </a:rPr>
              <a:t>Employee</a:t>
            </a:r>
            <a:r>
              <a:rPr kumimoji="0" lang="en-US" altLang="en-US" b="1" i="0" u="none" strike="noStrike" cap="none" normalizeH="0" baseline="0" dirty="0">
                <a:solidFill>
                  <a:srgbClr val="A9B7C6"/>
                </a:solidFill>
                <a:effectLst/>
                <a:latin typeface="JetBrains Mono"/>
              </a:rPr>
              <a:t>(){</a:t>
            </a:r>
            <a:br>
              <a:rPr kumimoji="0" lang="en-US" altLang="en-US" b="1" i="0" u="none" strike="noStrike" cap="none" normalizeH="0" baseline="0" dirty="0">
                <a:solidFill>
                  <a:srgbClr val="A9B7C6"/>
                </a:solidFill>
                <a:effectLst/>
                <a:latin typeface="JetBrains Mono"/>
              </a:rPr>
            </a:br>
            <a:r>
              <a:rPr kumimoji="0" lang="en-US" altLang="en-US" b="1" i="0" u="none" strike="noStrike" cap="none" normalizeH="0" baseline="0" dirty="0">
                <a:solidFill>
                  <a:srgbClr val="A9B7C6"/>
                </a:solidFill>
                <a:effectLst/>
                <a:latin typeface="JetBrains Mono"/>
              </a:rPr>
              <a:t>        </a:t>
            </a:r>
            <a:r>
              <a:rPr kumimoji="0" lang="en-US" altLang="en-US" b="1" i="0" u="none" strike="noStrike" cap="none" normalizeH="0" baseline="0" dirty="0">
                <a:solidFill>
                  <a:srgbClr val="808080"/>
                </a:solidFill>
                <a:effectLst/>
                <a:latin typeface="JetBrains Mono"/>
              </a:rPr>
              <a:t>//empty constructor needed by Firebase to get data</a:t>
            </a:r>
            <a:br>
              <a:rPr kumimoji="0" lang="en-US" altLang="en-US" b="1" i="0" u="none" strike="noStrike" cap="none" normalizeH="0" baseline="0" dirty="0">
                <a:solidFill>
                  <a:srgbClr val="808080"/>
                </a:solidFill>
                <a:effectLst/>
                <a:latin typeface="JetBrains Mono"/>
              </a:rPr>
            </a:br>
            <a:r>
              <a:rPr kumimoji="0" lang="en-US" altLang="en-US" b="1" i="0" u="none" strike="noStrike" cap="none" normalizeH="0" baseline="0" dirty="0">
                <a:solidFill>
                  <a:srgbClr val="808080"/>
                </a:solidFill>
                <a:effectLst/>
                <a:latin typeface="JetBrains Mono"/>
              </a:rPr>
              <a:t>    </a:t>
            </a:r>
            <a:r>
              <a:rPr kumimoji="0" lang="en-US" altLang="en-US" b="1" i="0" u="none" strike="noStrike" cap="none" normalizeH="0" baseline="0" dirty="0">
                <a:solidFill>
                  <a:srgbClr val="A9B7C6"/>
                </a:solidFill>
                <a:effectLst/>
                <a:latin typeface="JetBrains Mono"/>
              </a:rPr>
              <a:t>}</a:t>
            </a:r>
            <a:br>
              <a:rPr kumimoji="0" lang="en-US" altLang="en-US" b="1" i="0" u="none" strike="noStrike" cap="none" normalizeH="0" baseline="0" dirty="0">
                <a:solidFill>
                  <a:srgbClr val="A9B7C6"/>
                </a:solidFill>
                <a:effectLst/>
                <a:latin typeface="JetBrains Mono"/>
              </a:rPr>
            </a:br>
            <a:r>
              <a:rPr kumimoji="0" lang="en-US" altLang="en-US" b="1" i="0" u="none" strike="noStrike" cap="none" normalizeH="0" baseline="0" dirty="0">
                <a:solidFill>
                  <a:srgbClr val="A9B7C6"/>
                </a:solidFill>
                <a:effectLst/>
                <a:latin typeface="JetBrains Mono"/>
              </a:rPr>
              <a:t>    </a:t>
            </a:r>
            <a:r>
              <a:rPr kumimoji="0" lang="en-US" altLang="en-US" b="1" i="0" u="none" strike="noStrike" cap="none" normalizeH="0" baseline="0" dirty="0">
                <a:solidFill>
                  <a:srgbClr val="CC7832"/>
                </a:solidFill>
                <a:effectLst/>
                <a:latin typeface="JetBrains Mono"/>
              </a:rPr>
              <a:t>public </a:t>
            </a:r>
            <a:r>
              <a:rPr kumimoji="0" lang="en-US" altLang="en-US" b="1" i="0" u="none" strike="noStrike" cap="none" normalizeH="0" baseline="0" dirty="0">
                <a:solidFill>
                  <a:srgbClr val="FFC66D"/>
                </a:solidFill>
                <a:effectLst/>
                <a:latin typeface="JetBrains Mono"/>
              </a:rPr>
              <a:t>Employee</a:t>
            </a:r>
            <a:r>
              <a:rPr kumimoji="0" lang="en-US" altLang="en-US" b="1" i="0" u="none" strike="noStrike" cap="none" normalizeH="0" baseline="0" dirty="0">
                <a:solidFill>
                  <a:srgbClr val="A9B7C6"/>
                </a:solidFill>
                <a:effectLst/>
                <a:latin typeface="JetBrains Mono"/>
              </a:rPr>
              <a:t>(String key</a:t>
            </a:r>
            <a:r>
              <a:rPr kumimoji="0" lang="en-US" altLang="en-US" b="1" i="0" u="none" strike="noStrike" cap="none" normalizeH="0" baseline="0" dirty="0">
                <a:solidFill>
                  <a:srgbClr val="CC7832"/>
                </a:solidFill>
                <a:effectLst/>
                <a:latin typeface="JetBrains Mono"/>
              </a:rPr>
              <a:t>, </a:t>
            </a:r>
            <a:r>
              <a:rPr kumimoji="0" lang="en-US" altLang="en-US" b="1" i="0" u="none" strike="noStrike" cap="none" normalizeH="0" baseline="0" dirty="0">
                <a:solidFill>
                  <a:srgbClr val="A9B7C6"/>
                </a:solidFill>
                <a:effectLst/>
                <a:latin typeface="JetBrains Mono"/>
              </a:rPr>
              <a:t>String name</a:t>
            </a:r>
            <a:r>
              <a:rPr kumimoji="0" lang="en-US" altLang="en-US" b="1" i="0" u="none" strike="noStrike" cap="none" normalizeH="0" baseline="0" dirty="0">
                <a:solidFill>
                  <a:srgbClr val="CC7832"/>
                </a:solidFill>
                <a:effectLst/>
                <a:latin typeface="JetBrains Mono"/>
              </a:rPr>
              <a:t>, </a:t>
            </a:r>
            <a:r>
              <a:rPr kumimoji="0" lang="en-US" altLang="en-US" b="1" i="0" u="none" strike="noStrike" cap="none" normalizeH="0" baseline="0" dirty="0">
                <a:solidFill>
                  <a:srgbClr val="A9B7C6"/>
                </a:solidFill>
                <a:effectLst/>
                <a:latin typeface="JetBrains Mono"/>
              </a:rPr>
              <a:t>String position) {</a:t>
            </a:r>
            <a:br>
              <a:rPr kumimoji="0" lang="en-US" altLang="en-US" b="1" i="0" u="none" strike="noStrike" cap="none" normalizeH="0" baseline="0" dirty="0">
                <a:solidFill>
                  <a:srgbClr val="A9B7C6"/>
                </a:solidFill>
                <a:effectLst/>
                <a:latin typeface="JetBrains Mono"/>
              </a:rPr>
            </a:br>
            <a:r>
              <a:rPr kumimoji="0" lang="en-US" altLang="en-US" b="1" i="0" u="none" strike="noStrike" cap="none" normalizeH="0" baseline="0" dirty="0">
                <a:solidFill>
                  <a:srgbClr val="A9B7C6"/>
                </a:solidFill>
                <a:effectLst/>
                <a:latin typeface="JetBrains Mono"/>
              </a:rPr>
              <a:t>        </a:t>
            </a:r>
            <a:r>
              <a:rPr kumimoji="0" lang="en-US" altLang="en-US" b="1" i="0" u="none" strike="noStrike" cap="none" normalizeH="0" baseline="0" dirty="0" err="1">
                <a:solidFill>
                  <a:srgbClr val="CC7832"/>
                </a:solidFill>
                <a:effectLst/>
                <a:latin typeface="JetBrains Mono"/>
              </a:rPr>
              <a:t>this</a:t>
            </a:r>
            <a:r>
              <a:rPr kumimoji="0" lang="en-US" altLang="en-US" b="1" i="0" u="none" strike="noStrike" cap="none" normalizeH="0" baseline="0" dirty="0" err="1">
                <a:solidFill>
                  <a:srgbClr val="A9B7C6"/>
                </a:solidFill>
                <a:effectLst/>
                <a:latin typeface="JetBrains Mono"/>
              </a:rPr>
              <a:t>.</a:t>
            </a:r>
            <a:r>
              <a:rPr kumimoji="0" lang="en-US" altLang="en-US" b="1" i="0" u="none" strike="noStrike" cap="none" normalizeH="0" baseline="0" dirty="0" err="1">
                <a:solidFill>
                  <a:srgbClr val="9876AA"/>
                </a:solidFill>
                <a:effectLst/>
                <a:latin typeface="JetBrains Mono"/>
              </a:rPr>
              <a:t>key</a:t>
            </a:r>
            <a:r>
              <a:rPr kumimoji="0" lang="en-US" altLang="en-US" b="1" i="0" u="none" strike="noStrike" cap="none" normalizeH="0" baseline="0" dirty="0">
                <a:solidFill>
                  <a:srgbClr val="9876AA"/>
                </a:solidFill>
                <a:effectLst/>
                <a:latin typeface="JetBrains Mono"/>
              </a:rPr>
              <a:t> </a:t>
            </a:r>
            <a:r>
              <a:rPr kumimoji="0" lang="en-US" altLang="en-US" b="1" i="0" u="none" strike="noStrike" cap="none" normalizeH="0" baseline="0" dirty="0">
                <a:solidFill>
                  <a:srgbClr val="A9B7C6"/>
                </a:solidFill>
                <a:effectLst/>
                <a:latin typeface="JetBrains Mono"/>
              </a:rPr>
              <a:t>= key</a:t>
            </a:r>
            <a:r>
              <a:rPr kumimoji="0" lang="en-US" altLang="en-US" b="1" i="0" u="none" strike="noStrike" cap="none" normalizeH="0" baseline="0" dirty="0">
                <a:solidFill>
                  <a:srgbClr val="CC7832"/>
                </a:solidFill>
                <a:effectLst/>
                <a:latin typeface="JetBrains Mono"/>
              </a:rPr>
              <a:t>;</a:t>
            </a:r>
            <a:br>
              <a:rPr kumimoji="0" lang="en-US" altLang="en-US" b="1" i="0" u="none" strike="noStrike" cap="none" normalizeH="0" baseline="0" dirty="0">
                <a:solidFill>
                  <a:srgbClr val="CC7832"/>
                </a:solidFill>
                <a:effectLst/>
                <a:latin typeface="JetBrains Mono"/>
              </a:rPr>
            </a:br>
            <a:r>
              <a:rPr kumimoji="0" lang="en-US" altLang="en-US" b="1" i="0" u="none" strike="noStrike" cap="none" normalizeH="0" baseline="0" dirty="0">
                <a:solidFill>
                  <a:srgbClr val="CC7832"/>
                </a:solidFill>
                <a:effectLst/>
                <a:latin typeface="JetBrains Mono"/>
              </a:rPr>
              <a:t>        this</a:t>
            </a:r>
            <a:r>
              <a:rPr kumimoji="0" lang="en-US" altLang="en-US" b="1" i="0" u="none" strike="noStrike" cap="none" normalizeH="0" baseline="0" dirty="0">
                <a:solidFill>
                  <a:srgbClr val="A9B7C6"/>
                </a:solidFill>
                <a:effectLst/>
                <a:latin typeface="JetBrains Mono"/>
              </a:rPr>
              <a:t>.</a:t>
            </a:r>
            <a:r>
              <a:rPr kumimoji="0" lang="en-US" altLang="en-US" b="1" i="0" u="none" strike="noStrike" cap="none" normalizeH="0" baseline="0" dirty="0">
                <a:solidFill>
                  <a:srgbClr val="9876AA"/>
                </a:solidFill>
                <a:effectLst/>
                <a:latin typeface="JetBrains Mono"/>
              </a:rPr>
              <a:t>name </a:t>
            </a:r>
            <a:r>
              <a:rPr kumimoji="0" lang="en-US" altLang="en-US" b="1" i="0" u="none" strike="noStrike" cap="none" normalizeH="0" baseline="0" dirty="0">
                <a:solidFill>
                  <a:srgbClr val="A9B7C6"/>
                </a:solidFill>
                <a:effectLst/>
                <a:latin typeface="JetBrains Mono"/>
              </a:rPr>
              <a:t>= name</a:t>
            </a:r>
            <a:r>
              <a:rPr kumimoji="0" lang="en-US" altLang="en-US" b="1" i="0" u="none" strike="noStrike" cap="none" normalizeH="0" baseline="0" dirty="0">
                <a:solidFill>
                  <a:srgbClr val="CC7832"/>
                </a:solidFill>
                <a:effectLst/>
                <a:latin typeface="JetBrains Mono"/>
              </a:rPr>
              <a:t>;</a:t>
            </a:r>
            <a:br>
              <a:rPr kumimoji="0" lang="en-US" altLang="en-US" b="1" i="0" u="none" strike="noStrike" cap="none" normalizeH="0" baseline="0" dirty="0">
                <a:solidFill>
                  <a:srgbClr val="CC7832"/>
                </a:solidFill>
                <a:effectLst/>
                <a:latin typeface="JetBrains Mono"/>
              </a:rPr>
            </a:br>
            <a:r>
              <a:rPr kumimoji="0" lang="en-US" altLang="en-US" b="1" i="0" u="none" strike="noStrike" cap="none" normalizeH="0" baseline="0" dirty="0">
                <a:solidFill>
                  <a:srgbClr val="CC7832"/>
                </a:solidFill>
                <a:effectLst/>
                <a:latin typeface="JetBrains Mono"/>
              </a:rPr>
              <a:t>        </a:t>
            </a:r>
            <a:r>
              <a:rPr kumimoji="0" lang="en-US" altLang="en-US" b="1" i="0" u="none" strike="noStrike" cap="none" normalizeH="0" baseline="0" dirty="0" err="1">
                <a:solidFill>
                  <a:srgbClr val="CC7832"/>
                </a:solidFill>
                <a:effectLst/>
                <a:latin typeface="JetBrains Mono"/>
              </a:rPr>
              <a:t>this</a:t>
            </a:r>
            <a:r>
              <a:rPr kumimoji="0" lang="en-US" altLang="en-US" b="1" i="0" u="none" strike="noStrike" cap="none" normalizeH="0" baseline="0" dirty="0" err="1">
                <a:solidFill>
                  <a:srgbClr val="A9B7C6"/>
                </a:solidFill>
                <a:effectLst/>
                <a:latin typeface="JetBrains Mono"/>
              </a:rPr>
              <a:t>.</a:t>
            </a:r>
            <a:r>
              <a:rPr kumimoji="0" lang="en-US" altLang="en-US" b="1" i="0" u="none" strike="noStrike" cap="none" normalizeH="0" baseline="0" dirty="0" err="1">
                <a:solidFill>
                  <a:srgbClr val="9876AA"/>
                </a:solidFill>
                <a:effectLst/>
                <a:latin typeface="JetBrains Mono"/>
              </a:rPr>
              <a:t>position</a:t>
            </a:r>
            <a:r>
              <a:rPr kumimoji="0" lang="en-US" altLang="en-US" b="1" i="0" u="none" strike="noStrike" cap="none" normalizeH="0" baseline="0" dirty="0">
                <a:solidFill>
                  <a:srgbClr val="9876AA"/>
                </a:solidFill>
                <a:effectLst/>
                <a:latin typeface="JetBrains Mono"/>
              </a:rPr>
              <a:t> </a:t>
            </a:r>
            <a:r>
              <a:rPr kumimoji="0" lang="en-US" altLang="en-US" b="1" i="0" u="none" strike="noStrike" cap="none" normalizeH="0" baseline="0" dirty="0">
                <a:solidFill>
                  <a:srgbClr val="A9B7C6"/>
                </a:solidFill>
                <a:effectLst/>
                <a:latin typeface="JetBrains Mono"/>
              </a:rPr>
              <a:t>= position</a:t>
            </a:r>
            <a:r>
              <a:rPr kumimoji="0" lang="en-US" altLang="en-US" b="1" i="0" u="none" strike="noStrike" cap="none" normalizeH="0" baseline="0" dirty="0">
                <a:solidFill>
                  <a:srgbClr val="CC7832"/>
                </a:solidFill>
                <a:effectLst/>
                <a:latin typeface="JetBrains Mono"/>
              </a:rPr>
              <a:t>;</a:t>
            </a:r>
            <a:br>
              <a:rPr kumimoji="0" lang="en-US" altLang="en-US" b="1" i="0" u="none" strike="noStrike" cap="none" normalizeH="0" baseline="0" dirty="0">
                <a:solidFill>
                  <a:srgbClr val="CC7832"/>
                </a:solidFill>
                <a:effectLst/>
                <a:latin typeface="JetBrains Mono"/>
              </a:rPr>
            </a:br>
            <a:r>
              <a:rPr kumimoji="0" lang="en-US" altLang="en-US" b="1" i="0" u="none" strike="noStrike" cap="none" normalizeH="0" baseline="0" dirty="0">
                <a:solidFill>
                  <a:srgbClr val="CC7832"/>
                </a:solidFill>
                <a:effectLst/>
                <a:latin typeface="JetBrains Mono"/>
              </a:rPr>
              <a:t>    </a:t>
            </a:r>
            <a:r>
              <a:rPr kumimoji="0" lang="en-US" altLang="en-US" b="1" i="0" u="none" strike="noStrike" cap="none" normalizeH="0" baseline="0" dirty="0">
                <a:solidFill>
                  <a:srgbClr val="A9B7C6"/>
                </a:solidFill>
                <a:effectLst/>
                <a:latin typeface="JetBrains Mono"/>
              </a:rPr>
              <a:t>}</a:t>
            </a:r>
            <a:br>
              <a:rPr kumimoji="0" lang="en-US" altLang="en-US" b="1" i="0" u="none" strike="noStrike" cap="none" normalizeH="0" baseline="0" dirty="0">
                <a:solidFill>
                  <a:srgbClr val="A9B7C6"/>
                </a:solidFill>
                <a:effectLst/>
                <a:latin typeface="JetBrains Mono"/>
              </a:rPr>
            </a:br>
            <a:r>
              <a:rPr kumimoji="0" lang="en-US" altLang="en-US" b="1" i="0" u="none" strike="noStrike" cap="none" normalizeH="0" baseline="0" dirty="0">
                <a:solidFill>
                  <a:srgbClr val="A9B7C6"/>
                </a:solidFill>
                <a:effectLst/>
                <a:latin typeface="JetBrains Mono"/>
              </a:rPr>
              <a:t>    </a:t>
            </a:r>
            <a:br>
              <a:rPr kumimoji="0" lang="en-US" altLang="en-US" b="1" i="0" u="none" strike="noStrike" cap="none" normalizeH="0" baseline="0" dirty="0">
                <a:solidFill>
                  <a:srgbClr val="A9B7C6"/>
                </a:solidFill>
                <a:effectLst/>
                <a:latin typeface="JetBrains Mono"/>
              </a:rPr>
            </a:br>
            <a:r>
              <a:rPr kumimoji="0" lang="en-US" altLang="en-US" b="1" i="0" u="none" strike="noStrike" cap="none" normalizeH="0" baseline="0" dirty="0">
                <a:solidFill>
                  <a:srgbClr val="A9B7C6"/>
                </a:solidFill>
                <a:effectLst/>
                <a:latin typeface="JetBrains Mono"/>
              </a:rPr>
              <a:t>  // getter and setter</a:t>
            </a:r>
            <a:br>
              <a:rPr kumimoji="0" lang="en-US" altLang="en-US" b="1" i="0" u="none" strike="noStrike" cap="none" normalizeH="0" baseline="0" dirty="0">
                <a:solidFill>
                  <a:srgbClr val="A9B7C6"/>
                </a:solidFill>
                <a:effectLst/>
                <a:latin typeface="JetBrains Mono"/>
              </a:rPr>
            </a:br>
            <a:r>
              <a:rPr kumimoji="0" lang="en-US" altLang="en-US" b="1" i="0" u="none" strike="noStrike" cap="none" normalizeH="0" baseline="0" dirty="0">
                <a:solidFill>
                  <a:srgbClr val="A9B7C6"/>
                </a:solidFill>
                <a:effectLst/>
                <a:latin typeface="JetBrains Mono"/>
              </a:rPr>
              <a:t>}</a:t>
            </a:r>
            <a:endParaRPr kumimoji="0" lang="en-US" altLang="en-US" sz="4000" b="1" i="0" u="none" strike="noStrike" cap="none" normalizeH="0" baseline="0" dirty="0">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54553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D218F3-3BD7-7A6F-C753-332D69F21862}"/>
              </a:ext>
            </a:extLst>
          </p:cNvPr>
          <p:cNvSpPr>
            <a:spLocks noGrp="1"/>
          </p:cNvSpPr>
          <p:nvPr>
            <p:ph type="title"/>
          </p:nvPr>
        </p:nvSpPr>
        <p:spPr/>
        <p:txBody>
          <a:bodyPr/>
          <a:lstStyle/>
          <a:p>
            <a:r>
              <a:rPr lang="it-IT" dirty="0" err="1"/>
              <a:t>Add</a:t>
            </a:r>
            <a:r>
              <a:rPr lang="it-IT" dirty="0"/>
              <a:t> Record</a:t>
            </a:r>
            <a:endParaRPr lang="en-GB" dirty="0"/>
          </a:p>
        </p:txBody>
      </p:sp>
      <p:sp>
        <p:nvSpPr>
          <p:cNvPr id="4" name="Rectangle 1">
            <a:extLst>
              <a:ext uri="{FF2B5EF4-FFF2-40B4-BE49-F238E27FC236}">
                <a16:creationId xmlns:a16="http://schemas.microsoft.com/office/drawing/2014/main" id="{27BC20ED-5C3F-0C5F-E12D-D2C022EFDBCD}"/>
              </a:ext>
            </a:extLst>
          </p:cNvPr>
          <p:cNvSpPr>
            <a:spLocks noChangeArrowheads="1"/>
          </p:cNvSpPr>
          <p:nvPr/>
        </p:nvSpPr>
        <p:spPr bwMode="auto">
          <a:xfrm>
            <a:off x="6438899" y="1614507"/>
            <a:ext cx="4848225" cy="224676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C7832"/>
                </a:solidFill>
                <a:effectLst/>
                <a:latin typeface="JetBrains Mono"/>
              </a:rPr>
              <a:t>public class </a:t>
            </a:r>
            <a:r>
              <a:rPr kumimoji="0" lang="en-US" altLang="en-US" sz="1000" b="1" i="0" u="none" strike="noStrike" cap="none" normalizeH="0" baseline="0" dirty="0" err="1">
                <a:ln>
                  <a:noFill/>
                </a:ln>
                <a:solidFill>
                  <a:srgbClr val="A9B7C6"/>
                </a:solidFill>
                <a:effectLst/>
                <a:latin typeface="JetBrains Mono"/>
              </a:rPr>
              <a:t>DataBaseAdapter</a:t>
            </a:r>
            <a:r>
              <a:rPr kumimoji="0" lang="en-US" altLang="en-US" sz="1000" b="1" i="0" u="none" strike="noStrike" cap="none" normalizeH="0" baseline="0" dirty="0">
                <a:ln>
                  <a:noFill/>
                </a:ln>
                <a:solidFill>
                  <a:srgbClr val="A9B7C6"/>
                </a:solidFill>
                <a:effectLst/>
                <a:latin typeface="JetBrains Mono"/>
              </a:rPr>
              <a:t> {</a:t>
            </a:r>
            <a:br>
              <a:rPr kumimoji="0" lang="en-US" altLang="en-US" sz="1000" b="1" i="0" u="none" strike="noStrike" cap="none" normalizeH="0" baseline="0" dirty="0">
                <a:ln>
                  <a:noFill/>
                </a:ln>
                <a:solidFill>
                  <a:srgbClr val="A9B7C6"/>
                </a:solidFill>
                <a:effectLst/>
                <a:latin typeface="JetBrains Mono"/>
              </a:rPr>
            </a:br>
            <a:br>
              <a:rPr kumimoji="0" lang="en-US" altLang="en-US" sz="1000" b="1" i="0" u="none" strike="noStrike" cap="none" normalizeH="0" baseline="0" dirty="0">
                <a:ln>
                  <a:noFill/>
                </a:ln>
                <a:solidFill>
                  <a:srgbClr val="A9B7C6"/>
                </a:solidFill>
                <a:effectLst/>
                <a:latin typeface="JetBrains Mono"/>
              </a:rPr>
            </a:br>
            <a:r>
              <a:rPr kumimoji="0" lang="en-US" altLang="en-US" sz="1000" b="1" i="0" u="none" strike="noStrike" cap="none" normalizeH="0" baseline="0" dirty="0">
                <a:ln>
                  <a:noFill/>
                </a:ln>
                <a:solidFill>
                  <a:srgbClr val="A9B7C6"/>
                </a:solidFill>
                <a:effectLst/>
                <a:latin typeface="JetBrains Mono"/>
              </a:rPr>
              <a:t> </a:t>
            </a:r>
            <a:r>
              <a:rPr kumimoji="0" lang="en-US" altLang="en-US" sz="1000" b="1" i="0" u="none" strike="noStrike" cap="none" normalizeH="0" baseline="0" dirty="0">
                <a:ln>
                  <a:noFill/>
                </a:ln>
                <a:solidFill>
                  <a:srgbClr val="CC7832"/>
                </a:solidFill>
                <a:effectLst/>
                <a:latin typeface="JetBrains Mono"/>
              </a:rPr>
              <a:t>private </a:t>
            </a:r>
            <a:r>
              <a:rPr kumimoji="0" lang="en-US" altLang="en-US" sz="1000" b="1" i="0" u="none" strike="noStrike" cap="none" normalizeH="0" baseline="0" dirty="0" err="1">
                <a:ln>
                  <a:noFill/>
                </a:ln>
                <a:solidFill>
                  <a:srgbClr val="A9B7C6"/>
                </a:solidFill>
                <a:effectLst/>
                <a:latin typeface="JetBrains Mono"/>
              </a:rPr>
              <a:t>DatabaseReference</a:t>
            </a:r>
            <a:r>
              <a:rPr kumimoji="0" lang="en-US" altLang="en-US" sz="1000" b="1" i="0" u="none" strike="noStrike" cap="none" normalizeH="0" baseline="0" dirty="0">
                <a:ln>
                  <a:noFill/>
                </a:ln>
                <a:solidFill>
                  <a:srgbClr val="A9B7C6"/>
                </a:solidFill>
                <a:effectLst/>
                <a:latin typeface="JetBrains Mono"/>
              </a:rPr>
              <a:t> </a:t>
            </a:r>
            <a:r>
              <a:rPr kumimoji="0" lang="en-US" altLang="en-US" sz="1000" b="1" i="0" u="none" strike="noStrike" cap="none" normalizeH="0" baseline="0" dirty="0">
                <a:ln>
                  <a:noFill/>
                </a:ln>
                <a:solidFill>
                  <a:srgbClr val="9876AA"/>
                </a:solidFill>
                <a:effectLst/>
                <a:latin typeface="JetBrains Mono"/>
              </a:rPr>
              <a:t>database</a:t>
            </a:r>
            <a:r>
              <a:rPr kumimoji="0" lang="en-US" altLang="en-US" sz="1000" b="1" i="0" u="none" strike="noStrike" cap="none" normalizeH="0" baseline="0" dirty="0">
                <a:ln>
                  <a:noFill/>
                </a:ln>
                <a:solidFill>
                  <a:srgbClr val="CC7832"/>
                </a:solidFill>
                <a:effectLst/>
                <a:latin typeface="JetBrains Mono"/>
              </a:rPr>
              <a:t>;</a:t>
            </a:r>
            <a:br>
              <a:rPr kumimoji="0" lang="en-US" altLang="en-US" sz="1000" b="1" i="0" u="none" strike="noStrike" cap="none" normalizeH="0" baseline="0" dirty="0">
                <a:ln>
                  <a:noFill/>
                </a:ln>
                <a:solidFill>
                  <a:srgbClr val="CC7832"/>
                </a:solidFill>
                <a:effectLst/>
                <a:latin typeface="JetBrains Mono"/>
              </a:rPr>
            </a:br>
            <a:br>
              <a:rPr kumimoji="0" lang="en-US" altLang="en-US" sz="1000" b="1" i="0" u="none" strike="noStrike" cap="none" normalizeH="0" baseline="0" dirty="0">
                <a:ln>
                  <a:noFill/>
                </a:ln>
                <a:solidFill>
                  <a:srgbClr val="CC7832"/>
                </a:solidFill>
                <a:effectLst/>
                <a:latin typeface="JetBrains Mono"/>
              </a:rPr>
            </a:br>
            <a:r>
              <a:rPr kumimoji="0" lang="en-US" altLang="en-US" sz="1000" b="1" i="0" u="none" strike="noStrike" cap="none" normalizeH="0" baseline="0" dirty="0">
                <a:ln>
                  <a:noFill/>
                </a:ln>
                <a:solidFill>
                  <a:srgbClr val="CC7832"/>
                </a:solidFill>
                <a:effectLst/>
                <a:latin typeface="JetBrains Mono"/>
              </a:rPr>
              <a:t>    public </a:t>
            </a:r>
            <a:r>
              <a:rPr kumimoji="0" lang="en-US" altLang="en-US" sz="1000" b="1" i="0" u="none" strike="noStrike" cap="none" normalizeH="0" baseline="0" dirty="0" err="1">
                <a:ln>
                  <a:noFill/>
                </a:ln>
                <a:solidFill>
                  <a:srgbClr val="FFC66D"/>
                </a:solidFill>
                <a:effectLst/>
                <a:latin typeface="JetBrains Mono"/>
              </a:rPr>
              <a:t>DataBaseAdapter</a:t>
            </a:r>
            <a:r>
              <a:rPr kumimoji="0" lang="en-US" altLang="en-US" sz="1000" b="1" i="0" u="none" strike="noStrike" cap="none" normalizeH="0" baseline="0" dirty="0">
                <a:ln>
                  <a:noFill/>
                </a:ln>
                <a:solidFill>
                  <a:srgbClr val="A9B7C6"/>
                </a:solidFill>
                <a:effectLst/>
                <a:latin typeface="JetBrains Mono"/>
              </a:rPr>
              <a:t>(){</a:t>
            </a:r>
            <a:br>
              <a:rPr kumimoji="0" lang="en-US" altLang="en-US" sz="1000" b="1" i="0" u="none" strike="noStrike" cap="none" normalizeH="0" baseline="0" dirty="0">
                <a:ln>
                  <a:noFill/>
                </a:ln>
                <a:solidFill>
                  <a:srgbClr val="A9B7C6"/>
                </a:solidFill>
                <a:effectLst/>
                <a:latin typeface="JetBrains Mono"/>
              </a:rPr>
            </a:br>
            <a:r>
              <a:rPr kumimoji="0" lang="en-US" altLang="en-US" sz="1000" b="1" i="0" u="none" strike="noStrike" cap="none" normalizeH="0" baseline="0" dirty="0">
                <a:ln>
                  <a:noFill/>
                </a:ln>
                <a:solidFill>
                  <a:srgbClr val="A9B7C6"/>
                </a:solidFill>
                <a:effectLst/>
                <a:latin typeface="JetBrains Mono"/>
              </a:rPr>
              <a:t>        </a:t>
            </a:r>
            <a:r>
              <a:rPr kumimoji="0" lang="en-US" altLang="en-US" sz="1000" b="1" i="0" u="none" strike="noStrike" cap="none" normalizeH="0" baseline="0" dirty="0" err="1">
                <a:ln>
                  <a:noFill/>
                </a:ln>
                <a:solidFill>
                  <a:srgbClr val="A9B7C6"/>
                </a:solidFill>
                <a:effectLst/>
                <a:latin typeface="JetBrains Mono"/>
              </a:rPr>
              <a:t>FirebaseDatabase</a:t>
            </a:r>
            <a:r>
              <a:rPr kumimoji="0" lang="en-US" altLang="en-US" sz="1000" b="1" i="0" u="none" strike="noStrike" cap="none" normalizeH="0" baseline="0" dirty="0">
                <a:ln>
                  <a:noFill/>
                </a:ln>
                <a:solidFill>
                  <a:srgbClr val="A9B7C6"/>
                </a:solidFill>
                <a:effectLst/>
                <a:latin typeface="JetBrains Mono"/>
              </a:rPr>
              <a:t> </a:t>
            </a:r>
            <a:r>
              <a:rPr kumimoji="0" lang="en-US" altLang="en-US" sz="1000" b="1" i="0" u="none" strike="noStrike" cap="none" normalizeH="0" baseline="0" dirty="0" err="1">
                <a:ln>
                  <a:noFill/>
                </a:ln>
                <a:solidFill>
                  <a:srgbClr val="A9B7C6"/>
                </a:solidFill>
                <a:effectLst/>
                <a:latin typeface="JetBrains Mono"/>
              </a:rPr>
              <a:t>firebaseDatabase</a:t>
            </a:r>
            <a:r>
              <a:rPr kumimoji="0" lang="en-US" altLang="en-US" sz="1000" b="1" i="0" u="none" strike="noStrike" cap="none" normalizeH="0" baseline="0" dirty="0">
                <a:ln>
                  <a:noFill/>
                </a:ln>
                <a:solidFill>
                  <a:srgbClr val="A9B7C6"/>
                </a:solidFill>
                <a:effectLst/>
                <a:latin typeface="JetBrains Mono"/>
              </a:rPr>
              <a:t>=</a:t>
            </a:r>
            <a:r>
              <a:rPr kumimoji="0" lang="en-US" altLang="en-US" sz="1000" b="1" i="0" u="none" strike="noStrike" cap="none" normalizeH="0" baseline="0" dirty="0" err="1">
                <a:ln>
                  <a:noFill/>
                </a:ln>
                <a:solidFill>
                  <a:srgbClr val="A9B7C6"/>
                </a:solidFill>
                <a:effectLst/>
                <a:latin typeface="JetBrains Mono"/>
              </a:rPr>
              <a:t>FirebaseDatabase.</a:t>
            </a:r>
            <a:r>
              <a:rPr kumimoji="0" lang="en-US" altLang="en-US" sz="1000" b="1" i="1" u="none" strike="noStrike" cap="none" normalizeH="0" baseline="0" dirty="0" err="1">
                <a:ln>
                  <a:noFill/>
                </a:ln>
                <a:solidFill>
                  <a:srgbClr val="A9B7C6"/>
                </a:solidFill>
                <a:effectLst/>
                <a:latin typeface="JetBrains Mono"/>
              </a:rPr>
              <a:t>getInstance</a:t>
            </a:r>
            <a:r>
              <a:rPr kumimoji="0" lang="en-US" altLang="en-US" sz="1000" b="1" i="0" u="none" strike="noStrike" cap="none" normalizeH="0" baseline="0" dirty="0">
                <a:ln>
                  <a:noFill/>
                </a:ln>
                <a:solidFill>
                  <a:srgbClr val="A9B7C6"/>
                </a:solidFill>
                <a:effectLst/>
                <a:latin typeface="JetBrains Mono"/>
              </a:rPr>
              <a:t>()</a:t>
            </a:r>
            <a:r>
              <a:rPr kumimoji="0" lang="en-US" altLang="en-US" sz="1000" b="1" i="0" u="none" strike="noStrike" cap="none" normalizeH="0" baseline="0" dirty="0">
                <a:ln>
                  <a:noFill/>
                </a:ln>
                <a:solidFill>
                  <a:srgbClr val="CC7832"/>
                </a:solidFill>
                <a:effectLst/>
                <a:latin typeface="JetBrains Mono"/>
              </a:rPr>
              <a:t>;</a:t>
            </a:r>
            <a:br>
              <a:rPr kumimoji="0" lang="en-US" altLang="en-US" sz="1000" b="1" i="0" u="none" strike="noStrike" cap="none" normalizeH="0" baseline="0" dirty="0">
                <a:ln>
                  <a:noFill/>
                </a:ln>
                <a:solidFill>
                  <a:srgbClr val="CC7832"/>
                </a:solidFill>
                <a:effectLst/>
                <a:latin typeface="JetBrains Mono"/>
              </a:rPr>
            </a:br>
            <a:r>
              <a:rPr kumimoji="0" lang="en-US" altLang="en-US" sz="1000" b="1" i="0" u="none" strike="noStrike" cap="none" normalizeH="0" baseline="0" dirty="0">
                <a:ln>
                  <a:noFill/>
                </a:ln>
                <a:solidFill>
                  <a:srgbClr val="CC7832"/>
                </a:solidFill>
                <a:effectLst/>
                <a:latin typeface="JetBrains Mono"/>
              </a:rPr>
              <a:t>        </a:t>
            </a:r>
            <a:r>
              <a:rPr kumimoji="0" lang="en-US" altLang="en-US" sz="1000" b="1" i="0" u="none" strike="noStrike" cap="none" normalizeH="0" baseline="0" dirty="0">
                <a:ln>
                  <a:noFill/>
                </a:ln>
                <a:solidFill>
                  <a:srgbClr val="9876AA"/>
                </a:solidFill>
                <a:effectLst/>
                <a:latin typeface="JetBrains Mono"/>
              </a:rPr>
              <a:t>database</a:t>
            </a:r>
            <a:r>
              <a:rPr kumimoji="0" lang="en-US" altLang="en-US" sz="1000" b="1" i="0" u="none" strike="noStrike" cap="none" normalizeH="0" baseline="0" dirty="0">
                <a:ln>
                  <a:noFill/>
                </a:ln>
                <a:solidFill>
                  <a:srgbClr val="A9B7C6"/>
                </a:solidFill>
                <a:effectLst/>
                <a:latin typeface="JetBrains Mono"/>
              </a:rPr>
              <a:t>=</a:t>
            </a:r>
            <a:r>
              <a:rPr kumimoji="0" lang="en-US" altLang="en-US" sz="1000" b="1" i="0" u="none" strike="noStrike" cap="none" normalizeH="0" baseline="0" dirty="0" err="1">
                <a:ln>
                  <a:noFill/>
                </a:ln>
                <a:solidFill>
                  <a:srgbClr val="A9B7C6"/>
                </a:solidFill>
                <a:effectLst/>
                <a:latin typeface="JetBrains Mono"/>
              </a:rPr>
              <a:t>firebaseDatabase.getReference</a:t>
            </a:r>
            <a:r>
              <a:rPr kumimoji="0" lang="en-US" altLang="en-US" sz="1000" b="1" i="0" u="none" strike="noStrike" cap="none" normalizeH="0" baseline="0" dirty="0">
                <a:ln>
                  <a:noFill/>
                </a:ln>
                <a:solidFill>
                  <a:srgbClr val="A9B7C6"/>
                </a:solidFill>
                <a:effectLst/>
                <a:latin typeface="JetBrains Mono"/>
              </a:rPr>
              <a:t>(</a:t>
            </a:r>
            <a:r>
              <a:rPr kumimoji="0" lang="en-US" altLang="en-US" sz="1000" b="1" i="0" u="none" strike="noStrike" cap="none" normalizeH="0" baseline="0" dirty="0" err="1">
                <a:ln>
                  <a:noFill/>
                </a:ln>
                <a:solidFill>
                  <a:srgbClr val="A9B7C6"/>
                </a:solidFill>
                <a:effectLst/>
                <a:latin typeface="JetBrains Mono"/>
              </a:rPr>
              <a:t>Employee.</a:t>
            </a:r>
            <a:r>
              <a:rPr kumimoji="0" lang="en-US" altLang="en-US" sz="1000" b="1" i="0" u="none" strike="noStrike" cap="none" normalizeH="0" baseline="0" dirty="0" err="1">
                <a:ln>
                  <a:noFill/>
                </a:ln>
                <a:solidFill>
                  <a:srgbClr val="CC7832"/>
                </a:solidFill>
                <a:effectLst/>
                <a:latin typeface="JetBrains Mono"/>
              </a:rPr>
              <a:t>class</a:t>
            </a:r>
            <a:r>
              <a:rPr kumimoji="0" lang="en-US" altLang="en-US" sz="1000" b="1" i="0" u="none" strike="noStrike" cap="none" normalizeH="0" baseline="0" dirty="0" err="1">
                <a:ln>
                  <a:noFill/>
                </a:ln>
                <a:solidFill>
                  <a:srgbClr val="A9B7C6"/>
                </a:solidFill>
                <a:effectLst/>
                <a:latin typeface="JetBrains Mono"/>
              </a:rPr>
              <a:t>.getSimpleName</a:t>
            </a:r>
            <a:r>
              <a:rPr kumimoji="0" lang="en-US" altLang="en-US" sz="1000" b="1" i="0" u="none" strike="noStrike" cap="none" normalizeH="0" baseline="0" dirty="0">
                <a:ln>
                  <a:noFill/>
                </a:ln>
                <a:solidFill>
                  <a:srgbClr val="A9B7C6"/>
                </a:solidFill>
                <a:effectLst/>
                <a:latin typeface="JetBrains Mono"/>
              </a:rPr>
              <a:t>())</a:t>
            </a:r>
            <a:r>
              <a:rPr kumimoji="0" lang="en-US" altLang="en-US" sz="1000" b="1" i="0" u="none" strike="noStrike" cap="none" normalizeH="0" baseline="0" dirty="0">
                <a:ln>
                  <a:noFill/>
                </a:ln>
                <a:solidFill>
                  <a:srgbClr val="CC7832"/>
                </a:solidFill>
                <a:effectLst/>
                <a:latin typeface="JetBrains Mono"/>
              </a:rPr>
              <a:t>;</a:t>
            </a:r>
            <a:br>
              <a:rPr kumimoji="0" lang="en-US" altLang="en-US" sz="1000" b="1" i="0" u="none" strike="noStrike" cap="none" normalizeH="0" baseline="0" dirty="0">
                <a:ln>
                  <a:noFill/>
                </a:ln>
                <a:solidFill>
                  <a:srgbClr val="CC7832"/>
                </a:solidFill>
                <a:effectLst/>
                <a:latin typeface="JetBrains Mono"/>
              </a:rPr>
            </a:br>
            <a:r>
              <a:rPr kumimoji="0" lang="en-US" altLang="en-US" sz="1000" b="1" i="0" u="none" strike="noStrike" cap="none" normalizeH="0" baseline="0" dirty="0">
                <a:ln>
                  <a:noFill/>
                </a:ln>
                <a:solidFill>
                  <a:srgbClr val="CC7832"/>
                </a:solidFill>
                <a:effectLst/>
                <a:latin typeface="JetBrains Mono"/>
              </a:rPr>
              <a:t>    </a:t>
            </a:r>
            <a:r>
              <a:rPr kumimoji="0" lang="en-US" altLang="en-US" sz="1000" b="1" i="0" u="none" strike="noStrike" cap="none" normalizeH="0" baseline="0" dirty="0">
                <a:ln>
                  <a:noFill/>
                </a:ln>
                <a:solidFill>
                  <a:srgbClr val="A9B7C6"/>
                </a:solidFill>
                <a:effectLst/>
                <a:latin typeface="JetBrains Mono"/>
              </a:rPr>
              <a:t>}</a:t>
            </a:r>
            <a:br>
              <a:rPr kumimoji="0" lang="en-US" altLang="en-US" sz="1000" b="1" i="0" u="none" strike="noStrike" cap="none" normalizeH="0" baseline="0" dirty="0">
                <a:ln>
                  <a:noFill/>
                </a:ln>
                <a:solidFill>
                  <a:srgbClr val="A9B7C6"/>
                </a:solidFill>
                <a:effectLst/>
                <a:latin typeface="JetBrains Mono"/>
              </a:rPr>
            </a:br>
            <a:br>
              <a:rPr kumimoji="0" lang="en-US" altLang="en-US" sz="1000" b="1" i="0" u="none" strike="noStrike" cap="none" normalizeH="0" baseline="0" dirty="0">
                <a:ln>
                  <a:noFill/>
                </a:ln>
                <a:solidFill>
                  <a:srgbClr val="A9B7C6"/>
                </a:solidFill>
                <a:effectLst/>
                <a:latin typeface="JetBrains Mono"/>
              </a:rPr>
            </a:br>
            <a:r>
              <a:rPr kumimoji="0" lang="en-US" altLang="en-US" sz="1000" b="1" i="0" u="none" strike="noStrike" cap="none" normalizeH="0" baseline="0" dirty="0">
                <a:ln>
                  <a:noFill/>
                </a:ln>
                <a:solidFill>
                  <a:srgbClr val="A9B7C6"/>
                </a:solidFill>
                <a:effectLst/>
                <a:latin typeface="JetBrains Mono"/>
              </a:rPr>
              <a:t>    </a:t>
            </a:r>
            <a:r>
              <a:rPr kumimoji="0" lang="en-US" altLang="en-US" sz="1000" b="1" i="0" u="none" strike="noStrike" cap="none" normalizeH="0" baseline="0" dirty="0">
                <a:ln>
                  <a:noFill/>
                </a:ln>
                <a:solidFill>
                  <a:srgbClr val="CC7832"/>
                </a:solidFill>
                <a:effectLst/>
                <a:latin typeface="JetBrains Mono"/>
              </a:rPr>
              <a:t>public </a:t>
            </a:r>
            <a:r>
              <a:rPr kumimoji="0" lang="en-US" altLang="en-US" sz="1000" b="1" i="0" u="none" strike="noStrike" cap="none" normalizeH="0" baseline="0" dirty="0">
                <a:ln>
                  <a:noFill/>
                </a:ln>
                <a:solidFill>
                  <a:srgbClr val="A9B7C6"/>
                </a:solidFill>
                <a:effectLst/>
                <a:latin typeface="JetBrains Mono"/>
              </a:rPr>
              <a:t>Task&lt;Void&gt; </a:t>
            </a:r>
            <a:r>
              <a:rPr kumimoji="0" lang="en-US" altLang="en-US" sz="1000" b="1" i="0" u="none" strike="noStrike" cap="none" normalizeH="0" baseline="0" dirty="0">
                <a:ln>
                  <a:noFill/>
                </a:ln>
                <a:solidFill>
                  <a:srgbClr val="FFC66D"/>
                </a:solidFill>
                <a:effectLst/>
                <a:latin typeface="JetBrains Mono"/>
              </a:rPr>
              <a:t>add</a:t>
            </a:r>
            <a:r>
              <a:rPr kumimoji="0" lang="en-US" altLang="en-US" sz="1000" b="1" i="0" u="none" strike="noStrike" cap="none" normalizeH="0" baseline="0" dirty="0">
                <a:ln>
                  <a:noFill/>
                </a:ln>
                <a:solidFill>
                  <a:srgbClr val="A9B7C6"/>
                </a:solidFill>
                <a:effectLst/>
                <a:latin typeface="JetBrains Mono"/>
              </a:rPr>
              <a:t>(Employee employee)</a:t>
            </a:r>
            <a:br>
              <a:rPr kumimoji="0" lang="en-US" altLang="en-US" sz="1000" b="1" i="0" u="none" strike="noStrike" cap="none" normalizeH="0" baseline="0" dirty="0">
                <a:ln>
                  <a:noFill/>
                </a:ln>
                <a:solidFill>
                  <a:srgbClr val="A9B7C6"/>
                </a:solidFill>
                <a:effectLst/>
                <a:latin typeface="JetBrains Mono"/>
              </a:rPr>
            </a:br>
            <a:r>
              <a:rPr kumimoji="0" lang="en-US" altLang="en-US" sz="1000" b="1" i="0" u="none" strike="noStrike" cap="none" normalizeH="0" baseline="0" dirty="0">
                <a:ln>
                  <a:noFill/>
                </a:ln>
                <a:solidFill>
                  <a:srgbClr val="A9B7C6"/>
                </a:solidFill>
                <a:effectLst/>
                <a:latin typeface="JetBrains Mono"/>
              </a:rPr>
              <a:t>    {</a:t>
            </a:r>
            <a:br>
              <a:rPr kumimoji="0" lang="en-US" altLang="en-US" sz="1000" b="1" i="0" u="none" strike="noStrike" cap="none" normalizeH="0" baseline="0" dirty="0">
                <a:ln>
                  <a:noFill/>
                </a:ln>
                <a:solidFill>
                  <a:srgbClr val="A9B7C6"/>
                </a:solidFill>
                <a:effectLst/>
                <a:latin typeface="JetBrains Mono"/>
              </a:rPr>
            </a:br>
            <a:r>
              <a:rPr kumimoji="0" lang="en-US" altLang="en-US" sz="1000" b="1" i="0" u="none" strike="noStrike" cap="none" normalizeH="0" baseline="0" dirty="0">
                <a:ln>
                  <a:noFill/>
                </a:ln>
                <a:solidFill>
                  <a:srgbClr val="A9B7C6"/>
                </a:solidFill>
                <a:effectLst/>
                <a:latin typeface="JetBrains Mono"/>
              </a:rPr>
              <a:t>        </a:t>
            </a:r>
            <a:r>
              <a:rPr kumimoji="0" lang="en-US" altLang="en-US" sz="1000" b="1" i="0" u="none" strike="noStrike" cap="none" normalizeH="0" baseline="0" dirty="0">
                <a:ln>
                  <a:noFill/>
                </a:ln>
                <a:solidFill>
                  <a:srgbClr val="CC7832"/>
                </a:solidFill>
                <a:effectLst/>
                <a:latin typeface="JetBrains Mono"/>
              </a:rPr>
              <a:t>return </a:t>
            </a:r>
            <a:r>
              <a:rPr kumimoji="0" lang="en-US" altLang="en-US" sz="1000" b="1" i="0" u="none" strike="noStrike" cap="none" normalizeH="0" baseline="0" dirty="0" err="1">
                <a:ln>
                  <a:noFill/>
                </a:ln>
                <a:solidFill>
                  <a:srgbClr val="9876AA"/>
                </a:solidFill>
                <a:effectLst/>
                <a:latin typeface="JetBrains Mono"/>
              </a:rPr>
              <a:t>database</a:t>
            </a:r>
            <a:r>
              <a:rPr kumimoji="0" lang="en-US" altLang="en-US" sz="1000" b="1" i="0" u="none" strike="noStrike" cap="none" normalizeH="0" baseline="0" dirty="0" err="1">
                <a:ln>
                  <a:noFill/>
                </a:ln>
                <a:solidFill>
                  <a:srgbClr val="A9B7C6"/>
                </a:solidFill>
                <a:effectLst/>
                <a:latin typeface="JetBrains Mono"/>
              </a:rPr>
              <a:t>.push</a:t>
            </a:r>
            <a:r>
              <a:rPr kumimoji="0" lang="en-US" altLang="en-US" sz="1000" b="1" i="0" u="none" strike="noStrike" cap="none" normalizeH="0" baseline="0" dirty="0">
                <a:ln>
                  <a:noFill/>
                </a:ln>
                <a:solidFill>
                  <a:srgbClr val="A9B7C6"/>
                </a:solidFill>
                <a:effectLst/>
                <a:latin typeface="JetBrains Mono"/>
              </a:rPr>
              <a:t>().</a:t>
            </a:r>
            <a:r>
              <a:rPr kumimoji="0" lang="en-US" altLang="en-US" sz="1000" b="1" i="0" u="none" strike="noStrike" cap="none" normalizeH="0" baseline="0" dirty="0" err="1">
                <a:ln>
                  <a:noFill/>
                </a:ln>
                <a:solidFill>
                  <a:srgbClr val="A9B7C6"/>
                </a:solidFill>
                <a:effectLst/>
                <a:latin typeface="JetBrains Mono"/>
              </a:rPr>
              <a:t>setValue</a:t>
            </a:r>
            <a:r>
              <a:rPr kumimoji="0" lang="en-US" altLang="en-US" sz="1000" b="1" i="0" u="none" strike="noStrike" cap="none" normalizeH="0" baseline="0" dirty="0">
                <a:ln>
                  <a:noFill/>
                </a:ln>
                <a:solidFill>
                  <a:srgbClr val="A9B7C6"/>
                </a:solidFill>
                <a:effectLst/>
                <a:latin typeface="JetBrains Mono"/>
              </a:rPr>
              <a:t>(employee)</a:t>
            </a:r>
            <a:r>
              <a:rPr kumimoji="0" lang="en-US" altLang="en-US" sz="1000" b="1" i="0" u="none" strike="noStrike" cap="none" normalizeH="0" baseline="0" dirty="0">
                <a:ln>
                  <a:noFill/>
                </a:ln>
                <a:solidFill>
                  <a:srgbClr val="CC7832"/>
                </a:solidFill>
                <a:effectLst/>
                <a:latin typeface="JetBrains Mono"/>
              </a:rPr>
              <a:t>;</a:t>
            </a:r>
            <a:br>
              <a:rPr kumimoji="0" lang="en-US" altLang="en-US" sz="1000" b="1" i="0" u="none" strike="noStrike" cap="none" normalizeH="0" baseline="0" dirty="0">
                <a:ln>
                  <a:noFill/>
                </a:ln>
                <a:solidFill>
                  <a:srgbClr val="CC7832"/>
                </a:solidFill>
                <a:effectLst/>
                <a:latin typeface="JetBrains Mono"/>
              </a:rPr>
            </a:br>
            <a:r>
              <a:rPr kumimoji="0" lang="en-US" altLang="en-US" sz="1000" b="1" i="0" u="none" strike="noStrike" cap="none" normalizeH="0" baseline="0" dirty="0">
                <a:ln>
                  <a:noFill/>
                </a:ln>
                <a:solidFill>
                  <a:srgbClr val="CC7832"/>
                </a:solidFill>
                <a:effectLst/>
                <a:latin typeface="JetBrains Mono"/>
              </a:rPr>
              <a:t>    </a:t>
            </a:r>
            <a:r>
              <a:rPr kumimoji="0" lang="en-US" altLang="en-US" sz="1000" b="1" i="0" u="none" strike="noStrike" cap="none" normalizeH="0" baseline="0" dirty="0">
                <a:ln>
                  <a:noFill/>
                </a:ln>
                <a:solidFill>
                  <a:srgbClr val="A9B7C6"/>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b="1" dirty="0">
                <a:solidFill>
                  <a:srgbClr val="A9B7C6"/>
                </a:solidFill>
                <a:latin typeface="JetBrains Mono"/>
              </a:rPr>
              <a:t>}</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5CECF1C5-2190-8A12-7B7E-3F5562AFA2EE}"/>
              </a:ext>
            </a:extLst>
          </p:cNvPr>
          <p:cNvSpPr>
            <a:spLocks noChangeArrowheads="1"/>
          </p:cNvSpPr>
          <p:nvPr/>
        </p:nvSpPr>
        <p:spPr bwMode="auto">
          <a:xfrm>
            <a:off x="809625" y="1614507"/>
            <a:ext cx="4419600" cy="470898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C7832"/>
                </a:solidFill>
                <a:effectLst/>
                <a:latin typeface="JetBrains Mono"/>
              </a:rPr>
              <a:t>public class </a:t>
            </a:r>
            <a:r>
              <a:rPr kumimoji="0" lang="en-US" altLang="en-US" sz="1000" b="1" i="0" u="none" strike="noStrike" cap="none" normalizeH="0" baseline="0" dirty="0" err="1">
                <a:ln>
                  <a:noFill/>
                </a:ln>
                <a:solidFill>
                  <a:srgbClr val="A9B7C6"/>
                </a:solidFill>
                <a:effectLst/>
                <a:latin typeface="JetBrains Mono"/>
              </a:rPr>
              <a:t>AddActivity</a:t>
            </a:r>
            <a:r>
              <a:rPr kumimoji="0" lang="en-US" altLang="en-US" sz="1000" b="1" i="0" u="none" strike="noStrike" cap="none" normalizeH="0" baseline="0" dirty="0">
                <a:ln>
                  <a:noFill/>
                </a:ln>
                <a:solidFill>
                  <a:srgbClr val="A9B7C6"/>
                </a:solidFill>
                <a:effectLst/>
                <a:latin typeface="JetBrains Mono"/>
              </a:rPr>
              <a:t> </a:t>
            </a:r>
            <a:r>
              <a:rPr kumimoji="0" lang="en-US" altLang="en-US" sz="1000" b="1" i="0" u="none" strike="noStrike" cap="none" normalizeH="0" baseline="0" dirty="0">
                <a:ln>
                  <a:noFill/>
                </a:ln>
                <a:solidFill>
                  <a:srgbClr val="CC7832"/>
                </a:solidFill>
                <a:effectLst/>
                <a:latin typeface="JetBrains Mono"/>
              </a:rPr>
              <a:t>extends </a:t>
            </a:r>
            <a:r>
              <a:rPr kumimoji="0" lang="en-US" altLang="en-US" sz="1000" b="1" i="0" u="none" strike="noStrike" cap="none" normalizeH="0" baseline="0" dirty="0" err="1">
                <a:ln>
                  <a:noFill/>
                </a:ln>
                <a:solidFill>
                  <a:srgbClr val="A9B7C6"/>
                </a:solidFill>
                <a:effectLst/>
                <a:latin typeface="JetBrains Mono"/>
              </a:rPr>
              <a:t>AppCompatActivity</a:t>
            </a:r>
            <a:r>
              <a:rPr kumimoji="0" lang="en-US" altLang="en-US" sz="1000" b="1" i="0" u="none" strike="noStrike" cap="none" normalizeH="0" baseline="0" dirty="0">
                <a:ln>
                  <a:noFill/>
                </a:ln>
                <a:solidFill>
                  <a:srgbClr val="A9B7C6"/>
                </a:solidFill>
                <a:effectLst/>
                <a:latin typeface="JetBrains Mono"/>
              </a:rPr>
              <a:t> {</a:t>
            </a:r>
            <a:endParaRPr lang="en-US" altLang="en-US" sz="1000" b="1"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1" i="0" u="none" strike="noStrike" cap="none" normalizeH="0" baseline="0" dirty="0">
                <a:ln>
                  <a:noFill/>
                </a:ln>
                <a:solidFill>
                  <a:srgbClr val="A9B7C6"/>
                </a:solidFill>
                <a:effectLst/>
                <a:latin typeface="JetBrains Mono"/>
              </a:rPr>
            </a:br>
            <a:r>
              <a:rPr kumimoji="0" lang="en-US" altLang="en-US" sz="1000" b="1" i="0" u="none" strike="noStrike" cap="none" normalizeH="0" baseline="0" dirty="0">
                <a:ln>
                  <a:noFill/>
                </a:ln>
                <a:solidFill>
                  <a:srgbClr val="A9B7C6"/>
                </a:solidFill>
                <a:effectLst/>
                <a:latin typeface="JetBrains Mono"/>
              </a:rPr>
              <a:t>    </a:t>
            </a:r>
            <a:r>
              <a:rPr kumimoji="0" lang="en-US" altLang="en-US" sz="1000" b="1" i="0" u="none" strike="noStrike" cap="none" normalizeH="0" baseline="0" dirty="0">
                <a:ln>
                  <a:noFill/>
                </a:ln>
                <a:solidFill>
                  <a:srgbClr val="CC7832"/>
                </a:solidFill>
                <a:effectLst/>
                <a:latin typeface="JetBrains Mono"/>
              </a:rPr>
              <a:t>private </a:t>
            </a:r>
            <a:r>
              <a:rPr kumimoji="0" lang="en-US" altLang="en-US" sz="1000" b="1" i="0" u="none" strike="noStrike" cap="none" normalizeH="0" baseline="0" dirty="0" err="1">
                <a:ln>
                  <a:noFill/>
                </a:ln>
                <a:solidFill>
                  <a:srgbClr val="A9B7C6"/>
                </a:solidFill>
                <a:effectLst/>
                <a:latin typeface="JetBrains Mono"/>
              </a:rPr>
              <a:t>EditText</a:t>
            </a:r>
            <a:r>
              <a:rPr kumimoji="0" lang="en-US" altLang="en-US" sz="1000" b="1" i="0" u="none" strike="noStrike" cap="none" normalizeH="0" baseline="0" dirty="0">
                <a:ln>
                  <a:noFill/>
                </a:ln>
                <a:solidFill>
                  <a:srgbClr val="A9B7C6"/>
                </a:solidFill>
                <a:effectLst/>
                <a:latin typeface="JetBrains Mono"/>
              </a:rPr>
              <a:t> </a:t>
            </a:r>
            <a:r>
              <a:rPr kumimoji="0" lang="en-US" altLang="en-US" sz="1000" b="1" i="0" u="none" strike="noStrike" cap="none" normalizeH="0" baseline="0" dirty="0" err="1">
                <a:ln>
                  <a:noFill/>
                </a:ln>
                <a:solidFill>
                  <a:srgbClr val="9876AA"/>
                </a:solidFill>
                <a:effectLst/>
                <a:latin typeface="JetBrains Mono"/>
              </a:rPr>
              <a:t>editName</a:t>
            </a:r>
            <a:r>
              <a:rPr kumimoji="0" lang="en-US" altLang="en-US" sz="1000" b="1" i="0" u="none" strike="noStrike" cap="none" normalizeH="0" baseline="0" dirty="0" err="1">
                <a:ln>
                  <a:noFill/>
                </a:ln>
                <a:solidFill>
                  <a:srgbClr val="CC7832"/>
                </a:solidFill>
                <a:effectLst/>
                <a:latin typeface="JetBrains Mono"/>
              </a:rPr>
              <a:t>,</a:t>
            </a:r>
            <a:r>
              <a:rPr kumimoji="0" lang="en-US" altLang="en-US" sz="1000" b="1" i="0" u="none" strike="noStrike" cap="none" normalizeH="0" baseline="0" dirty="0" err="1">
                <a:ln>
                  <a:noFill/>
                </a:ln>
                <a:solidFill>
                  <a:srgbClr val="9876AA"/>
                </a:solidFill>
                <a:effectLst/>
                <a:latin typeface="JetBrains Mono"/>
              </a:rPr>
              <a:t>editPosition</a:t>
            </a:r>
            <a:r>
              <a:rPr kumimoji="0" lang="en-US" altLang="en-US" sz="1000" b="1" i="0" u="none" strike="noStrike" cap="none" normalizeH="0" baseline="0" dirty="0">
                <a:ln>
                  <a:noFill/>
                </a:ln>
                <a:solidFill>
                  <a:srgbClr val="CC7832"/>
                </a:solidFill>
                <a:effectLst/>
                <a:latin typeface="JetBrains Mono"/>
              </a:rPr>
              <a:t>;</a:t>
            </a:r>
            <a:br>
              <a:rPr kumimoji="0" lang="en-US" altLang="en-US" sz="1000" b="1" i="0" u="none" strike="noStrike" cap="none" normalizeH="0" baseline="0" dirty="0">
                <a:ln>
                  <a:noFill/>
                </a:ln>
                <a:solidFill>
                  <a:srgbClr val="CC7832"/>
                </a:solidFill>
                <a:effectLst/>
                <a:latin typeface="JetBrains Mono"/>
              </a:rPr>
            </a:br>
            <a:r>
              <a:rPr kumimoji="0" lang="en-US" altLang="en-US" sz="1000" b="1" i="0" u="none" strike="noStrike" cap="none" normalizeH="0" baseline="0" dirty="0">
                <a:ln>
                  <a:noFill/>
                </a:ln>
                <a:solidFill>
                  <a:srgbClr val="CC7832"/>
                </a:solidFill>
                <a:effectLst/>
                <a:latin typeface="JetBrains Mono"/>
              </a:rPr>
              <a:t>    private </a:t>
            </a:r>
            <a:r>
              <a:rPr kumimoji="0" lang="en-US" altLang="en-US" sz="1000" b="1" i="0" u="none" strike="noStrike" cap="none" normalizeH="0" baseline="0" dirty="0" err="1">
                <a:ln>
                  <a:noFill/>
                </a:ln>
                <a:solidFill>
                  <a:srgbClr val="A9B7C6"/>
                </a:solidFill>
                <a:effectLst/>
                <a:latin typeface="JetBrains Mono"/>
              </a:rPr>
              <a:t>DataBaseAdapter</a:t>
            </a:r>
            <a:r>
              <a:rPr kumimoji="0" lang="en-US" altLang="en-US" sz="1000" b="1" i="0" u="none" strike="noStrike" cap="none" normalizeH="0" baseline="0" dirty="0">
                <a:ln>
                  <a:noFill/>
                </a:ln>
                <a:solidFill>
                  <a:srgbClr val="A9B7C6"/>
                </a:solidFill>
                <a:effectLst/>
                <a:latin typeface="JetBrains Mono"/>
              </a:rPr>
              <a:t> </a:t>
            </a:r>
            <a:r>
              <a:rPr kumimoji="0" lang="en-US" altLang="en-US" sz="1000" b="1" i="0" u="none" strike="noStrike" cap="none" normalizeH="0" baseline="0" dirty="0" err="1">
                <a:ln>
                  <a:noFill/>
                </a:ln>
                <a:solidFill>
                  <a:srgbClr val="9876AA"/>
                </a:solidFill>
                <a:effectLst/>
                <a:latin typeface="JetBrains Mono"/>
              </a:rPr>
              <a:t>dataBaseAdapter</a:t>
            </a:r>
            <a:r>
              <a:rPr kumimoji="0" lang="en-US" altLang="en-US" sz="1000" b="1" i="0" u="none" strike="noStrike" cap="none" normalizeH="0" baseline="0" dirty="0">
                <a:ln>
                  <a:noFill/>
                </a:ln>
                <a:solidFill>
                  <a:srgbClr val="CC7832"/>
                </a:solidFill>
                <a:effectLst/>
                <a:latin typeface="JetBrains Mono"/>
              </a:rPr>
              <a:t>;</a:t>
            </a:r>
            <a:br>
              <a:rPr kumimoji="0" lang="en-US" altLang="en-US" sz="1000" b="1" i="0" u="none" strike="noStrike" cap="none" normalizeH="0" baseline="0" dirty="0">
                <a:ln>
                  <a:noFill/>
                </a:ln>
                <a:solidFill>
                  <a:srgbClr val="CC7832"/>
                </a:solidFill>
                <a:effectLst/>
                <a:latin typeface="JetBrains Mono"/>
              </a:rPr>
            </a:br>
            <a:r>
              <a:rPr kumimoji="0" lang="en-US" altLang="en-US" sz="1000" b="1" i="0" u="none" strike="noStrike" cap="none" normalizeH="0" baseline="0" dirty="0">
                <a:ln>
                  <a:noFill/>
                </a:ln>
                <a:solidFill>
                  <a:srgbClr val="CC7832"/>
                </a:solidFill>
                <a:effectLst/>
                <a:latin typeface="JetBrains Mono"/>
              </a:rPr>
              <a:t>    private </a:t>
            </a:r>
            <a:r>
              <a:rPr kumimoji="0" lang="en-US" altLang="en-US" sz="1000" b="1" i="0" u="none" strike="noStrike" cap="none" normalizeH="0" baseline="0" dirty="0" err="1">
                <a:ln>
                  <a:noFill/>
                </a:ln>
                <a:solidFill>
                  <a:srgbClr val="A9B7C6"/>
                </a:solidFill>
                <a:effectLst/>
                <a:latin typeface="JetBrains Mono"/>
              </a:rPr>
              <a:t>TextView</a:t>
            </a:r>
            <a:r>
              <a:rPr kumimoji="0" lang="en-US" altLang="en-US" sz="1000" b="1" i="0" u="none" strike="noStrike" cap="none" normalizeH="0" baseline="0" dirty="0">
                <a:ln>
                  <a:noFill/>
                </a:ln>
                <a:solidFill>
                  <a:srgbClr val="A9B7C6"/>
                </a:solidFill>
                <a:effectLst/>
                <a:latin typeface="JetBrains Mono"/>
              </a:rPr>
              <a:t> </a:t>
            </a:r>
            <a:r>
              <a:rPr kumimoji="0" lang="en-US" altLang="en-US" sz="1000" b="1" i="0" u="none" strike="noStrike" cap="none" normalizeH="0" baseline="0" dirty="0" err="1">
                <a:ln>
                  <a:noFill/>
                </a:ln>
                <a:solidFill>
                  <a:srgbClr val="9876AA"/>
                </a:solidFill>
                <a:effectLst/>
                <a:latin typeface="JetBrains Mono"/>
              </a:rPr>
              <a:t>addButton</a:t>
            </a:r>
            <a:r>
              <a:rPr kumimoji="0" lang="en-US" altLang="en-US" sz="1000" b="1" i="0" u="none" strike="noStrike" cap="none" normalizeH="0" baseline="0" dirty="0">
                <a:ln>
                  <a:noFill/>
                </a:ln>
                <a:solidFill>
                  <a:srgbClr val="CC7832"/>
                </a:solidFill>
                <a:effectLst/>
                <a:latin typeface="JetBrains Mono"/>
              </a:rPr>
              <a:t>;</a:t>
            </a:r>
            <a:br>
              <a:rPr kumimoji="0" lang="en-US" altLang="en-US" sz="1000" b="1" i="0" u="none" strike="noStrike" cap="none" normalizeH="0" baseline="0" dirty="0">
                <a:ln>
                  <a:noFill/>
                </a:ln>
                <a:solidFill>
                  <a:srgbClr val="CC7832"/>
                </a:solidFill>
                <a:effectLst/>
                <a:latin typeface="JetBrains Mono"/>
              </a:rPr>
            </a:br>
            <a:br>
              <a:rPr kumimoji="0" lang="en-US" altLang="en-US" sz="1000" b="1" i="0" u="none" strike="noStrike" cap="none" normalizeH="0" baseline="0" dirty="0">
                <a:ln>
                  <a:noFill/>
                </a:ln>
                <a:solidFill>
                  <a:srgbClr val="CC7832"/>
                </a:solidFill>
                <a:effectLst/>
                <a:latin typeface="JetBrains Mono"/>
              </a:rPr>
            </a:br>
            <a:r>
              <a:rPr kumimoji="0" lang="en-US" altLang="en-US" sz="1000" b="1" i="0" u="none" strike="noStrike" cap="none" normalizeH="0" baseline="0" dirty="0">
                <a:ln>
                  <a:noFill/>
                </a:ln>
                <a:solidFill>
                  <a:srgbClr val="CC7832"/>
                </a:solidFill>
                <a:effectLst/>
                <a:latin typeface="JetBrains Mono"/>
              </a:rPr>
              <a:t>    </a:t>
            </a:r>
            <a:r>
              <a:rPr kumimoji="0" lang="en-US" altLang="en-US" sz="1000" b="1" i="0" u="none" strike="noStrike" cap="none" normalizeH="0" baseline="0" dirty="0">
                <a:ln>
                  <a:noFill/>
                </a:ln>
                <a:solidFill>
                  <a:srgbClr val="BBB529"/>
                </a:solidFill>
                <a:effectLst/>
                <a:latin typeface="JetBrains Mono"/>
              </a:rPr>
              <a:t>@Override</a:t>
            </a:r>
            <a:br>
              <a:rPr kumimoji="0" lang="en-US" altLang="en-US" sz="1000" b="1" i="0" u="none" strike="noStrike" cap="none" normalizeH="0" baseline="0" dirty="0">
                <a:ln>
                  <a:noFill/>
                </a:ln>
                <a:solidFill>
                  <a:srgbClr val="BBB529"/>
                </a:solidFill>
                <a:effectLst/>
                <a:latin typeface="JetBrains Mono"/>
              </a:rPr>
            </a:br>
            <a:r>
              <a:rPr kumimoji="0" lang="en-US" altLang="en-US" sz="1000" b="1" i="0" u="none" strike="noStrike" cap="none" normalizeH="0" baseline="0" dirty="0">
                <a:ln>
                  <a:noFill/>
                </a:ln>
                <a:solidFill>
                  <a:srgbClr val="BBB529"/>
                </a:solidFill>
                <a:effectLst/>
                <a:latin typeface="JetBrains Mono"/>
              </a:rPr>
              <a:t>    </a:t>
            </a:r>
            <a:r>
              <a:rPr kumimoji="0" lang="en-US" altLang="en-US" sz="1000" b="1" i="0" u="none" strike="noStrike" cap="none" normalizeH="0" baseline="0" dirty="0">
                <a:ln>
                  <a:noFill/>
                </a:ln>
                <a:solidFill>
                  <a:srgbClr val="CC7832"/>
                </a:solidFill>
                <a:effectLst/>
                <a:latin typeface="JetBrains Mono"/>
              </a:rPr>
              <a:t>protected void </a:t>
            </a:r>
            <a:r>
              <a:rPr kumimoji="0" lang="en-US" altLang="en-US" sz="1000" b="1" i="0" u="none" strike="noStrike" cap="none" normalizeH="0" baseline="0" dirty="0" err="1">
                <a:ln>
                  <a:noFill/>
                </a:ln>
                <a:solidFill>
                  <a:srgbClr val="FFC66D"/>
                </a:solidFill>
                <a:effectLst/>
                <a:latin typeface="JetBrains Mono"/>
              </a:rPr>
              <a:t>onCreate</a:t>
            </a:r>
            <a:r>
              <a:rPr kumimoji="0" lang="en-US" altLang="en-US" sz="1000" b="1" i="0" u="none" strike="noStrike" cap="none" normalizeH="0" baseline="0" dirty="0">
                <a:ln>
                  <a:noFill/>
                </a:ln>
                <a:solidFill>
                  <a:srgbClr val="A9B7C6"/>
                </a:solidFill>
                <a:effectLst/>
                <a:latin typeface="JetBrains Mono"/>
              </a:rPr>
              <a:t>(Bundle </a:t>
            </a:r>
            <a:r>
              <a:rPr kumimoji="0" lang="en-US" altLang="en-US" sz="1000" b="1" i="0" u="none" strike="noStrike" cap="none" normalizeH="0" baseline="0" dirty="0" err="1">
                <a:ln>
                  <a:noFill/>
                </a:ln>
                <a:solidFill>
                  <a:srgbClr val="A9B7C6"/>
                </a:solidFill>
                <a:effectLst/>
                <a:latin typeface="JetBrains Mono"/>
              </a:rPr>
              <a:t>savedInstanceState</a:t>
            </a:r>
            <a:r>
              <a:rPr kumimoji="0" lang="en-US" altLang="en-US" sz="1000" b="1" i="0" u="none" strike="noStrike" cap="none" normalizeH="0" baseline="0" dirty="0">
                <a:ln>
                  <a:noFill/>
                </a:ln>
                <a:solidFill>
                  <a:srgbClr val="A9B7C6"/>
                </a:solidFill>
                <a:effectLst/>
                <a:latin typeface="JetBrains Mono"/>
              </a:rPr>
              <a:t>) {</a:t>
            </a:r>
            <a:br>
              <a:rPr kumimoji="0" lang="en-US" altLang="en-US" sz="1000" b="1" i="0" u="none" strike="noStrike" cap="none" normalizeH="0" baseline="0" dirty="0">
                <a:ln>
                  <a:noFill/>
                </a:ln>
                <a:solidFill>
                  <a:srgbClr val="A9B7C6"/>
                </a:solidFill>
                <a:effectLst/>
                <a:latin typeface="JetBrains Mono"/>
              </a:rPr>
            </a:br>
            <a:r>
              <a:rPr kumimoji="0" lang="en-US" altLang="en-US" sz="1000" b="1" i="0" u="none" strike="noStrike" cap="none" normalizeH="0" baseline="0" dirty="0">
                <a:ln>
                  <a:noFill/>
                </a:ln>
                <a:solidFill>
                  <a:srgbClr val="A9B7C6"/>
                </a:solidFill>
                <a:effectLst/>
                <a:latin typeface="JetBrains Mono"/>
              </a:rPr>
              <a:t>        </a:t>
            </a:r>
            <a:r>
              <a:rPr kumimoji="0" lang="en-US" altLang="en-US" sz="1000" b="1" i="0" u="none" strike="noStrike" cap="none" normalizeH="0" baseline="0" dirty="0" err="1">
                <a:ln>
                  <a:noFill/>
                </a:ln>
                <a:solidFill>
                  <a:srgbClr val="CC7832"/>
                </a:solidFill>
                <a:effectLst/>
                <a:latin typeface="JetBrains Mono"/>
              </a:rPr>
              <a:t>super</a:t>
            </a:r>
            <a:r>
              <a:rPr kumimoji="0" lang="en-US" altLang="en-US" sz="1000" b="1" i="0" u="none" strike="noStrike" cap="none" normalizeH="0" baseline="0" dirty="0" err="1">
                <a:ln>
                  <a:noFill/>
                </a:ln>
                <a:solidFill>
                  <a:srgbClr val="A9B7C6"/>
                </a:solidFill>
                <a:effectLst/>
                <a:latin typeface="JetBrains Mono"/>
              </a:rPr>
              <a:t>.onCreate</a:t>
            </a:r>
            <a:r>
              <a:rPr kumimoji="0" lang="en-US" altLang="en-US" sz="1000" b="1" i="0" u="none" strike="noStrike" cap="none" normalizeH="0" baseline="0" dirty="0">
                <a:ln>
                  <a:noFill/>
                </a:ln>
                <a:solidFill>
                  <a:srgbClr val="A9B7C6"/>
                </a:solidFill>
                <a:effectLst/>
                <a:latin typeface="JetBrains Mono"/>
              </a:rPr>
              <a:t>(</a:t>
            </a:r>
            <a:r>
              <a:rPr kumimoji="0" lang="en-US" altLang="en-US" sz="1000" b="1" i="0" u="none" strike="noStrike" cap="none" normalizeH="0" baseline="0" dirty="0" err="1">
                <a:ln>
                  <a:noFill/>
                </a:ln>
                <a:solidFill>
                  <a:srgbClr val="A9B7C6"/>
                </a:solidFill>
                <a:effectLst/>
                <a:latin typeface="JetBrains Mono"/>
              </a:rPr>
              <a:t>savedInstanceState</a:t>
            </a:r>
            <a:r>
              <a:rPr kumimoji="0" lang="en-US" altLang="en-US" sz="1000" b="1" i="0" u="none" strike="noStrike" cap="none" normalizeH="0" baseline="0" dirty="0">
                <a:ln>
                  <a:noFill/>
                </a:ln>
                <a:solidFill>
                  <a:srgbClr val="A9B7C6"/>
                </a:solidFill>
                <a:effectLst/>
                <a:latin typeface="JetBrains Mono"/>
              </a:rPr>
              <a:t>)</a:t>
            </a:r>
            <a:r>
              <a:rPr kumimoji="0" lang="en-US" altLang="en-US" sz="1000" b="1" i="0" u="none" strike="noStrike" cap="none" normalizeH="0" baseline="0" dirty="0">
                <a:ln>
                  <a:noFill/>
                </a:ln>
                <a:solidFill>
                  <a:srgbClr val="CC7832"/>
                </a:solidFill>
                <a:effectLst/>
                <a:latin typeface="JetBrains Mono"/>
              </a:rPr>
              <a:t>;</a:t>
            </a:r>
            <a:br>
              <a:rPr kumimoji="0" lang="en-US" altLang="en-US" sz="1000" b="1" i="0" u="none" strike="noStrike" cap="none" normalizeH="0" baseline="0" dirty="0">
                <a:ln>
                  <a:noFill/>
                </a:ln>
                <a:solidFill>
                  <a:srgbClr val="CC7832"/>
                </a:solidFill>
                <a:effectLst/>
                <a:latin typeface="JetBrains Mono"/>
              </a:rPr>
            </a:br>
            <a:r>
              <a:rPr kumimoji="0" lang="en-US" altLang="en-US" sz="1000" b="1" i="0" u="none" strike="noStrike" cap="none" normalizeH="0" baseline="0" dirty="0">
                <a:ln>
                  <a:noFill/>
                </a:ln>
                <a:solidFill>
                  <a:srgbClr val="CC7832"/>
                </a:solidFill>
                <a:effectLst/>
                <a:latin typeface="JetBrains Mono"/>
              </a:rPr>
              <a:t>        </a:t>
            </a:r>
            <a:r>
              <a:rPr kumimoji="0" lang="en-US" altLang="en-US" sz="1000" b="1" i="0" u="none" strike="noStrike" cap="none" normalizeH="0" baseline="0" dirty="0" err="1">
                <a:ln>
                  <a:noFill/>
                </a:ln>
                <a:solidFill>
                  <a:srgbClr val="A9B7C6"/>
                </a:solidFill>
                <a:effectLst/>
                <a:latin typeface="JetBrains Mono"/>
              </a:rPr>
              <a:t>setContentView</a:t>
            </a:r>
            <a:r>
              <a:rPr kumimoji="0" lang="en-US" altLang="en-US" sz="1000" b="1" i="0" u="none" strike="noStrike" cap="none" normalizeH="0" baseline="0" dirty="0">
                <a:ln>
                  <a:noFill/>
                </a:ln>
                <a:solidFill>
                  <a:srgbClr val="A9B7C6"/>
                </a:solidFill>
                <a:effectLst/>
                <a:latin typeface="JetBrains Mono"/>
              </a:rPr>
              <a:t>(</a:t>
            </a:r>
            <a:r>
              <a:rPr kumimoji="0" lang="en-US" altLang="en-US" sz="1000" b="1" i="0" u="none" strike="noStrike" cap="none" normalizeH="0" baseline="0" dirty="0" err="1">
                <a:ln>
                  <a:noFill/>
                </a:ln>
                <a:solidFill>
                  <a:srgbClr val="A9B7C6"/>
                </a:solidFill>
                <a:effectLst/>
                <a:latin typeface="JetBrains Mono"/>
              </a:rPr>
              <a:t>R.layout.</a:t>
            </a:r>
            <a:r>
              <a:rPr kumimoji="0" lang="en-US" altLang="en-US" sz="1000" b="1" i="1" u="none" strike="noStrike" cap="none" normalizeH="0" baseline="0" dirty="0" err="1">
                <a:ln>
                  <a:noFill/>
                </a:ln>
                <a:solidFill>
                  <a:srgbClr val="9876AA"/>
                </a:solidFill>
                <a:effectLst/>
                <a:latin typeface="JetBrains Mono"/>
              </a:rPr>
              <a:t>activity_add</a:t>
            </a:r>
            <a:r>
              <a:rPr kumimoji="0" lang="en-US" altLang="en-US" sz="1000" b="1" i="0" u="none" strike="noStrike" cap="none" normalizeH="0" baseline="0" dirty="0">
                <a:ln>
                  <a:noFill/>
                </a:ln>
                <a:solidFill>
                  <a:srgbClr val="A9B7C6"/>
                </a:solidFill>
                <a:effectLst/>
                <a:latin typeface="JetBrains Mono"/>
              </a:rPr>
              <a:t>)</a:t>
            </a:r>
            <a:r>
              <a:rPr kumimoji="0" lang="en-US" altLang="en-US" sz="1000" b="1" i="0" u="none" strike="noStrike" cap="none" normalizeH="0" baseline="0" dirty="0">
                <a:ln>
                  <a:noFill/>
                </a:ln>
                <a:solidFill>
                  <a:srgbClr val="CC7832"/>
                </a:solidFill>
                <a:effectLst/>
                <a:latin typeface="JetBrains Mono"/>
              </a:rPr>
              <a:t>;</a:t>
            </a:r>
            <a:br>
              <a:rPr kumimoji="0" lang="en-US" altLang="en-US" sz="1000" b="1" i="0" u="none" strike="noStrike" cap="none" normalizeH="0" baseline="0" dirty="0">
                <a:ln>
                  <a:noFill/>
                </a:ln>
                <a:solidFill>
                  <a:srgbClr val="CC7832"/>
                </a:solidFill>
                <a:effectLst/>
                <a:latin typeface="JetBrains Mono"/>
              </a:rPr>
            </a:br>
            <a:r>
              <a:rPr kumimoji="0" lang="en-US" altLang="en-US" sz="1000" b="1" i="0" u="none" strike="noStrike" cap="none" normalizeH="0" baseline="0" dirty="0">
                <a:ln>
                  <a:noFill/>
                </a:ln>
                <a:solidFill>
                  <a:srgbClr val="CC7832"/>
                </a:solidFill>
                <a:effectLst/>
                <a:latin typeface="JetBrains Mono"/>
              </a:rPr>
              <a:t>        </a:t>
            </a:r>
            <a:r>
              <a:rPr kumimoji="0" lang="en-US" altLang="en-US" sz="1000" b="1" i="0" u="none" strike="noStrike" cap="none" normalizeH="0" baseline="0" dirty="0" err="1">
                <a:ln>
                  <a:noFill/>
                </a:ln>
                <a:solidFill>
                  <a:srgbClr val="9876AA"/>
                </a:solidFill>
                <a:effectLst/>
                <a:latin typeface="JetBrains Mono"/>
              </a:rPr>
              <a:t>editName</a:t>
            </a:r>
            <a:r>
              <a:rPr kumimoji="0" lang="en-US" altLang="en-US" sz="1000" b="1" i="0" u="none" strike="noStrike" cap="none" normalizeH="0" baseline="0" dirty="0">
                <a:ln>
                  <a:noFill/>
                </a:ln>
                <a:solidFill>
                  <a:srgbClr val="A9B7C6"/>
                </a:solidFill>
                <a:effectLst/>
                <a:latin typeface="JetBrains Mono"/>
              </a:rPr>
              <a:t>=</a:t>
            </a:r>
            <a:r>
              <a:rPr kumimoji="0" lang="en-US" altLang="en-US" sz="1000" b="1" i="0" u="none" strike="noStrike" cap="none" normalizeH="0" baseline="0" dirty="0" err="1">
                <a:ln>
                  <a:noFill/>
                </a:ln>
                <a:solidFill>
                  <a:srgbClr val="A9B7C6"/>
                </a:solidFill>
                <a:effectLst/>
                <a:latin typeface="JetBrains Mono"/>
              </a:rPr>
              <a:t>findViewById</a:t>
            </a:r>
            <a:r>
              <a:rPr kumimoji="0" lang="en-US" altLang="en-US" sz="1000" b="1" i="0" u="none" strike="noStrike" cap="none" normalizeH="0" baseline="0" dirty="0">
                <a:ln>
                  <a:noFill/>
                </a:ln>
                <a:solidFill>
                  <a:srgbClr val="A9B7C6"/>
                </a:solidFill>
                <a:effectLst/>
                <a:latin typeface="JetBrains Mono"/>
              </a:rPr>
              <a:t>(</a:t>
            </a:r>
            <a:r>
              <a:rPr kumimoji="0" lang="en-US" altLang="en-US" sz="1000" b="1" i="0" u="none" strike="noStrike" cap="none" normalizeH="0" baseline="0" dirty="0" err="1">
                <a:ln>
                  <a:noFill/>
                </a:ln>
                <a:solidFill>
                  <a:srgbClr val="A9B7C6"/>
                </a:solidFill>
                <a:effectLst/>
                <a:latin typeface="JetBrains Mono"/>
              </a:rPr>
              <a:t>R.id.</a:t>
            </a:r>
            <a:r>
              <a:rPr kumimoji="0" lang="en-US" altLang="en-US" sz="1000" b="1" i="1" u="none" strike="noStrike" cap="none" normalizeH="0" baseline="0" dirty="0" err="1">
                <a:ln>
                  <a:noFill/>
                </a:ln>
                <a:solidFill>
                  <a:srgbClr val="9876AA"/>
                </a:solidFill>
                <a:effectLst/>
                <a:latin typeface="JetBrains Mono"/>
              </a:rPr>
              <a:t>add_name_dialog</a:t>
            </a:r>
            <a:r>
              <a:rPr kumimoji="0" lang="en-US" altLang="en-US" sz="1000" b="1" i="0" u="none" strike="noStrike" cap="none" normalizeH="0" baseline="0" dirty="0">
                <a:ln>
                  <a:noFill/>
                </a:ln>
                <a:solidFill>
                  <a:srgbClr val="A9B7C6"/>
                </a:solidFill>
                <a:effectLst/>
                <a:latin typeface="JetBrains Mono"/>
              </a:rPr>
              <a:t>)</a:t>
            </a:r>
            <a:r>
              <a:rPr kumimoji="0" lang="en-US" altLang="en-US" sz="1000" b="1" i="0" u="none" strike="noStrike" cap="none" normalizeH="0" baseline="0" dirty="0">
                <a:ln>
                  <a:noFill/>
                </a:ln>
                <a:solidFill>
                  <a:srgbClr val="CC7832"/>
                </a:solidFill>
                <a:effectLst/>
                <a:latin typeface="JetBrains Mono"/>
              </a:rPr>
              <a:t>;</a:t>
            </a:r>
            <a:br>
              <a:rPr kumimoji="0" lang="en-US" altLang="en-US" sz="1000" b="1" i="0" u="none" strike="noStrike" cap="none" normalizeH="0" baseline="0" dirty="0">
                <a:ln>
                  <a:noFill/>
                </a:ln>
                <a:solidFill>
                  <a:srgbClr val="CC7832"/>
                </a:solidFill>
                <a:effectLst/>
                <a:latin typeface="JetBrains Mono"/>
              </a:rPr>
            </a:br>
            <a:r>
              <a:rPr kumimoji="0" lang="en-US" altLang="en-US" sz="1000" b="1" i="0" u="none" strike="noStrike" cap="none" normalizeH="0" baseline="0" dirty="0">
                <a:ln>
                  <a:noFill/>
                </a:ln>
                <a:solidFill>
                  <a:srgbClr val="CC7832"/>
                </a:solidFill>
                <a:effectLst/>
                <a:latin typeface="JetBrains Mono"/>
              </a:rPr>
              <a:t>        </a:t>
            </a:r>
            <a:r>
              <a:rPr kumimoji="0" lang="en-US" altLang="en-US" sz="1000" b="1" i="0" u="none" strike="noStrike" cap="none" normalizeH="0" baseline="0" dirty="0" err="1">
                <a:ln>
                  <a:noFill/>
                </a:ln>
                <a:solidFill>
                  <a:srgbClr val="9876AA"/>
                </a:solidFill>
                <a:effectLst/>
                <a:latin typeface="JetBrains Mono"/>
              </a:rPr>
              <a:t>editPosition</a:t>
            </a:r>
            <a:r>
              <a:rPr kumimoji="0" lang="en-US" altLang="en-US" sz="1000" b="1" i="0" u="none" strike="noStrike" cap="none" normalizeH="0" baseline="0" dirty="0">
                <a:ln>
                  <a:noFill/>
                </a:ln>
                <a:solidFill>
                  <a:srgbClr val="A9B7C6"/>
                </a:solidFill>
                <a:effectLst/>
                <a:latin typeface="JetBrains Mono"/>
              </a:rPr>
              <a:t>=</a:t>
            </a:r>
            <a:r>
              <a:rPr kumimoji="0" lang="en-US" altLang="en-US" sz="1000" b="1" i="0" u="none" strike="noStrike" cap="none" normalizeH="0" baseline="0" dirty="0" err="1">
                <a:ln>
                  <a:noFill/>
                </a:ln>
                <a:solidFill>
                  <a:srgbClr val="A9B7C6"/>
                </a:solidFill>
                <a:effectLst/>
                <a:latin typeface="JetBrains Mono"/>
              </a:rPr>
              <a:t>findViewById</a:t>
            </a:r>
            <a:r>
              <a:rPr kumimoji="0" lang="en-US" altLang="en-US" sz="1000" b="1" i="0" u="none" strike="noStrike" cap="none" normalizeH="0" baseline="0" dirty="0">
                <a:ln>
                  <a:noFill/>
                </a:ln>
                <a:solidFill>
                  <a:srgbClr val="A9B7C6"/>
                </a:solidFill>
                <a:effectLst/>
                <a:latin typeface="JetBrains Mono"/>
              </a:rPr>
              <a:t>(</a:t>
            </a:r>
            <a:r>
              <a:rPr kumimoji="0" lang="en-US" altLang="en-US" sz="1000" b="1" i="0" u="none" strike="noStrike" cap="none" normalizeH="0" baseline="0" dirty="0" err="1">
                <a:ln>
                  <a:noFill/>
                </a:ln>
                <a:solidFill>
                  <a:srgbClr val="A9B7C6"/>
                </a:solidFill>
                <a:effectLst/>
                <a:latin typeface="JetBrains Mono"/>
              </a:rPr>
              <a:t>R.id.</a:t>
            </a:r>
            <a:r>
              <a:rPr kumimoji="0" lang="en-US" altLang="en-US" sz="1000" b="1" i="1" u="none" strike="noStrike" cap="none" normalizeH="0" baseline="0" dirty="0" err="1">
                <a:ln>
                  <a:noFill/>
                </a:ln>
                <a:solidFill>
                  <a:srgbClr val="9876AA"/>
                </a:solidFill>
                <a:effectLst/>
                <a:latin typeface="JetBrains Mono"/>
              </a:rPr>
              <a:t>add_position_dialog</a:t>
            </a:r>
            <a:r>
              <a:rPr kumimoji="0" lang="en-US" altLang="en-US" sz="1000" b="1" i="0" u="none" strike="noStrike" cap="none" normalizeH="0" baseline="0" dirty="0">
                <a:ln>
                  <a:noFill/>
                </a:ln>
                <a:solidFill>
                  <a:srgbClr val="A9B7C6"/>
                </a:solidFill>
                <a:effectLst/>
                <a:latin typeface="JetBrains Mono"/>
              </a:rPr>
              <a:t>)</a:t>
            </a:r>
            <a:r>
              <a:rPr kumimoji="0" lang="en-US" altLang="en-US" sz="1000" b="1" i="0" u="none" strike="noStrike" cap="none" normalizeH="0" baseline="0" dirty="0">
                <a:ln>
                  <a:noFill/>
                </a:ln>
                <a:solidFill>
                  <a:srgbClr val="CC7832"/>
                </a:solidFill>
                <a:effectLst/>
                <a:latin typeface="JetBrains Mono"/>
              </a:rPr>
              <a:t>;</a:t>
            </a:r>
            <a:br>
              <a:rPr kumimoji="0" lang="en-US" altLang="en-US" sz="1000" b="1" i="0" u="none" strike="noStrike" cap="none" normalizeH="0" baseline="0" dirty="0">
                <a:ln>
                  <a:noFill/>
                </a:ln>
                <a:solidFill>
                  <a:srgbClr val="CC7832"/>
                </a:solidFill>
                <a:effectLst/>
                <a:latin typeface="JetBrains Mono"/>
              </a:rPr>
            </a:br>
            <a:r>
              <a:rPr kumimoji="0" lang="en-US" altLang="en-US" sz="1000" b="1" i="0" u="none" strike="noStrike" cap="none" normalizeH="0" baseline="0" dirty="0">
                <a:ln>
                  <a:noFill/>
                </a:ln>
                <a:solidFill>
                  <a:srgbClr val="CC7832"/>
                </a:solidFill>
                <a:effectLst/>
                <a:latin typeface="JetBrains Mono"/>
              </a:rPr>
              <a:t>        </a:t>
            </a:r>
            <a:r>
              <a:rPr kumimoji="0" lang="en-US" altLang="en-US" sz="1000" b="1" i="0" u="none" strike="noStrike" cap="none" normalizeH="0" baseline="0" dirty="0" err="1">
                <a:ln>
                  <a:noFill/>
                </a:ln>
                <a:solidFill>
                  <a:srgbClr val="9876AA"/>
                </a:solidFill>
                <a:effectLst/>
                <a:latin typeface="JetBrains Mono"/>
              </a:rPr>
              <a:t>addButton</a:t>
            </a:r>
            <a:r>
              <a:rPr kumimoji="0" lang="en-US" altLang="en-US" sz="1000" b="1" i="0" u="none" strike="noStrike" cap="none" normalizeH="0" baseline="0" dirty="0">
                <a:ln>
                  <a:noFill/>
                </a:ln>
                <a:solidFill>
                  <a:srgbClr val="A9B7C6"/>
                </a:solidFill>
                <a:effectLst/>
                <a:latin typeface="JetBrains Mono"/>
              </a:rPr>
              <a:t>=</a:t>
            </a:r>
            <a:r>
              <a:rPr kumimoji="0" lang="en-US" altLang="en-US" sz="1000" b="1" i="0" u="none" strike="noStrike" cap="none" normalizeH="0" baseline="0" dirty="0" err="1">
                <a:ln>
                  <a:noFill/>
                </a:ln>
                <a:solidFill>
                  <a:srgbClr val="A9B7C6"/>
                </a:solidFill>
                <a:effectLst/>
                <a:latin typeface="JetBrains Mono"/>
              </a:rPr>
              <a:t>findViewById</a:t>
            </a:r>
            <a:r>
              <a:rPr kumimoji="0" lang="en-US" altLang="en-US" sz="1000" b="1" i="0" u="none" strike="noStrike" cap="none" normalizeH="0" baseline="0" dirty="0">
                <a:ln>
                  <a:noFill/>
                </a:ln>
                <a:solidFill>
                  <a:srgbClr val="A9B7C6"/>
                </a:solidFill>
                <a:effectLst/>
                <a:latin typeface="JetBrains Mono"/>
              </a:rPr>
              <a:t>(</a:t>
            </a:r>
            <a:r>
              <a:rPr kumimoji="0" lang="en-US" altLang="en-US" sz="1000" b="1" i="0" u="none" strike="noStrike" cap="none" normalizeH="0" baseline="0" dirty="0" err="1">
                <a:ln>
                  <a:noFill/>
                </a:ln>
                <a:solidFill>
                  <a:srgbClr val="A9B7C6"/>
                </a:solidFill>
                <a:effectLst/>
                <a:latin typeface="JetBrains Mono"/>
              </a:rPr>
              <a:t>R.id.</a:t>
            </a:r>
            <a:r>
              <a:rPr kumimoji="0" lang="en-US" altLang="en-US" sz="1000" b="1" i="1" u="none" strike="noStrike" cap="none" normalizeH="0" baseline="0" dirty="0" err="1">
                <a:ln>
                  <a:noFill/>
                </a:ln>
                <a:solidFill>
                  <a:srgbClr val="9876AA"/>
                </a:solidFill>
                <a:effectLst/>
                <a:latin typeface="JetBrains Mono"/>
              </a:rPr>
              <a:t>dialog_add_btn</a:t>
            </a:r>
            <a:r>
              <a:rPr kumimoji="0" lang="en-US" altLang="en-US" sz="1000" b="1" i="0" u="none" strike="noStrike" cap="none" normalizeH="0" baseline="0" dirty="0">
                <a:ln>
                  <a:noFill/>
                </a:ln>
                <a:solidFill>
                  <a:srgbClr val="A9B7C6"/>
                </a:solidFill>
                <a:effectLst/>
                <a:latin typeface="JetBrains Mono"/>
              </a:rPr>
              <a:t>)</a:t>
            </a:r>
            <a:r>
              <a:rPr kumimoji="0" lang="en-US" altLang="en-US" sz="1000" b="1" i="0" u="none" strike="noStrike" cap="none" normalizeH="0" baseline="0" dirty="0">
                <a:ln>
                  <a:noFill/>
                </a:ln>
                <a:solidFill>
                  <a:srgbClr val="CC7832"/>
                </a:solidFill>
                <a:effectLst/>
                <a:latin typeface="JetBrains Mono"/>
              </a:rPr>
              <a:t>;</a:t>
            </a:r>
            <a:br>
              <a:rPr kumimoji="0" lang="en-US" altLang="en-US" sz="1000" b="1" i="0" u="none" strike="noStrike" cap="none" normalizeH="0" baseline="0" dirty="0">
                <a:ln>
                  <a:noFill/>
                </a:ln>
                <a:solidFill>
                  <a:srgbClr val="CC7832"/>
                </a:solidFill>
                <a:effectLst/>
                <a:latin typeface="JetBrains Mono"/>
              </a:rPr>
            </a:br>
            <a:r>
              <a:rPr kumimoji="0" lang="en-US" altLang="en-US" sz="1000" b="1" i="0" u="none" strike="noStrike" cap="none" normalizeH="0" baseline="0" dirty="0">
                <a:ln>
                  <a:noFill/>
                </a:ln>
                <a:solidFill>
                  <a:srgbClr val="CC7832"/>
                </a:solidFill>
                <a:effectLst/>
                <a:latin typeface="JetBrains Mono"/>
              </a:rPr>
              <a:t>        </a:t>
            </a:r>
            <a:r>
              <a:rPr kumimoji="0" lang="en-US" altLang="en-US" sz="1000" b="1" i="0" u="none" strike="noStrike" cap="none" normalizeH="0" baseline="0" dirty="0" err="1">
                <a:ln>
                  <a:noFill/>
                </a:ln>
                <a:solidFill>
                  <a:srgbClr val="9876AA"/>
                </a:solidFill>
                <a:effectLst/>
                <a:latin typeface="JetBrains Mono"/>
              </a:rPr>
              <a:t>addButton</a:t>
            </a:r>
            <a:r>
              <a:rPr kumimoji="0" lang="en-US" altLang="en-US" sz="1000" b="1" i="0" u="none" strike="noStrike" cap="none" normalizeH="0" baseline="0" dirty="0" err="1">
                <a:ln>
                  <a:noFill/>
                </a:ln>
                <a:solidFill>
                  <a:srgbClr val="A9B7C6"/>
                </a:solidFill>
                <a:effectLst/>
                <a:latin typeface="JetBrains Mono"/>
              </a:rPr>
              <a:t>.setOnClickListener</a:t>
            </a:r>
            <a:r>
              <a:rPr kumimoji="0" lang="en-US" altLang="en-US" sz="1000" b="1" i="0" u="none" strike="noStrike" cap="none" normalizeH="0" baseline="0" dirty="0">
                <a:ln>
                  <a:noFill/>
                </a:ln>
                <a:solidFill>
                  <a:srgbClr val="A9B7C6"/>
                </a:solidFill>
                <a:effectLst/>
                <a:latin typeface="JetBrains Mono"/>
              </a:rPr>
              <a:t>(view -&gt; {</a:t>
            </a:r>
            <a:br>
              <a:rPr kumimoji="0" lang="en-US" altLang="en-US" sz="1000" b="1" i="0" u="none" strike="noStrike" cap="none" normalizeH="0" baseline="0" dirty="0">
                <a:ln>
                  <a:noFill/>
                </a:ln>
                <a:solidFill>
                  <a:srgbClr val="A9B7C6"/>
                </a:solidFill>
                <a:effectLst/>
                <a:latin typeface="JetBrains Mono"/>
              </a:rPr>
            </a:br>
            <a:r>
              <a:rPr kumimoji="0" lang="en-US" altLang="en-US" sz="1000" b="1" i="0" u="none" strike="noStrike" cap="none" normalizeH="0" baseline="0" dirty="0">
                <a:ln>
                  <a:noFill/>
                </a:ln>
                <a:solidFill>
                  <a:srgbClr val="A9B7C6"/>
                </a:solidFill>
                <a:effectLst/>
                <a:latin typeface="JetBrains Mono"/>
              </a:rPr>
              <a:t>            </a:t>
            </a:r>
            <a:r>
              <a:rPr kumimoji="0" lang="en-US" altLang="en-US" sz="1000" b="1" i="0" u="none" strike="noStrike" cap="none" normalizeH="0" baseline="0" dirty="0" err="1">
                <a:ln>
                  <a:noFill/>
                </a:ln>
                <a:solidFill>
                  <a:srgbClr val="A9B7C6"/>
                </a:solidFill>
                <a:effectLst/>
                <a:latin typeface="JetBrains Mono"/>
              </a:rPr>
              <a:t>addEmployee</a:t>
            </a:r>
            <a:r>
              <a:rPr kumimoji="0" lang="en-US" altLang="en-US" sz="1000" b="1" i="0" u="none" strike="noStrike" cap="none" normalizeH="0" baseline="0" dirty="0">
                <a:ln>
                  <a:noFill/>
                </a:ln>
                <a:solidFill>
                  <a:srgbClr val="A9B7C6"/>
                </a:solidFill>
                <a:effectLst/>
                <a:latin typeface="JetBrains Mono"/>
              </a:rPr>
              <a:t>()</a:t>
            </a:r>
            <a:r>
              <a:rPr kumimoji="0" lang="en-US" altLang="en-US" sz="1000" b="1" i="0" u="none" strike="noStrike" cap="none" normalizeH="0" baseline="0" dirty="0">
                <a:ln>
                  <a:noFill/>
                </a:ln>
                <a:solidFill>
                  <a:srgbClr val="CC7832"/>
                </a:solidFill>
                <a:effectLst/>
                <a:latin typeface="JetBrains Mono"/>
              </a:rPr>
              <a:t>;</a:t>
            </a:r>
            <a:br>
              <a:rPr kumimoji="0" lang="en-US" altLang="en-US" sz="1000" b="1" i="0" u="none" strike="noStrike" cap="none" normalizeH="0" baseline="0" dirty="0">
                <a:ln>
                  <a:noFill/>
                </a:ln>
                <a:solidFill>
                  <a:srgbClr val="CC7832"/>
                </a:solidFill>
                <a:effectLst/>
                <a:latin typeface="JetBrains Mono"/>
              </a:rPr>
            </a:br>
            <a:r>
              <a:rPr kumimoji="0" lang="en-US" altLang="en-US" sz="1000" b="1" i="0" u="none" strike="noStrike" cap="none" normalizeH="0" baseline="0" dirty="0">
                <a:ln>
                  <a:noFill/>
                </a:ln>
                <a:solidFill>
                  <a:srgbClr val="CC7832"/>
                </a:solidFill>
                <a:effectLst/>
                <a:latin typeface="JetBrains Mono"/>
              </a:rPr>
              <a:t>            </a:t>
            </a:r>
            <a:r>
              <a:rPr kumimoji="0" lang="en-US" altLang="en-US" sz="1000" b="1" i="0" u="none" strike="noStrike" cap="none" normalizeH="0" baseline="0" dirty="0">
                <a:ln>
                  <a:noFill/>
                </a:ln>
                <a:solidFill>
                  <a:srgbClr val="A9B7C6"/>
                </a:solidFill>
                <a:effectLst/>
                <a:latin typeface="JetBrains Mono"/>
              </a:rPr>
              <a:t>finish()</a:t>
            </a:r>
            <a:r>
              <a:rPr kumimoji="0" lang="en-US" altLang="en-US" sz="1000" b="1" i="0" u="none" strike="noStrike" cap="none" normalizeH="0" baseline="0" dirty="0">
                <a:ln>
                  <a:noFill/>
                </a:ln>
                <a:solidFill>
                  <a:srgbClr val="CC7832"/>
                </a:solidFill>
                <a:effectLst/>
                <a:latin typeface="JetBrains Mono"/>
              </a:rPr>
              <a:t>;</a:t>
            </a:r>
            <a:br>
              <a:rPr kumimoji="0" lang="en-US" altLang="en-US" sz="1000" b="1" i="0" u="none" strike="noStrike" cap="none" normalizeH="0" baseline="0" dirty="0">
                <a:ln>
                  <a:noFill/>
                </a:ln>
                <a:solidFill>
                  <a:srgbClr val="CC7832"/>
                </a:solidFill>
                <a:effectLst/>
                <a:latin typeface="JetBrains Mono"/>
              </a:rPr>
            </a:br>
            <a:r>
              <a:rPr kumimoji="0" lang="en-US" altLang="en-US" sz="1000" b="1" i="0" u="none" strike="noStrike" cap="none" normalizeH="0" baseline="0" dirty="0">
                <a:ln>
                  <a:noFill/>
                </a:ln>
                <a:solidFill>
                  <a:srgbClr val="CC7832"/>
                </a:solidFill>
                <a:effectLst/>
                <a:latin typeface="JetBrains Mono"/>
              </a:rPr>
              <a:t>        </a:t>
            </a:r>
            <a:r>
              <a:rPr kumimoji="0" lang="en-US" altLang="en-US" sz="1000" b="1" i="0" u="none" strike="noStrike" cap="none" normalizeH="0" baseline="0" dirty="0">
                <a:ln>
                  <a:noFill/>
                </a:ln>
                <a:solidFill>
                  <a:srgbClr val="A9B7C6"/>
                </a:solidFill>
                <a:effectLst/>
                <a:latin typeface="JetBrains Mono"/>
              </a:rPr>
              <a:t>})</a:t>
            </a:r>
            <a:r>
              <a:rPr kumimoji="0" lang="en-US" altLang="en-US" sz="1000" b="1" i="0" u="none" strike="noStrike" cap="none" normalizeH="0" baseline="0" dirty="0">
                <a:ln>
                  <a:noFill/>
                </a:ln>
                <a:solidFill>
                  <a:srgbClr val="CC7832"/>
                </a:solidFill>
                <a:effectLst/>
                <a:latin typeface="JetBrains Mono"/>
              </a:rPr>
              <a:t>;</a:t>
            </a:r>
            <a:br>
              <a:rPr kumimoji="0" lang="en-US" altLang="en-US" sz="1000" b="1" i="0" u="none" strike="noStrike" cap="none" normalizeH="0" baseline="0" dirty="0">
                <a:ln>
                  <a:noFill/>
                </a:ln>
                <a:solidFill>
                  <a:srgbClr val="CC7832"/>
                </a:solidFill>
                <a:effectLst/>
                <a:latin typeface="JetBrains Mono"/>
              </a:rPr>
            </a:br>
            <a:r>
              <a:rPr kumimoji="0" lang="en-US" altLang="en-US" sz="1000" b="1" i="0" u="none" strike="noStrike" cap="none" normalizeH="0" baseline="0" dirty="0">
                <a:ln>
                  <a:noFill/>
                </a:ln>
                <a:solidFill>
                  <a:srgbClr val="CC7832"/>
                </a:solidFill>
                <a:effectLst/>
                <a:latin typeface="JetBrains Mono"/>
              </a:rPr>
              <a:t>        </a:t>
            </a:r>
            <a:r>
              <a:rPr kumimoji="0" lang="en-US" altLang="en-US" sz="1000" b="1" i="0" u="none" strike="noStrike" cap="none" normalizeH="0" baseline="0" dirty="0" err="1">
                <a:ln>
                  <a:noFill/>
                </a:ln>
                <a:solidFill>
                  <a:srgbClr val="9876AA"/>
                </a:solidFill>
                <a:effectLst/>
                <a:latin typeface="JetBrains Mono"/>
              </a:rPr>
              <a:t>dataBaseAdapter</a:t>
            </a:r>
            <a:r>
              <a:rPr kumimoji="0" lang="en-US" altLang="en-US" sz="1000" b="1" i="0" u="none" strike="noStrike" cap="none" normalizeH="0" baseline="0" dirty="0">
                <a:ln>
                  <a:noFill/>
                </a:ln>
                <a:solidFill>
                  <a:srgbClr val="A9B7C6"/>
                </a:solidFill>
                <a:effectLst/>
                <a:latin typeface="JetBrains Mono"/>
              </a:rPr>
              <a:t>=</a:t>
            </a:r>
            <a:r>
              <a:rPr kumimoji="0" lang="en-US" altLang="en-US" sz="1000" b="1" i="0" u="none" strike="noStrike" cap="none" normalizeH="0" baseline="0" dirty="0">
                <a:ln>
                  <a:noFill/>
                </a:ln>
                <a:solidFill>
                  <a:srgbClr val="CC7832"/>
                </a:solidFill>
                <a:effectLst/>
                <a:latin typeface="JetBrains Mono"/>
              </a:rPr>
              <a:t>new </a:t>
            </a:r>
            <a:r>
              <a:rPr kumimoji="0" lang="en-US" altLang="en-US" sz="1000" b="1" i="0" u="none" strike="noStrike" cap="none" normalizeH="0" baseline="0" dirty="0" err="1">
                <a:ln>
                  <a:noFill/>
                </a:ln>
                <a:solidFill>
                  <a:srgbClr val="A9B7C6"/>
                </a:solidFill>
                <a:effectLst/>
                <a:latin typeface="JetBrains Mono"/>
              </a:rPr>
              <a:t>DataBaseAdapter</a:t>
            </a:r>
            <a:r>
              <a:rPr kumimoji="0" lang="en-US" altLang="en-US" sz="1000" b="1" i="0" u="none" strike="noStrike" cap="none" normalizeH="0" baseline="0" dirty="0">
                <a:ln>
                  <a:noFill/>
                </a:ln>
                <a:solidFill>
                  <a:srgbClr val="A9B7C6"/>
                </a:solidFill>
                <a:effectLst/>
                <a:latin typeface="JetBrains Mono"/>
              </a:rPr>
              <a:t>()</a:t>
            </a:r>
            <a:r>
              <a:rPr kumimoji="0" lang="en-US" altLang="en-US" sz="1000" b="1" i="0" u="none" strike="noStrike" cap="none" normalizeH="0" baseline="0" dirty="0">
                <a:ln>
                  <a:noFill/>
                </a:ln>
                <a:solidFill>
                  <a:srgbClr val="CC7832"/>
                </a:solidFill>
                <a:effectLst/>
                <a:latin typeface="JetBrains Mono"/>
              </a:rPr>
              <a:t>;</a:t>
            </a:r>
            <a:br>
              <a:rPr kumimoji="0" lang="en-US" altLang="en-US" sz="1000" b="1" i="0" u="none" strike="noStrike" cap="none" normalizeH="0" baseline="0" dirty="0">
                <a:ln>
                  <a:noFill/>
                </a:ln>
                <a:solidFill>
                  <a:srgbClr val="CC7832"/>
                </a:solidFill>
                <a:effectLst/>
                <a:latin typeface="JetBrains Mono"/>
              </a:rPr>
            </a:br>
            <a:r>
              <a:rPr kumimoji="0" lang="en-US" altLang="en-US" sz="1000" b="1" i="0" u="none" strike="noStrike" cap="none" normalizeH="0" baseline="0" dirty="0">
                <a:ln>
                  <a:noFill/>
                </a:ln>
                <a:solidFill>
                  <a:srgbClr val="CC7832"/>
                </a:solidFill>
                <a:effectLst/>
                <a:latin typeface="JetBrains Mono"/>
              </a:rPr>
              <a:t>    </a:t>
            </a:r>
            <a:r>
              <a:rPr kumimoji="0" lang="en-US" altLang="en-US" sz="1000" b="1" i="0" u="none" strike="noStrike" cap="none" normalizeH="0" baseline="0" dirty="0">
                <a:ln>
                  <a:noFill/>
                </a:ln>
                <a:solidFill>
                  <a:srgbClr val="A9B7C6"/>
                </a:solidFill>
                <a:effectLst/>
                <a:latin typeface="JetBrains Mono"/>
              </a:rPr>
              <a:t>}</a:t>
            </a:r>
            <a:br>
              <a:rPr kumimoji="0" lang="en-US" altLang="en-US" sz="1000" b="1" i="0" u="none" strike="noStrike" cap="none" normalizeH="0" baseline="0" dirty="0">
                <a:ln>
                  <a:noFill/>
                </a:ln>
                <a:solidFill>
                  <a:srgbClr val="A9B7C6"/>
                </a:solidFill>
                <a:effectLst/>
                <a:latin typeface="JetBrains Mono"/>
              </a:rPr>
            </a:br>
            <a:br>
              <a:rPr kumimoji="0" lang="en-US" altLang="en-US" sz="1000" b="1" i="0" u="none" strike="noStrike" cap="none" normalizeH="0" baseline="0" dirty="0">
                <a:ln>
                  <a:noFill/>
                </a:ln>
                <a:solidFill>
                  <a:srgbClr val="A9B7C6"/>
                </a:solidFill>
                <a:effectLst/>
                <a:latin typeface="JetBrains Mono"/>
              </a:rPr>
            </a:br>
            <a:r>
              <a:rPr kumimoji="0" lang="en-US" altLang="en-US" sz="1000" b="1" i="0" u="none" strike="noStrike" cap="none" normalizeH="0" baseline="0" dirty="0">
                <a:ln>
                  <a:noFill/>
                </a:ln>
                <a:solidFill>
                  <a:srgbClr val="A9B7C6"/>
                </a:solidFill>
                <a:effectLst/>
                <a:latin typeface="JetBrains Mono"/>
              </a:rPr>
              <a:t>    </a:t>
            </a:r>
            <a:r>
              <a:rPr kumimoji="0" lang="en-US" altLang="en-US" sz="1000" b="1" i="0" u="none" strike="noStrike" cap="none" normalizeH="0" baseline="0" dirty="0">
                <a:ln>
                  <a:noFill/>
                </a:ln>
                <a:solidFill>
                  <a:srgbClr val="CC7832"/>
                </a:solidFill>
                <a:effectLst/>
                <a:latin typeface="JetBrains Mono"/>
              </a:rPr>
              <a:t>public void </a:t>
            </a:r>
            <a:r>
              <a:rPr kumimoji="0" lang="en-US" altLang="en-US" sz="1000" b="1" i="0" u="none" strike="noStrike" cap="none" normalizeH="0" baseline="0" dirty="0" err="1">
                <a:ln>
                  <a:noFill/>
                </a:ln>
                <a:solidFill>
                  <a:srgbClr val="FFC66D"/>
                </a:solidFill>
                <a:effectLst/>
                <a:latin typeface="JetBrains Mono"/>
              </a:rPr>
              <a:t>addEmployee</a:t>
            </a:r>
            <a:r>
              <a:rPr kumimoji="0" lang="en-US" altLang="en-US" sz="1000" b="1" i="0" u="none" strike="noStrike" cap="none" normalizeH="0" baseline="0" dirty="0">
                <a:ln>
                  <a:noFill/>
                </a:ln>
                <a:solidFill>
                  <a:srgbClr val="A9B7C6"/>
                </a:solidFill>
                <a:effectLst/>
                <a:latin typeface="JetBrains Mono"/>
              </a:rPr>
              <a:t>(){</a:t>
            </a:r>
            <a:br>
              <a:rPr kumimoji="0" lang="en-US" altLang="en-US" sz="1000" b="1" i="0" u="none" strike="noStrike" cap="none" normalizeH="0" baseline="0" dirty="0">
                <a:ln>
                  <a:noFill/>
                </a:ln>
                <a:solidFill>
                  <a:srgbClr val="A9B7C6"/>
                </a:solidFill>
                <a:effectLst/>
                <a:latin typeface="JetBrains Mono"/>
              </a:rPr>
            </a:br>
            <a:r>
              <a:rPr kumimoji="0" lang="en-US" altLang="en-US" sz="1000" b="1" i="0" u="none" strike="noStrike" cap="none" normalizeH="0" baseline="0" dirty="0">
                <a:ln>
                  <a:noFill/>
                </a:ln>
                <a:solidFill>
                  <a:srgbClr val="A9B7C6"/>
                </a:solidFill>
                <a:effectLst/>
                <a:latin typeface="JetBrains Mono"/>
              </a:rPr>
              <a:t>        Employee employee=</a:t>
            </a:r>
            <a:r>
              <a:rPr kumimoji="0" lang="en-US" altLang="en-US" sz="1000" b="1" i="0" u="none" strike="noStrike" cap="none" normalizeH="0" baseline="0" dirty="0">
                <a:ln>
                  <a:noFill/>
                </a:ln>
                <a:solidFill>
                  <a:srgbClr val="CC7832"/>
                </a:solidFill>
                <a:effectLst/>
                <a:latin typeface="JetBrains Mono"/>
              </a:rPr>
              <a:t>new </a:t>
            </a:r>
            <a:r>
              <a:rPr kumimoji="0" lang="en-US" altLang="en-US" sz="1000" b="1" i="0" u="none" strike="noStrike" cap="none" normalizeH="0" baseline="0" dirty="0">
                <a:ln>
                  <a:noFill/>
                </a:ln>
                <a:solidFill>
                  <a:srgbClr val="A9B7C6"/>
                </a:solidFill>
                <a:effectLst/>
                <a:latin typeface="JetBrains Mono"/>
              </a:rPr>
              <a:t>Employee(</a:t>
            </a:r>
            <a:r>
              <a:rPr kumimoji="0" lang="en-US" altLang="en-US" sz="1000" b="1" i="0" u="none" strike="noStrike" cap="none" normalizeH="0" baseline="0" dirty="0" err="1">
                <a:ln>
                  <a:noFill/>
                </a:ln>
                <a:solidFill>
                  <a:srgbClr val="9876AA"/>
                </a:solidFill>
                <a:effectLst/>
                <a:latin typeface="JetBrains Mono"/>
              </a:rPr>
              <a:t>editName</a:t>
            </a:r>
            <a:r>
              <a:rPr kumimoji="0" lang="en-US" altLang="en-US" sz="1000" b="1" i="0" u="none" strike="noStrike" cap="none" normalizeH="0" baseline="0" dirty="0" err="1">
                <a:ln>
                  <a:noFill/>
                </a:ln>
                <a:solidFill>
                  <a:srgbClr val="A9B7C6"/>
                </a:solidFill>
                <a:effectLst/>
                <a:latin typeface="JetBrains Mono"/>
              </a:rPr>
              <a:t>.getText</a:t>
            </a:r>
            <a:r>
              <a:rPr kumimoji="0" lang="en-US" altLang="en-US" sz="1000" b="1" i="0" u="none" strike="noStrike" cap="none" normalizeH="0" baseline="0" dirty="0">
                <a:ln>
                  <a:noFill/>
                </a:ln>
                <a:solidFill>
                  <a:srgbClr val="A9B7C6"/>
                </a:solidFill>
                <a:effectLst/>
                <a:latin typeface="JetBrains Mono"/>
              </a:rPr>
              <a:t>().</a:t>
            </a:r>
            <a:r>
              <a:rPr kumimoji="0" lang="en-US" altLang="en-US" sz="1000" b="1" i="0" u="none" strike="noStrike" cap="none" normalizeH="0" baseline="0" dirty="0" err="1">
                <a:ln>
                  <a:noFill/>
                </a:ln>
                <a:solidFill>
                  <a:srgbClr val="A9B7C6"/>
                </a:solidFill>
                <a:effectLst/>
                <a:latin typeface="JetBrains Mono"/>
              </a:rPr>
              <a:t>toString</a:t>
            </a:r>
            <a:r>
              <a:rPr kumimoji="0" lang="en-US" altLang="en-US" sz="1000" b="1" i="0" u="none" strike="noStrike" cap="none" normalizeH="0" baseline="0" dirty="0">
                <a:ln>
                  <a:noFill/>
                </a:ln>
                <a:solidFill>
                  <a:srgbClr val="A9B7C6"/>
                </a:solidFill>
                <a:effectLst/>
                <a:latin typeface="JetBrains Mono"/>
              </a:rPr>
              <a:t>()</a:t>
            </a:r>
            <a:r>
              <a:rPr kumimoji="0" lang="en-US" altLang="en-US" sz="1000" b="1" i="0" u="none" strike="noStrike" cap="none" normalizeH="0" baseline="0" dirty="0">
                <a:ln>
                  <a:noFill/>
                </a:ln>
                <a:solidFill>
                  <a:srgbClr val="CC7832"/>
                </a:solidFill>
                <a:effectLst/>
                <a:latin typeface="JetBrains Mono"/>
              </a:rPr>
              <a:t>,</a:t>
            </a:r>
            <a:r>
              <a:rPr kumimoji="0" lang="en-US" altLang="en-US" sz="1000" b="1" i="0" u="none" strike="noStrike" cap="none" normalizeH="0" baseline="0" dirty="0" err="1">
                <a:ln>
                  <a:noFill/>
                </a:ln>
                <a:solidFill>
                  <a:srgbClr val="9876AA"/>
                </a:solidFill>
                <a:effectLst/>
                <a:latin typeface="JetBrains Mono"/>
              </a:rPr>
              <a:t>editPosition</a:t>
            </a:r>
            <a:r>
              <a:rPr kumimoji="0" lang="en-US" altLang="en-US" sz="1000" b="1" i="0" u="none" strike="noStrike" cap="none" normalizeH="0" baseline="0" dirty="0" err="1">
                <a:ln>
                  <a:noFill/>
                </a:ln>
                <a:solidFill>
                  <a:srgbClr val="A9B7C6"/>
                </a:solidFill>
                <a:effectLst/>
                <a:latin typeface="JetBrains Mono"/>
              </a:rPr>
              <a:t>.getText</a:t>
            </a:r>
            <a:r>
              <a:rPr kumimoji="0" lang="en-US" altLang="en-US" sz="1000" b="1" i="0" u="none" strike="noStrike" cap="none" normalizeH="0" baseline="0" dirty="0">
                <a:ln>
                  <a:noFill/>
                </a:ln>
                <a:solidFill>
                  <a:srgbClr val="A9B7C6"/>
                </a:solidFill>
                <a:effectLst/>
                <a:latin typeface="JetBrains Mono"/>
              </a:rPr>
              <a:t>().</a:t>
            </a:r>
            <a:r>
              <a:rPr kumimoji="0" lang="en-US" altLang="en-US" sz="1000" b="1" i="0" u="none" strike="noStrike" cap="none" normalizeH="0" baseline="0" dirty="0" err="1">
                <a:ln>
                  <a:noFill/>
                </a:ln>
                <a:solidFill>
                  <a:srgbClr val="A9B7C6"/>
                </a:solidFill>
                <a:effectLst/>
                <a:latin typeface="JetBrains Mono"/>
              </a:rPr>
              <a:t>toString</a:t>
            </a:r>
            <a:r>
              <a:rPr kumimoji="0" lang="en-US" altLang="en-US" sz="1000" b="1" i="0" u="none" strike="noStrike" cap="none" normalizeH="0" baseline="0" dirty="0">
                <a:ln>
                  <a:noFill/>
                </a:ln>
                <a:solidFill>
                  <a:srgbClr val="A9B7C6"/>
                </a:solidFill>
                <a:effectLst/>
                <a:latin typeface="JetBrains Mono"/>
              </a:rPr>
              <a:t>())</a:t>
            </a:r>
            <a:r>
              <a:rPr kumimoji="0" lang="en-US" altLang="en-US" sz="1000" b="1" i="0" u="none" strike="noStrike" cap="none" normalizeH="0" baseline="0" dirty="0">
                <a:ln>
                  <a:noFill/>
                </a:ln>
                <a:solidFill>
                  <a:srgbClr val="CC7832"/>
                </a:solidFill>
                <a:effectLst/>
                <a:latin typeface="JetBrains Mono"/>
              </a:rPr>
              <a:t>;</a:t>
            </a:r>
            <a:br>
              <a:rPr kumimoji="0" lang="en-US" altLang="en-US" sz="1000" b="1" i="0" u="none" strike="noStrike" cap="none" normalizeH="0" baseline="0" dirty="0">
                <a:ln>
                  <a:noFill/>
                </a:ln>
                <a:solidFill>
                  <a:srgbClr val="CC7832"/>
                </a:solidFill>
                <a:effectLst/>
                <a:latin typeface="JetBrains Mono"/>
              </a:rPr>
            </a:br>
            <a:r>
              <a:rPr kumimoji="0" lang="en-US" altLang="en-US" sz="1000" b="1" i="0" u="none" strike="noStrike" cap="none" normalizeH="0" baseline="0" dirty="0">
                <a:ln>
                  <a:noFill/>
                </a:ln>
                <a:solidFill>
                  <a:srgbClr val="CC7832"/>
                </a:solidFill>
                <a:effectLst/>
                <a:latin typeface="JetBrains Mono"/>
              </a:rPr>
              <a:t>        </a:t>
            </a:r>
            <a:r>
              <a:rPr kumimoji="0" lang="en-US" altLang="en-US" sz="1000" b="1" i="0" u="none" strike="noStrike" cap="none" normalizeH="0" baseline="0" dirty="0" err="1">
                <a:ln>
                  <a:noFill/>
                </a:ln>
                <a:solidFill>
                  <a:srgbClr val="9876AA"/>
                </a:solidFill>
                <a:effectLst/>
                <a:latin typeface="JetBrains Mono"/>
              </a:rPr>
              <a:t>dataBaseAdapter</a:t>
            </a:r>
            <a:r>
              <a:rPr kumimoji="0" lang="en-US" altLang="en-US" sz="1000" b="1" i="0" u="none" strike="noStrike" cap="none" normalizeH="0" baseline="0" dirty="0" err="1">
                <a:ln>
                  <a:noFill/>
                </a:ln>
                <a:solidFill>
                  <a:srgbClr val="A9B7C6"/>
                </a:solidFill>
                <a:effectLst/>
                <a:latin typeface="JetBrains Mono"/>
              </a:rPr>
              <a:t>.add</a:t>
            </a:r>
            <a:r>
              <a:rPr kumimoji="0" lang="en-US" altLang="en-US" sz="1000" b="1" i="0" u="none" strike="noStrike" cap="none" normalizeH="0" baseline="0" dirty="0">
                <a:ln>
                  <a:noFill/>
                </a:ln>
                <a:solidFill>
                  <a:srgbClr val="A9B7C6"/>
                </a:solidFill>
                <a:effectLst/>
                <a:latin typeface="JetBrains Mono"/>
              </a:rPr>
              <a:t>(employee).</a:t>
            </a:r>
            <a:r>
              <a:rPr kumimoji="0" lang="en-US" altLang="en-US" sz="1000" b="1" i="0" u="none" strike="noStrike" cap="none" normalizeH="0" baseline="0" dirty="0" err="1">
                <a:ln>
                  <a:noFill/>
                </a:ln>
                <a:solidFill>
                  <a:srgbClr val="A9B7C6"/>
                </a:solidFill>
                <a:effectLst/>
                <a:latin typeface="JetBrains Mono"/>
              </a:rPr>
              <a:t>addOnSuccessListener</a:t>
            </a:r>
            <a:r>
              <a:rPr kumimoji="0" lang="en-US" altLang="en-US" sz="1000" b="1" i="0" u="none" strike="noStrike" cap="none" normalizeH="0" baseline="0" dirty="0">
                <a:ln>
                  <a:noFill/>
                </a:ln>
                <a:solidFill>
                  <a:srgbClr val="A9B7C6"/>
                </a:solidFill>
                <a:effectLst/>
                <a:latin typeface="JetBrains Mono"/>
              </a:rPr>
              <a:t>(</a:t>
            </a:r>
            <a:r>
              <a:rPr kumimoji="0" lang="en-US" altLang="en-US" sz="1000" b="1" i="0" u="none" strike="noStrike" cap="none" normalizeH="0" baseline="0" dirty="0" err="1">
                <a:ln>
                  <a:noFill/>
                </a:ln>
                <a:solidFill>
                  <a:srgbClr val="A9B7C6"/>
                </a:solidFill>
                <a:effectLst/>
                <a:latin typeface="JetBrains Mono"/>
              </a:rPr>
              <a:t>suc</a:t>
            </a:r>
            <a:r>
              <a:rPr kumimoji="0" lang="en-US" altLang="en-US" sz="1000" b="1" i="0" u="none" strike="noStrike" cap="none" normalizeH="0" baseline="0" dirty="0">
                <a:ln>
                  <a:noFill/>
                </a:ln>
                <a:solidFill>
                  <a:srgbClr val="A9B7C6"/>
                </a:solidFill>
                <a:effectLst/>
                <a:latin typeface="JetBrains Mono"/>
              </a:rPr>
              <a:t>-&gt; </a:t>
            </a:r>
            <a:r>
              <a:rPr kumimoji="0" lang="en-US" altLang="en-US" sz="1000" b="1" i="0" u="none" strike="noStrike" cap="none" normalizeH="0" baseline="0" dirty="0" err="1">
                <a:ln>
                  <a:noFill/>
                </a:ln>
                <a:solidFill>
                  <a:srgbClr val="A9B7C6"/>
                </a:solidFill>
                <a:effectLst/>
                <a:latin typeface="JetBrains Mono"/>
              </a:rPr>
              <a:t>Toast.</a:t>
            </a:r>
            <a:r>
              <a:rPr kumimoji="0" lang="en-US" altLang="en-US" sz="1000" b="1" i="1" u="none" strike="noStrike" cap="none" normalizeH="0" baseline="0" dirty="0" err="1">
                <a:ln>
                  <a:noFill/>
                </a:ln>
                <a:solidFill>
                  <a:srgbClr val="A9B7C6"/>
                </a:solidFill>
                <a:effectLst/>
                <a:latin typeface="JetBrains Mono"/>
              </a:rPr>
              <a:t>makeText</a:t>
            </a:r>
            <a:r>
              <a:rPr kumimoji="0" lang="en-US" altLang="en-US" sz="1000" b="1" i="0" u="none" strike="noStrike" cap="none" normalizeH="0" baseline="0" dirty="0">
                <a:ln>
                  <a:noFill/>
                </a:ln>
                <a:solidFill>
                  <a:srgbClr val="A9B7C6"/>
                </a:solidFill>
                <a:effectLst/>
                <a:latin typeface="JetBrains Mono"/>
              </a:rPr>
              <a:t>(</a:t>
            </a:r>
            <a:r>
              <a:rPr kumimoji="0" lang="en-US" altLang="en-US" sz="1000" b="1" i="0" u="none" strike="noStrike" cap="none" normalizeH="0" baseline="0" dirty="0" err="1">
                <a:ln>
                  <a:noFill/>
                </a:ln>
                <a:solidFill>
                  <a:srgbClr val="CC7832"/>
                </a:solidFill>
                <a:effectLst/>
                <a:latin typeface="JetBrains Mono"/>
              </a:rPr>
              <a:t>this,</a:t>
            </a:r>
            <a:r>
              <a:rPr kumimoji="0" lang="en-US" altLang="en-US" sz="1000" b="1" i="0" u="none" strike="noStrike" cap="none" normalizeH="0" baseline="0" dirty="0" err="1">
                <a:ln>
                  <a:noFill/>
                </a:ln>
                <a:solidFill>
                  <a:srgbClr val="6A8759"/>
                </a:solidFill>
                <a:effectLst/>
                <a:latin typeface="JetBrains Mono"/>
              </a:rPr>
              <a:t>"Record</a:t>
            </a:r>
            <a:r>
              <a:rPr kumimoji="0" lang="en-US" altLang="en-US" sz="1000" b="1" i="0" u="none" strike="noStrike" cap="none" normalizeH="0" baseline="0" dirty="0">
                <a:ln>
                  <a:noFill/>
                </a:ln>
                <a:solidFill>
                  <a:srgbClr val="6A8759"/>
                </a:solidFill>
                <a:effectLst/>
                <a:latin typeface="JetBrains Mono"/>
              </a:rPr>
              <a:t> inserted"</a:t>
            </a:r>
            <a:r>
              <a:rPr kumimoji="0" lang="en-US" altLang="en-US" sz="1000" b="1" i="0" u="none" strike="noStrike" cap="none" normalizeH="0" baseline="0" dirty="0">
                <a:ln>
                  <a:noFill/>
                </a:ln>
                <a:solidFill>
                  <a:srgbClr val="CC7832"/>
                </a:solidFill>
                <a:effectLst/>
                <a:latin typeface="JetBrains Mono"/>
              </a:rPr>
              <a:t>,</a:t>
            </a:r>
            <a:r>
              <a:rPr kumimoji="0" lang="en-US" altLang="en-US" sz="1000" b="1" i="0" u="none" strike="noStrike" cap="none" normalizeH="0" baseline="0" dirty="0" err="1">
                <a:ln>
                  <a:noFill/>
                </a:ln>
                <a:solidFill>
                  <a:srgbClr val="A9B7C6"/>
                </a:solidFill>
                <a:effectLst/>
                <a:latin typeface="JetBrains Mono"/>
              </a:rPr>
              <a:t>Toast.</a:t>
            </a:r>
            <a:r>
              <a:rPr kumimoji="0" lang="en-US" altLang="en-US" sz="1000" b="1" i="1" u="none" strike="noStrike" cap="none" normalizeH="0" baseline="0" dirty="0" err="1">
                <a:ln>
                  <a:noFill/>
                </a:ln>
                <a:solidFill>
                  <a:srgbClr val="9876AA"/>
                </a:solidFill>
                <a:effectLst/>
                <a:latin typeface="JetBrains Mono"/>
              </a:rPr>
              <a:t>LENGTH_SHORT</a:t>
            </a:r>
            <a:r>
              <a:rPr kumimoji="0" lang="en-US" altLang="en-US" sz="1000" b="1" i="0" u="none" strike="noStrike" cap="none" normalizeH="0" baseline="0" dirty="0">
                <a:ln>
                  <a:noFill/>
                </a:ln>
                <a:solidFill>
                  <a:srgbClr val="A9B7C6"/>
                </a:solidFill>
                <a:effectLst/>
                <a:latin typeface="JetBrains Mono"/>
              </a:rPr>
              <a:t>).show())</a:t>
            </a:r>
            <a:br>
              <a:rPr kumimoji="0" lang="en-US" altLang="en-US" sz="1000" b="1" i="0" u="none" strike="noStrike" cap="none" normalizeH="0" baseline="0" dirty="0">
                <a:ln>
                  <a:noFill/>
                </a:ln>
                <a:solidFill>
                  <a:srgbClr val="A9B7C6"/>
                </a:solidFill>
                <a:effectLst/>
                <a:latin typeface="JetBrains Mono"/>
              </a:rPr>
            </a:br>
            <a:r>
              <a:rPr kumimoji="0" lang="en-US" altLang="en-US" sz="1000" b="1" i="0" u="none" strike="noStrike" cap="none" normalizeH="0" baseline="0" dirty="0">
                <a:ln>
                  <a:noFill/>
                </a:ln>
                <a:solidFill>
                  <a:srgbClr val="A9B7C6"/>
                </a:solidFill>
                <a:effectLst/>
                <a:latin typeface="JetBrains Mono"/>
              </a:rPr>
              <a:t>                .</a:t>
            </a:r>
            <a:r>
              <a:rPr kumimoji="0" lang="en-US" altLang="en-US" sz="1000" b="1" i="0" u="none" strike="noStrike" cap="none" normalizeH="0" baseline="0" dirty="0" err="1">
                <a:ln>
                  <a:noFill/>
                </a:ln>
                <a:solidFill>
                  <a:srgbClr val="A9B7C6"/>
                </a:solidFill>
                <a:effectLst/>
                <a:latin typeface="JetBrains Mono"/>
              </a:rPr>
              <a:t>addOnFailureListener</a:t>
            </a:r>
            <a:r>
              <a:rPr kumimoji="0" lang="en-US" altLang="en-US" sz="1000" b="1" i="0" u="none" strike="noStrike" cap="none" normalizeH="0" baseline="0" dirty="0">
                <a:ln>
                  <a:noFill/>
                </a:ln>
                <a:solidFill>
                  <a:srgbClr val="A9B7C6"/>
                </a:solidFill>
                <a:effectLst/>
                <a:latin typeface="JetBrains Mono"/>
              </a:rPr>
              <a:t>(er-&gt; </a:t>
            </a:r>
            <a:r>
              <a:rPr kumimoji="0" lang="en-US" altLang="en-US" sz="1000" b="1" i="0" u="none" strike="noStrike" cap="none" normalizeH="0" baseline="0" dirty="0" err="1">
                <a:ln>
                  <a:noFill/>
                </a:ln>
                <a:solidFill>
                  <a:srgbClr val="A9B7C6"/>
                </a:solidFill>
                <a:effectLst/>
                <a:latin typeface="JetBrains Mono"/>
              </a:rPr>
              <a:t>Toast.</a:t>
            </a:r>
            <a:r>
              <a:rPr kumimoji="0" lang="en-US" altLang="en-US" sz="1000" b="1" i="1" u="none" strike="noStrike" cap="none" normalizeH="0" baseline="0" dirty="0" err="1">
                <a:ln>
                  <a:noFill/>
                </a:ln>
                <a:solidFill>
                  <a:srgbClr val="A9B7C6"/>
                </a:solidFill>
                <a:effectLst/>
                <a:latin typeface="JetBrains Mono"/>
              </a:rPr>
              <a:t>makeText</a:t>
            </a:r>
            <a:r>
              <a:rPr kumimoji="0" lang="en-US" altLang="en-US" sz="1000" b="1" i="0" u="none" strike="noStrike" cap="none" normalizeH="0" baseline="0" dirty="0">
                <a:ln>
                  <a:noFill/>
                </a:ln>
                <a:solidFill>
                  <a:srgbClr val="A9B7C6"/>
                </a:solidFill>
                <a:effectLst/>
                <a:latin typeface="JetBrains Mono"/>
              </a:rPr>
              <a:t>(</a:t>
            </a:r>
            <a:r>
              <a:rPr kumimoji="0" lang="en-US" altLang="en-US" sz="1000" b="1" i="0" u="none" strike="noStrike" cap="none" normalizeH="0" baseline="0" dirty="0" err="1">
                <a:ln>
                  <a:noFill/>
                </a:ln>
                <a:solidFill>
                  <a:srgbClr val="CC7832"/>
                </a:solidFill>
                <a:effectLst/>
                <a:latin typeface="JetBrains Mono"/>
              </a:rPr>
              <a:t>this,</a:t>
            </a:r>
            <a:r>
              <a:rPr kumimoji="0" lang="en-US" altLang="en-US" sz="1000" b="1" i="0" u="none" strike="noStrike" cap="none" normalizeH="0" baseline="0" dirty="0" err="1">
                <a:ln>
                  <a:noFill/>
                </a:ln>
                <a:solidFill>
                  <a:srgbClr val="A9B7C6"/>
                </a:solidFill>
                <a:effectLst/>
                <a:latin typeface="JetBrains Mono"/>
              </a:rPr>
              <a:t>er.getMessage</a:t>
            </a:r>
            <a:r>
              <a:rPr kumimoji="0" lang="en-US" altLang="en-US" sz="1000" b="1" i="0" u="none" strike="noStrike" cap="none" normalizeH="0" baseline="0" dirty="0">
                <a:ln>
                  <a:noFill/>
                </a:ln>
                <a:solidFill>
                  <a:srgbClr val="A9B7C6"/>
                </a:solidFill>
                <a:effectLst/>
                <a:latin typeface="JetBrains Mono"/>
              </a:rPr>
              <a:t>()</a:t>
            </a:r>
            <a:r>
              <a:rPr kumimoji="0" lang="en-US" altLang="en-US" sz="1000" b="1" i="0" u="none" strike="noStrike" cap="none" normalizeH="0" baseline="0" dirty="0">
                <a:ln>
                  <a:noFill/>
                </a:ln>
                <a:solidFill>
                  <a:srgbClr val="CC7832"/>
                </a:solidFill>
                <a:effectLst/>
                <a:latin typeface="JetBrains Mono"/>
              </a:rPr>
              <a:t>,</a:t>
            </a:r>
            <a:r>
              <a:rPr kumimoji="0" lang="en-US" altLang="en-US" sz="1000" b="1" i="0" u="none" strike="noStrike" cap="none" normalizeH="0" baseline="0" dirty="0" err="1">
                <a:ln>
                  <a:noFill/>
                </a:ln>
                <a:solidFill>
                  <a:srgbClr val="A9B7C6"/>
                </a:solidFill>
                <a:effectLst/>
                <a:latin typeface="JetBrains Mono"/>
              </a:rPr>
              <a:t>Toast.</a:t>
            </a:r>
            <a:r>
              <a:rPr kumimoji="0" lang="en-US" altLang="en-US" sz="1000" b="1" i="1" u="none" strike="noStrike" cap="none" normalizeH="0" baseline="0" dirty="0" err="1">
                <a:ln>
                  <a:noFill/>
                </a:ln>
                <a:solidFill>
                  <a:srgbClr val="9876AA"/>
                </a:solidFill>
                <a:effectLst/>
                <a:latin typeface="JetBrains Mono"/>
              </a:rPr>
              <a:t>LENGTH_SHORT</a:t>
            </a:r>
            <a:r>
              <a:rPr kumimoji="0" lang="en-US" altLang="en-US" sz="1000" b="1" i="0" u="none" strike="noStrike" cap="none" normalizeH="0" baseline="0" dirty="0">
                <a:ln>
                  <a:noFill/>
                </a:ln>
                <a:solidFill>
                  <a:srgbClr val="A9B7C6"/>
                </a:solidFill>
                <a:effectLst/>
                <a:latin typeface="JetBrains Mono"/>
              </a:rPr>
              <a:t>).show())</a:t>
            </a:r>
            <a:r>
              <a:rPr kumimoji="0" lang="en-US" altLang="en-US" sz="1000" b="1" i="0" u="none" strike="noStrike" cap="none" normalizeH="0" baseline="0" dirty="0">
                <a:ln>
                  <a:noFill/>
                </a:ln>
                <a:solidFill>
                  <a:srgbClr val="CC7832"/>
                </a:solidFill>
                <a:effectLst/>
                <a:latin typeface="JetBrains Mono"/>
              </a:rPr>
              <a:t>;</a:t>
            </a:r>
            <a:br>
              <a:rPr kumimoji="0" lang="en-US" altLang="en-US" sz="1000" b="1" i="0" u="none" strike="noStrike" cap="none" normalizeH="0" baseline="0" dirty="0">
                <a:ln>
                  <a:noFill/>
                </a:ln>
                <a:solidFill>
                  <a:srgbClr val="CC7832"/>
                </a:solidFill>
                <a:effectLst/>
                <a:latin typeface="JetBrains Mono"/>
              </a:rPr>
            </a:br>
            <a:br>
              <a:rPr kumimoji="0" lang="en-US" altLang="en-US" sz="1000" b="1" i="0" u="none" strike="noStrike" cap="none" normalizeH="0" baseline="0" dirty="0">
                <a:ln>
                  <a:noFill/>
                </a:ln>
                <a:solidFill>
                  <a:srgbClr val="CC7832"/>
                </a:solidFill>
                <a:effectLst/>
                <a:latin typeface="JetBrains Mono"/>
              </a:rPr>
            </a:br>
            <a:r>
              <a:rPr kumimoji="0" lang="en-US" altLang="en-US" sz="1000" b="1" i="0" u="none" strike="noStrike" cap="none" normalizeH="0" baseline="0" dirty="0">
                <a:ln>
                  <a:noFill/>
                </a:ln>
                <a:solidFill>
                  <a:srgbClr val="CC7832"/>
                </a:solidFill>
                <a:effectLst/>
                <a:latin typeface="JetBrains Mono"/>
              </a:rPr>
              <a:t>    </a:t>
            </a:r>
            <a:r>
              <a:rPr kumimoji="0" lang="en-US" altLang="en-US" sz="1000" b="1" i="0" u="none" strike="noStrike" cap="none" normalizeH="0" baseline="0" dirty="0">
                <a:ln>
                  <a:noFill/>
                </a:ln>
                <a:solidFill>
                  <a:srgbClr val="A9B7C6"/>
                </a:solidFill>
                <a:effectLst/>
                <a:latin typeface="JetBrains Mono"/>
              </a:rPr>
              <a:t>}</a:t>
            </a:r>
            <a:br>
              <a:rPr kumimoji="0" lang="en-US" altLang="en-US" sz="1000" b="1" i="0" u="none" strike="noStrike" cap="none" normalizeH="0" baseline="0" dirty="0">
                <a:ln>
                  <a:noFill/>
                </a:ln>
                <a:solidFill>
                  <a:srgbClr val="A9B7C6"/>
                </a:solidFill>
                <a:effectLst/>
                <a:latin typeface="JetBrains Mono"/>
              </a:rPr>
            </a:br>
            <a:r>
              <a:rPr kumimoji="0" lang="en-US" altLang="en-US" sz="1000" b="1" i="0" u="none" strike="noStrike" cap="none" normalizeH="0" baseline="0" dirty="0">
                <a:ln>
                  <a:noFill/>
                </a:ln>
                <a:solidFill>
                  <a:srgbClr val="A9B7C6"/>
                </a:solidFill>
                <a:effectLst/>
                <a:latin typeface="JetBrains Mono"/>
              </a:rPr>
              <a:t>}</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795519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215F28-237F-4EE2-1D78-D4F5E9975DEC}"/>
              </a:ext>
            </a:extLst>
          </p:cNvPr>
          <p:cNvSpPr>
            <a:spLocks noGrp="1"/>
          </p:cNvSpPr>
          <p:nvPr>
            <p:ph type="title"/>
          </p:nvPr>
        </p:nvSpPr>
        <p:spPr/>
        <p:txBody>
          <a:bodyPr/>
          <a:lstStyle/>
          <a:p>
            <a:r>
              <a:rPr lang="it-IT" dirty="0" err="1"/>
              <a:t>Get</a:t>
            </a:r>
            <a:r>
              <a:rPr lang="it-IT" dirty="0"/>
              <a:t> Data</a:t>
            </a:r>
            <a:endParaRPr lang="en-GB" dirty="0"/>
          </a:p>
        </p:txBody>
      </p:sp>
      <p:sp>
        <p:nvSpPr>
          <p:cNvPr id="3" name="Segnaposto contenuto 2">
            <a:extLst>
              <a:ext uri="{FF2B5EF4-FFF2-40B4-BE49-F238E27FC236}">
                <a16:creationId xmlns:a16="http://schemas.microsoft.com/office/drawing/2014/main" id="{64B8790C-4742-BB8B-6D3D-3FC9D2E8358A}"/>
              </a:ext>
            </a:extLst>
          </p:cNvPr>
          <p:cNvSpPr>
            <a:spLocks noGrp="1"/>
          </p:cNvSpPr>
          <p:nvPr>
            <p:ph idx="1"/>
          </p:nvPr>
        </p:nvSpPr>
        <p:spPr/>
        <p:txBody>
          <a:bodyPr>
            <a:normAutofit fontScale="62500" lnSpcReduction="20000"/>
          </a:bodyPr>
          <a:lstStyle/>
          <a:p>
            <a:pPr marL="0" indent="0">
              <a:buNone/>
            </a:pPr>
            <a:r>
              <a:rPr lang="en-GB" dirty="0"/>
              <a:t>To read data in a path used by the </a:t>
            </a:r>
            <a:r>
              <a:rPr lang="en-GB" dirty="0" err="1"/>
              <a:t>addValueEventListener</a:t>
            </a:r>
            <a:r>
              <a:rPr lang="en-GB" dirty="0"/>
              <a:t>() method, a </a:t>
            </a:r>
            <a:r>
              <a:rPr lang="en-GB" dirty="0" err="1"/>
              <a:t>ValueEventListener</a:t>
            </a:r>
            <a:r>
              <a:rPr lang="en-GB" dirty="0"/>
              <a:t> reads and hears changes from an entire root. </a:t>
            </a:r>
          </a:p>
          <a:p>
            <a:pPr marL="0" indent="0">
              <a:buNone/>
            </a:pPr>
            <a:endParaRPr lang="en-GB" dirty="0"/>
          </a:p>
          <a:p>
            <a:r>
              <a:rPr lang="en-GB" b="1" i="1" dirty="0" err="1"/>
              <a:t>onDataChange</a:t>
            </a:r>
            <a:r>
              <a:rPr lang="en-GB" b="1" i="1" dirty="0"/>
              <a:t>()</a:t>
            </a:r>
            <a:r>
              <a:rPr lang="en-GB" b="1" dirty="0"/>
              <a:t>: </a:t>
            </a:r>
            <a:r>
              <a:rPr lang="en-GB" dirty="0"/>
              <a:t>reads a snapshot (static snapshot of the content) of a certain path, since they existed at the time of the event. This method is activated once when the </a:t>
            </a:r>
            <a:r>
              <a:rPr lang="en-GB" dirty="0" err="1"/>
              <a:t>ValueEventListener</a:t>
            </a:r>
            <a:r>
              <a:rPr lang="en-GB" dirty="0"/>
              <a:t> is connected and the next times when the children of our tree change.  A snapshot containing all data at that location, including child data, is passed if no snapshot is given, but returns false if passed to exists() and null if passed with </a:t>
            </a:r>
            <a:r>
              <a:rPr lang="en-GB" dirty="0" err="1"/>
              <a:t>getValue</a:t>
            </a:r>
            <a:r>
              <a:rPr lang="en-GB" dirty="0"/>
              <a:t>().</a:t>
            </a:r>
          </a:p>
          <a:p>
            <a:pPr marL="0" indent="0">
              <a:buNone/>
            </a:pPr>
            <a:endParaRPr lang="en-GB" dirty="0"/>
          </a:p>
          <a:p>
            <a:pPr marL="0" indent="0">
              <a:buNone/>
            </a:pPr>
            <a:r>
              <a:rPr lang="en-GB" dirty="0"/>
              <a:t>In some cases, you would want to return values from the local cache immediately instead of checking an updated value on the server. In these cases you can use:</a:t>
            </a:r>
          </a:p>
          <a:p>
            <a:pPr marL="0" indent="0">
              <a:buNone/>
            </a:pPr>
            <a:endParaRPr lang="en-GB" dirty="0"/>
          </a:p>
          <a:p>
            <a:r>
              <a:rPr lang="en-GB" b="1" i="1" dirty="0" err="1"/>
              <a:t>addListenerForSingleValueEvent</a:t>
            </a:r>
            <a:r>
              <a:rPr lang="en-GB" b="1" i="1" dirty="0"/>
              <a:t>()</a:t>
            </a:r>
            <a:r>
              <a:rPr lang="en-GB" dirty="0"/>
              <a:t>: We directly obtain data from the local disk cache, this is useful for data that needs to be loaded only once and should not change frequently or require active listening. Let’s see how to recover the data in the Activity that will show the data on the screen, the recovery takes place through an </a:t>
            </a:r>
            <a:r>
              <a:rPr lang="en-GB" dirty="0" err="1"/>
              <a:t>Arraylist</a:t>
            </a:r>
            <a:r>
              <a:rPr lang="en-GB" dirty="0"/>
              <a:t> that will be used to load the </a:t>
            </a:r>
            <a:r>
              <a:rPr lang="en-GB" dirty="0" err="1"/>
              <a:t>RecyclerView</a:t>
            </a:r>
            <a:r>
              <a:rPr lang="en-GB" dirty="0"/>
              <a:t>.</a:t>
            </a:r>
          </a:p>
        </p:txBody>
      </p:sp>
    </p:spTree>
    <p:extLst>
      <p:ext uri="{BB962C8B-B14F-4D97-AF65-F5344CB8AC3E}">
        <p14:creationId xmlns:p14="http://schemas.microsoft.com/office/powerpoint/2010/main" val="25002118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972B9A-3304-BB96-1861-BAE803AC095F}"/>
              </a:ext>
            </a:extLst>
          </p:cNvPr>
          <p:cNvSpPr>
            <a:spLocks noGrp="1"/>
          </p:cNvSpPr>
          <p:nvPr>
            <p:ph type="title"/>
          </p:nvPr>
        </p:nvSpPr>
        <p:spPr/>
        <p:txBody>
          <a:bodyPr/>
          <a:lstStyle/>
          <a:p>
            <a:r>
              <a:rPr lang="it-IT" dirty="0" err="1"/>
              <a:t>Get</a:t>
            </a:r>
            <a:r>
              <a:rPr lang="it-IT" dirty="0"/>
              <a:t> Data</a:t>
            </a:r>
            <a:endParaRPr lang="en-GB" dirty="0"/>
          </a:p>
        </p:txBody>
      </p:sp>
      <p:sp>
        <p:nvSpPr>
          <p:cNvPr id="4" name="Rectangle 1">
            <a:extLst>
              <a:ext uri="{FF2B5EF4-FFF2-40B4-BE49-F238E27FC236}">
                <a16:creationId xmlns:a16="http://schemas.microsoft.com/office/drawing/2014/main" id="{4290586C-3922-9E9F-1880-727FB932A924}"/>
              </a:ext>
            </a:extLst>
          </p:cNvPr>
          <p:cNvSpPr>
            <a:spLocks noChangeArrowheads="1"/>
          </p:cNvSpPr>
          <p:nvPr/>
        </p:nvSpPr>
        <p:spPr bwMode="auto">
          <a:xfrm>
            <a:off x="609600" y="1883081"/>
            <a:ext cx="5486400" cy="181588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CC7832"/>
                </a:solidFill>
                <a:effectLst/>
                <a:latin typeface="JetBrains Mono"/>
              </a:rPr>
              <a:t>//</a:t>
            </a:r>
            <a:r>
              <a:rPr kumimoji="0" lang="en-US" altLang="en-US" sz="1400" b="1" i="0" u="none" strike="noStrike" cap="none" normalizeH="0" baseline="0" dirty="0" err="1">
                <a:ln>
                  <a:noFill/>
                </a:ln>
                <a:solidFill>
                  <a:srgbClr val="CC7832"/>
                </a:solidFill>
                <a:effectLst/>
                <a:latin typeface="JetBrains Mono"/>
              </a:rPr>
              <a:t>DataBaseAdapter</a:t>
            </a:r>
            <a:endParaRPr kumimoji="0" lang="en-US" altLang="en-US" sz="1400" b="1" i="0" u="none" strike="noStrike" cap="none" normalizeH="0" baseline="0" dirty="0">
              <a:ln>
                <a:noFill/>
              </a:ln>
              <a:solidFill>
                <a:srgbClr val="CC7832"/>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CC7832"/>
                </a:solidFill>
                <a:effectLst/>
                <a:latin typeface="JetBrains Mono"/>
              </a:rPr>
              <a:t>public </a:t>
            </a:r>
            <a:r>
              <a:rPr kumimoji="0" lang="en-US" altLang="en-US" sz="1400" b="1" i="0" u="none" strike="noStrike" cap="none" normalizeH="0" baseline="0" dirty="0">
                <a:ln>
                  <a:noFill/>
                </a:ln>
                <a:solidFill>
                  <a:srgbClr val="A9B7C6"/>
                </a:solidFill>
                <a:effectLst/>
                <a:latin typeface="JetBrains Mono"/>
              </a:rPr>
              <a:t>Query </a:t>
            </a:r>
            <a:r>
              <a:rPr kumimoji="0" lang="en-US" altLang="en-US" sz="1400" b="1" i="0" u="none" strike="noStrike" cap="none" normalizeH="0" baseline="0" dirty="0">
                <a:ln>
                  <a:noFill/>
                </a:ln>
                <a:solidFill>
                  <a:srgbClr val="FFC66D"/>
                </a:solidFill>
                <a:effectLst/>
                <a:latin typeface="JetBrains Mono"/>
              </a:rPr>
              <a:t>get</a:t>
            </a:r>
            <a:r>
              <a:rPr kumimoji="0" lang="en-US" altLang="en-US" sz="1400" b="1" i="0" u="none" strike="noStrike" cap="none" normalizeH="0" baseline="0" dirty="0">
                <a:ln>
                  <a:noFill/>
                </a:ln>
                <a:solidFill>
                  <a:srgbClr val="A9B7C6"/>
                </a:solidFill>
                <a:effectLst/>
                <a:latin typeface="JetBrains Mono"/>
              </a:rPr>
              <a:t>(String key)</a:t>
            </a:r>
            <a:br>
              <a:rPr kumimoji="0" lang="en-US" altLang="en-US" sz="1400" b="1" i="0" u="none" strike="noStrike" cap="none" normalizeH="0" baseline="0" dirty="0">
                <a:ln>
                  <a:noFill/>
                </a:ln>
                <a:solidFill>
                  <a:srgbClr val="A9B7C6"/>
                </a:solidFill>
                <a:effectLst/>
                <a:latin typeface="JetBrains Mono"/>
              </a:rPr>
            </a:br>
            <a:r>
              <a:rPr kumimoji="0" lang="en-US" altLang="en-US" sz="1400" b="1" i="0" u="none" strike="noStrike" cap="none" normalizeH="0" baseline="0" dirty="0">
                <a:ln>
                  <a:noFill/>
                </a:ln>
                <a:solidFill>
                  <a:srgbClr val="A9B7C6"/>
                </a:solidFill>
                <a:effectLst/>
                <a:latin typeface="JetBrains Mono"/>
              </a:rPr>
              <a:t>{</a:t>
            </a:r>
            <a:br>
              <a:rPr kumimoji="0" lang="en-US" altLang="en-US" sz="1400" b="1" i="0" u="none" strike="noStrike" cap="none" normalizeH="0" baseline="0" dirty="0">
                <a:ln>
                  <a:noFill/>
                </a:ln>
                <a:solidFill>
                  <a:srgbClr val="A9B7C6"/>
                </a:solidFill>
                <a:effectLst/>
                <a:latin typeface="JetBrains Mono"/>
              </a:rPr>
            </a:br>
            <a:r>
              <a:rPr kumimoji="0" lang="en-US" altLang="en-US" sz="1400" b="1" i="0" u="none" strike="noStrike" cap="none" normalizeH="0" baseline="0" dirty="0">
                <a:ln>
                  <a:noFill/>
                </a:ln>
                <a:solidFill>
                  <a:srgbClr val="A9B7C6"/>
                </a:solidFill>
                <a:effectLst/>
                <a:latin typeface="JetBrains Mono"/>
              </a:rPr>
              <a:t>    </a:t>
            </a:r>
            <a:r>
              <a:rPr kumimoji="0" lang="en-US" altLang="en-US" sz="1400" b="1" i="0" u="none" strike="noStrike" cap="none" normalizeH="0" baseline="0" dirty="0">
                <a:ln>
                  <a:noFill/>
                </a:ln>
                <a:solidFill>
                  <a:srgbClr val="CC7832"/>
                </a:solidFill>
                <a:effectLst/>
                <a:latin typeface="JetBrains Mono"/>
              </a:rPr>
              <a:t>if</a:t>
            </a:r>
            <a:r>
              <a:rPr kumimoji="0" lang="en-US" altLang="en-US" sz="1400" b="1" i="0" u="none" strike="noStrike" cap="none" normalizeH="0" baseline="0" dirty="0">
                <a:ln>
                  <a:noFill/>
                </a:ln>
                <a:solidFill>
                  <a:srgbClr val="A9B7C6"/>
                </a:solidFill>
                <a:effectLst/>
                <a:latin typeface="JetBrains Mono"/>
              </a:rPr>
              <a:t>(key==</a:t>
            </a:r>
            <a:r>
              <a:rPr kumimoji="0" lang="en-US" altLang="en-US" sz="1400" b="1" i="0" u="none" strike="noStrike" cap="none" normalizeH="0" baseline="0" dirty="0">
                <a:ln>
                  <a:noFill/>
                </a:ln>
                <a:solidFill>
                  <a:srgbClr val="CC7832"/>
                </a:solidFill>
                <a:effectLst/>
                <a:latin typeface="JetBrains Mono"/>
              </a:rPr>
              <a:t>null</a:t>
            </a:r>
            <a:r>
              <a:rPr kumimoji="0" lang="en-US" altLang="en-US" sz="1400" b="1" i="0" u="none" strike="noStrike" cap="none" normalizeH="0" baseline="0" dirty="0">
                <a:ln>
                  <a:noFill/>
                </a:ln>
                <a:solidFill>
                  <a:srgbClr val="A9B7C6"/>
                </a:solidFill>
                <a:effectLst/>
                <a:latin typeface="JetBrains Mono"/>
              </a:rPr>
              <a:t>) {</a:t>
            </a:r>
            <a:br>
              <a:rPr kumimoji="0" lang="en-US" altLang="en-US" sz="1400" b="1" i="0" u="none" strike="noStrike" cap="none" normalizeH="0" baseline="0" dirty="0">
                <a:ln>
                  <a:noFill/>
                </a:ln>
                <a:solidFill>
                  <a:srgbClr val="A9B7C6"/>
                </a:solidFill>
                <a:effectLst/>
                <a:latin typeface="JetBrains Mono"/>
              </a:rPr>
            </a:br>
            <a:r>
              <a:rPr kumimoji="0" lang="en-US" altLang="en-US" sz="1400" b="1" i="0" u="none" strike="noStrike" cap="none" normalizeH="0" baseline="0" dirty="0">
                <a:ln>
                  <a:noFill/>
                </a:ln>
                <a:solidFill>
                  <a:srgbClr val="A9B7C6"/>
                </a:solidFill>
                <a:effectLst/>
                <a:latin typeface="JetBrains Mono"/>
              </a:rPr>
              <a:t>        </a:t>
            </a:r>
            <a:r>
              <a:rPr kumimoji="0" lang="en-US" altLang="en-US" sz="1400" b="1" i="0" u="none" strike="noStrike" cap="none" normalizeH="0" baseline="0" dirty="0">
                <a:ln>
                  <a:noFill/>
                </a:ln>
                <a:solidFill>
                  <a:srgbClr val="CC7832"/>
                </a:solidFill>
                <a:effectLst/>
                <a:latin typeface="JetBrains Mono"/>
              </a:rPr>
              <a:t>return  </a:t>
            </a:r>
            <a:r>
              <a:rPr kumimoji="0" lang="en-US" altLang="en-US" sz="1400" b="1" i="0" u="none" strike="noStrike" cap="none" normalizeH="0" baseline="0" dirty="0" err="1">
                <a:ln>
                  <a:noFill/>
                </a:ln>
                <a:solidFill>
                  <a:srgbClr val="9876AA"/>
                </a:solidFill>
                <a:effectLst/>
                <a:latin typeface="JetBrains Mono"/>
              </a:rPr>
              <a:t>database</a:t>
            </a:r>
            <a:r>
              <a:rPr kumimoji="0" lang="en-US" altLang="en-US" sz="1400" b="1" i="0" u="none" strike="noStrike" cap="none" normalizeH="0" baseline="0" dirty="0" err="1">
                <a:ln>
                  <a:noFill/>
                </a:ln>
                <a:solidFill>
                  <a:srgbClr val="A9B7C6"/>
                </a:solidFill>
                <a:effectLst/>
                <a:latin typeface="JetBrains Mono"/>
              </a:rPr>
              <a:t>.orderByKey</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err="1">
                <a:ln>
                  <a:noFill/>
                </a:ln>
                <a:solidFill>
                  <a:srgbClr val="A9B7C6"/>
                </a:solidFill>
                <a:effectLst/>
                <a:latin typeface="JetBrains Mono"/>
              </a:rPr>
              <a:t>limitToFirst</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6897BB"/>
                </a:solidFill>
                <a:effectLst/>
                <a:latin typeface="JetBrains Mono"/>
              </a:rPr>
              <a:t>8</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CC7832"/>
                </a:solidFill>
                <a:effectLst/>
                <a:latin typeface="JetBrains Mono"/>
              </a:rPr>
              <a:t>    </a:t>
            </a:r>
            <a:r>
              <a:rPr kumimoji="0" lang="en-US" altLang="en-US" sz="1400" b="1" i="0" u="none" strike="noStrike" cap="none" normalizeH="0" baseline="0" dirty="0">
                <a:ln>
                  <a:noFill/>
                </a:ln>
                <a:solidFill>
                  <a:srgbClr val="A9B7C6"/>
                </a:solidFill>
                <a:effectLst/>
                <a:latin typeface="JetBrains Mono"/>
              </a:rPr>
              <a:t>}</a:t>
            </a:r>
            <a:br>
              <a:rPr kumimoji="0" lang="en-US" altLang="en-US" sz="1400" b="1" i="0" u="none" strike="noStrike" cap="none" normalizeH="0" baseline="0" dirty="0">
                <a:ln>
                  <a:noFill/>
                </a:ln>
                <a:solidFill>
                  <a:srgbClr val="A9B7C6"/>
                </a:solidFill>
                <a:effectLst/>
                <a:latin typeface="JetBrains Mono"/>
              </a:rPr>
            </a:br>
            <a:r>
              <a:rPr kumimoji="0" lang="en-US" altLang="en-US" sz="1400" b="1" i="0" u="none" strike="noStrike" cap="none" normalizeH="0" baseline="0" dirty="0">
                <a:ln>
                  <a:noFill/>
                </a:ln>
                <a:solidFill>
                  <a:srgbClr val="A9B7C6"/>
                </a:solidFill>
                <a:effectLst/>
                <a:latin typeface="JetBrains Mono"/>
              </a:rPr>
              <a:t>    </a:t>
            </a:r>
            <a:r>
              <a:rPr kumimoji="0" lang="en-US" altLang="en-US" sz="1400" b="1" i="0" u="none" strike="noStrike" cap="none" normalizeH="0" baseline="0" dirty="0">
                <a:ln>
                  <a:noFill/>
                </a:ln>
                <a:solidFill>
                  <a:srgbClr val="CC7832"/>
                </a:solidFill>
                <a:effectLst/>
                <a:latin typeface="JetBrains Mono"/>
              </a:rPr>
              <a:t>return </a:t>
            </a:r>
            <a:r>
              <a:rPr kumimoji="0" lang="en-US" altLang="en-US" sz="1400" b="1" i="0" u="none" strike="noStrike" cap="none" normalizeH="0" baseline="0" dirty="0" err="1">
                <a:ln>
                  <a:noFill/>
                </a:ln>
                <a:solidFill>
                  <a:srgbClr val="9876AA"/>
                </a:solidFill>
                <a:effectLst/>
                <a:latin typeface="JetBrains Mono"/>
              </a:rPr>
              <a:t>database</a:t>
            </a:r>
            <a:r>
              <a:rPr kumimoji="0" lang="en-US" altLang="en-US" sz="1400" b="1" i="0" u="none" strike="noStrike" cap="none" normalizeH="0" baseline="0" dirty="0" err="1">
                <a:ln>
                  <a:noFill/>
                </a:ln>
                <a:solidFill>
                  <a:srgbClr val="A9B7C6"/>
                </a:solidFill>
                <a:effectLst/>
                <a:latin typeface="JetBrains Mono"/>
              </a:rPr>
              <a:t>.orderByKey</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err="1">
                <a:ln>
                  <a:noFill/>
                </a:ln>
                <a:solidFill>
                  <a:srgbClr val="A9B7C6"/>
                </a:solidFill>
                <a:effectLst/>
                <a:latin typeface="JetBrains Mono"/>
              </a:rPr>
              <a:t>startAfter</a:t>
            </a:r>
            <a:r>
              <a:rPr kumimoji="0" lang="en-US" altLang="en-US" sz="1400" b="1" i="0" u="none" strike="noStrike" cap="none" normalizeH="0" baseline="0" dirty="0">
                <a:ln>
                  <a:noFill/>
                </a:ln>
                <a:solidFill>
                  <a:srgbClr val="A9B7C6"/>
                </a:solidFill>
                <a:effectLst/>
                <a:latin typeface="JetBrains Mono"/>
              </a:rPr>
              <a:t>(key).</a:t>
            </a:r>
            <a:r>
              <a:rPr kumimoji="0" lang="en-US" altLang="en-US" sz="1400" b="1" i="0" u="none" strike="noStrike" cap="none" normalizeH="0" baseline="0" dirty="0" err="1">
                <a:ln>
                  <a:noFill/>
                </a:ln>
                <a:solidFill>
                  <a:srgbClr val="A9B7C6"/>
                </a:solidFill>
                <a:effectLst/>
                <a:latin typeface="JetBrains Mono"/>
              </a:rPr>
              <a:t>limitToFirst</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6897BB"/>
                </a:solidFill>
                <a:effectLst/>
                <a:latin typeface="JetBrains Mono"/>
              </a:rPr>
              <a:t>8</a:t>
            </a:r>
            <a:r>
              <a:rPr kumimoji="0" lang="en-US" altLang="en-US" sz="1400" b="1" i="0" u="none" strike="noStrike" cap="none" normalizeH="0" baseline="0" dirty="0">
                <a:ln>
                  <a:noFill/>
                </a:ln>
                <a:solidFill>
                  <a:srgbClr val="A9B7C6"/>
                </a:solidFill>
                <a:effectLst/>
                <a:latin typeface="JetBrains Mono"/>
              </a:rPr>
              <a:t>)</a:t>
            </a:r>
            <a:r>
              <a:rPr kumimoji="0" lang="en-US" altLang="en-US" sz="1400" b="1" i="0" u="none" strike="noStrike" cap="none" normalizeH="0" baseline="0" dirty="0">
                <a:ln>
                  <a:noFill/>
                </a:ln>
                <a:solidFill>
                  <a:srgbClr val="CC7832"/>
                </a:solidFill>
                <a:effectLst/>
                <a:latin typeface="JetBrains Mono"/>
              </a:rPr>
              <a:t>;</a:t>
            </a:r>
            <a:br>
              <a:rPr kumimoji="0" lang="en-US" altLang="en-US" sz="1400" b="1" i="0" u="none" strike="noStrike" cap="none" normalizeH="0" baseline="0" dirty="0">
                <a:ln>
                  <a:noFill/>
                </a:ln>
                <a:solidFill>
                  <a:srgbClr val="CC7832"/>
                </a:solidFill>
                <a:effectLst/>
                <a:latin typeface="JetBrains Mono"/>
              </a:rPr>
            </a:br>
            <a:r>
              <a:rPr kumimoji="0" lang="en-US" altLang="en-US" sz="1400" b="1" i="0" u="none" strike="noStrike" cap="none" normalizeH="0" baseline="0" dirty="0">
                <a:ln>
                  <a:noFill/>
                </a:ln>
                <a:solidFill>
                  <a:srgbClr val="A9B7C6"/>
                </a:solidFill>
                <a:effectLst/>
                <a:latin typeface="JetBrains Mono"/>
              </a:rPr>
              <a:t>}</a:t>
            </a:r>
            <a:endParaRPr kumimoji="0" lang="en-US" altLang="en-US" sz="3200" b="1"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909296B4-26FB-6EC3-0E31-5901861B2E37}"/>
              </a:ext>
            </a:extLst>
          </p:cNvPr>
          <p:cNvSpPr>
            <a:spLocks noChangeArrowheads="1"/>
          </p:cNvSpPr>
          <p:nvPr/>
        </p:nvSpPr>
        <p:spPr bwMode="auto">
          <a:xfrm>
            <a:off x="6885247" y="1745269"/>
            <a:ext cx="4697153" cy="433965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C7832"/>
                </a:solidFill>
                <a:effectLst/>
                <a:latin typeface="JetBrains Mono"/>
              </a:rPr>
              <a:t>private void </a:t>
            </a:r>
            <a:r>
              <a:rPr kumimoji="0" lang="en-US" altLang="en-US" sz="1200" b="1" i="0" u="none" strike="noStrike" cap="none" normalizeH="0" baseline="0" dirty="0" err="1">
                <a:ln>
                  <a:noFill/>
                </a:ln>
                <a:solidFill>
                  <a:srgbClr val="FFC66D"/>
                </a:solidFill>
                <a:effectLst/>
                <a:latin typeface="JetBrains Mono"/>
              </a:rPr>
              <a:t>loadData</a:t>
            </a:r>
            <a:r>
              <a:rPr kumimoji="0" lang="en-US" altLang="en-US" sz="1200" b="1" i="0" u="none" strike="noStrike" cap="none" normalizeH="0" baseline="0" dirty="0">
                <a:ln>
                  <a:noFill/>
                </a:ln>
                <a:solidFill>
                  <a:srgbClr val="A9B7C6"/>
                </a:solidFill>
                <a:effectLst/>
                <a:latin typeface="JetBrains Mono"/>
              </a:rPr>
              <a:t>(){</a:t>
            </a:r>
            <a:br>
              <a:rPr kumimoji="0" lang="en-US" altLang="en-US" sz="1200" b="1" i="0" u="none" strike="noStrike" cap="none" normalizeH="0" baseline="0" dirty="0">
                <a:ln>
                  <a:noFill/>
                </a:ln>
                <a:solidFill>
                  <a:srgbClr val="A9B7C6"/>
                </a:solidFill>
                <a:effectLst/>
                <a:latin typeface="JetBrains Mono"/>
              </a:rPr>
            </a:b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err="1">
                <a:ln>
                  <a:noFill/>
                </a:ln>
                <a:solidFill>
                  <a:srgbClr val="9876AA"/>
                </a:solidFill>
                <a:effectLst/>
                <a:latin typeface="JetBrains Mono"/>
              </a:rPr>
              <a:t>dataBaseAdapter</a:t>
            </a:r>
            <a:r>
              <a:rPr kumimoji="0" lang="en-US" altLang="en-US" sz="1200" b="1" i="0" u="none" strike="noStrike" cap="none" normalizeH="0" baseline="0" dirty="0" err="1">
                <a:ln>
                  <a:noFill/>
                </a:ln>
                <a:solidFill>
                  <a:srgbClr val="A9B7C6"/>
                </a:solidFill>
                <a:effectLst/>
                <a:latin typeface="JetBrains Mono"/>
              </a:rPr>
              <a:t>.get</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err="1">
                <a:ln>
                  <a:noFill/>
                </a:ln>
                <a:solidFill>
                  <a:srgbClr val="A9B7C6"/>
                </a:solidFill>
                <a:effectLst/>
                <a:latin typeface="JetBrains Mono"/>
              </a:rPr>
              <a:t>addListenerForSingleValueEvent</a:t>
            </a:r>
            <a:r>
              <a:rPr kumimoji="0" lang="en-US" altLang="en-US" sz="1200" b="1" i="0" u="none" strike="noStrike" cap="none" normalizeH="0" baseline="0" dirty="0">
                <a:ln>
                  <a:noFill/>
                </a:ln>
                <a:solidFill>
                  <a:srgbClr val="A9B7C6"/>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C7832"/>
                </a:solidFill>
                <a:effectLst/>
                <a:latin typeface="JetBrains Mono"/>
              </a:rPr>
              <a:t>new </a:t>
            </a:r>
            <a:r>
              <a:rPr kumimoji="0" lang="en-US" altLang="en-US" sz="1200" b="1" i="0" u="none" strike="noStrike" cap="none" normalizeH="0" baseline="0" dirty="0" err="1">
                <a:ln>
                  <a:noFill/>
                </a:ln>
                <a:solidFill>
                  <a:srgbClr val="A9B7C6"/>
                </a:solidFill>
                <a:effectLst/>
                <a:latin typeface="JetBrains Mono"/>
              </a:rPr>
              <a:t>ValueEventListener</a:t>
            </a:r>
            <a:r>
              <a:rPr kumimoji="0" lang="en-US" altLang="en-US" sz="1200" b="1" i="0" u="none" strike="noStrike" cap="none" normalizeH="0" baseline="0" dirty="0">
                <a:ln>
                  <a:noFill/>
                </a:ln>
                <a:solidFill>
                  <a:srgbClr val="A9B7C6"/>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a:ln>
                  <a:noFill/>
                </a:ln>
                <a:solidFill>
                  <a:srgbClr val="BBB529"/>
                </a:solidFill>
                <a:effectLst/>
                <a:latin typeface="JetBrains Mono"/>
              </a:rPr>
              <a:t>@Override</a:t>
            </a:r>
            <a:br>
              <a:rPr kumimoji="0" lang="en-US" altLang="en-US" sz="1200" b="1" i="0" u="none" strike="noStrike" cap="none" normalizeH="0" baseline="0" dirty="0">
                <a:ln>
                  <a:noFill/>
                </a:ln>
                <a:solidFill>
                  <a:srgbClr val="BBB529"/>
                </a:solidFill>
                <a:effectLst/>
                <a:latin typeface="JetBrains Mono"/>
              </a:rPr>
            </a:br>
            <a:r>
              <a:rPr kumimoji="0" lang="en-US" altLang="en-US" sz="1200" b="1" i="0" u="none" strike="noStrike" cap="none" normalizeH="0" baseline="0" dirty="0">
                <a:ln>
                  <a:noFill/>
                </a:ln>
                <a:solidFill>
                  <a:srgbClr val="BBB529"/>
                </a:solidFill>
                <a:effectLst/>
                <a:latin typeface="JetBrains Mono"/>
              </a:rPr>
              <a:t>        </a:t>
            </a:r>
            <a:r>
              <a:rPr kumimoji="0" lang="en-US" altLang="en-US" sz="1200" b="1" i="0" u="none" strike="noStrike" cap="none" normalizeH="0" baseline="0" dirty="0">
                <a:ln>
                  <a:noFill/>
                </a:ln>
                <a:solidFill>
                  <a:srgbClr val="CC7832"/>
                </a:solidFill>
                <a:effectLst/>
                <a:latin typeface="JetBrains Mono"/>
              </a:rPr>
              <a:t>public void </a:t>
            </a:r>
            <a:r>
              <a:rPr kumimoji="0" lang="en-US" altLang="en-US" sz="1200" b="1" i="0" u="none" strike="noStrike" cap="none" normalizeH="0" baseline="0" dirty="0" err="1">
                <a:ln>
                  <a:noFill/>
                </a:ln>
                <a:solidFill>
                  <a:srgbClr val="FFC66D"/>
                </a:solidFill>
                <a:effectLst/>
                <a:latin typeface="JetBrains Mono"/>
              </a:rPr>
              <a:t>onDataChange</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BBB529"/>
                </a:solidFill>
                <a:effectLst/>
                <a:latin typeface="JetBrains Mono"/>
              </a:rPr>
              <a:t>@NonNull </a:t>
            </a:r>
            <a:r>
              <a:rPr kumimoji="0" lang="en-US" altLang="en-US" sz="1200" b="1" i="0" u="none" strike="noStrike" cap="none" normalizeH="0" baseline="0" dirty="0" err="1">
                <a:ln>
                  <a:noFill/>
                </a:ln>
                <a:solidFill>
                  <a:srgbClr val="A9B7C6"/>
                </a:solidFill>
                <a:effectLst/>
                <a:latin typeface="JetBrains Mono"/>
              </a:rPr>
              <a:t>DataSnapshot</a:t>
            </a:r>
            <a:r>
              <a:rPr kumimoji="0" lang="en-US" altLang="en-US" sz="1200" b="1" i="0" u="none" strike="noStrike" cap="none" normalizeH="0" baseline="0" dirty="0">
                <a:ln>
                  <a:noFill/>
                </a:ln>
                <a:solidFill>
                  <a:srgbClr val="A9B7C6"/>
                </a:solidFill>
                <a:effectLst/>
                <a:latin typeface="JetBrains Mono"/>
              </a:rPr>
              <a:t> snapshot) {</a:t>
            </a: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err="1">
                <a:ln>
                  <a:noFill/>
                </a:ln>
                <a:solidFill>
                  <a:srgbClr val="A9B7C6"/>
                </a:solidFill>
                <a:effectLst/>
                <a:latin typeface="JetBrains Mono"/>
              </a:rPr>
              <a:t>ArrayList</a:t>
            </a:r>
            <a:r>
              <a:rPr kumimoji="0" lang="en-US" altLang="en-US" sz="1200" b="1" i="0" u="none" strike="noStrike" cap="none" normalizeH="0" baseline="0" dirty="0">
                <a:ln>
                  <a:noFill/>
                </a:ln>
                <a:solidFill>
                  <a:srgbClr val="A9B7C6"/>
                </a:solidFill>
                <a:effectLst/>
                <a:latin typeface="JetBrains Mono"/>
              </a:rPr>
              <a:t>&lt;Employee&gt; </a:t>
            </a:r>
            <a:r>
              <a:rPr kumimoji="0" lang="en-US" altLang="en-US" sz="1200" b="1" i="0" u="none" strike="noStrike" cap="none" normalizeH="0" baseline="0" dirty="0" err="1">
                <a:ln>
                  <a:noFill/>
                </a:ln>
                <a:solidFill>
                  <a:srgbClr val="A9B7C6"/>
                </a:solidFill>
                <a:effectLst/>
                <a:latin typeface="JetBrains Mono"/>
              </a:rPr>
              <a:t>employeeArrayList</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CC7832"/>
                </a:solidFill>
                <a:effectLst/>
                <a:latin typeface="JetBrains Mono"/>
              </a:rPr>
              <a:t>new </a:t>
            </a:r>
            <a:r>
              <a:rPr kumimoji="0" lang="en-US" altLang="en-US" sz="1200" b="1" i="0" u="none" strike="noStrike" cap="none" normalizeH="0" baseline="0" dirty="0" err="1">
                <a:ln>
                  <a:noFill/>
                </a:ln>
                <a:solidFill>
                  <a:srgbClr val="A9B7C6"/>
                </a:solidFill>
                <a:effectLst/>
                <a:latin typeface="JetBrains Mono"/>
              </a:rPr>
              <a:t>ArrayList</a:t>
            </a:r>
            <a:r>
              <a:rPr kumimoji="0" lang="en-US" altLang="en-US" sz="1200" b="1" i="0" u="none" strike="noStrike" cap="none" normalizeH="0" baseline="0" dirty="0">
                <a:ln>
                  <a:noFill/>
                </a:ln>
                <a:solidFill>
                  <a:srgbClr val="A9B7C6"/>
                </a:solidFill>
                <a:effectLst/>
                <a:latin typeface="JetBrains Mono"/>
              </a:rPr>
              <a:t>&lt;&gt;()</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for</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err="1">
                <a:ln>
                  <a:noFill/>
                </a:ln>
                <a:solidFill>
                  <a:srgbClr val="A9B7C6"/>
                </a:solidFill>
                <a:effectLst/>
                <a:latin typeface="JetBrains Mono"/>
              </a:rPr>
              <a:t>DataSnapshot</a:t>
            </a:r>
            <a:r>
              <a:rPr kumimoji="0" lang="en-US" altLang="en-US" sz="1200" b="1" i="0" u="none" strike="noStrike" cap="none" normalizeH="0" baseline="0" dirty="0">
                <a:ln>
                  <a:noFill/>
                </a:ln>
                <a:solidFill>
                  <a:srgbClr val="A9B7C6"/>
                </a:solidFill>
                <a:effectLst/>
                <a:latin typeface="JetBrains Mono"/>
              </a:rPr>
              <a:t> ds: </a:t>
            </a:r>
            <a:r>
              <a:rPr kumimoji="0" lang="en-US" altLang="en-US" sz="1200" b="1" i="0" u="none" strike="noStrike" cap="none" normalizeH="0" baseline="0" dirty="0" err="1">
                <a:ln>
                  <a:noFill/>
                </a:ln>
                <a:solidFill>
                  <a:srgbClr val="A9B7C6"/>
                </a:solidFill>
                <a:effectLst/>
                <a:latin typeface="JetBrains Mono"/>
              </a:rPr>
              <a:t>snapshot.getChildren</a:t>
            </a:r>
            <a:r>
              <a:rPr kumimoji="0" lang="en-US" altLang="en-US" sz="1200" b="1" i="0" u="none" strike="noStrike" cap="none" normalizeH="0" baseline="0" dirty="0">
                <a:ln>
                  <a:noFill/>
                </a:ln>
                <a:solidFill>
                  <a:srgbClr val="A9B7C6"/>
                </a:solidFill>
                <a:effectLst/>
                <a:latin typeface="JetBrains Mono"/>
              </a:rPr>
              <a:t>())</a:t>
            </a: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Employee employee=</a:t>
            </a:r>
            <a:r>
              <a:rPr kumimoji="0" lang="en-US" altLang="en-US" sz="1200" b="1" i="0" u="none" strike="noStrike" cap="none" normalizeH="0" baseline="0" dirty="0" err="1">
                <a:ln>
                  <a:noFill/>
                </a:ln>
                <a:solidFill>
                  <a:srgbClr val="A9B7C6"/>
                </a:solidFill>
                <a:effectLst/>
                <a:latin typeface="JetBrains Mono"/>
              </a:rPr>
              <a:t>ds.getValue</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err="1">
                <a:ln>
                  <a:noFill/>
                </a:ln>
                <a:solidFill>
                  <a:srgbClr val="A9B7C6"/>
                </a:solidFill>
                <a:effectLst/>
                <a:latin typeface="JetBrains Mono"/>
              </a:rPr>
              <a:t>Employee.</a:t>
            </a:r>
            <a:r>
              <a:rPr kumimoji="0" lang="en-US" altLang="en-US" sz="1200" b="1" i="0" u="none" strike="noStrike" cap="none" normalizeH="0" baseline="0" dirty="0" err="1">
                <a:ln>
                  <a:noFill/>
                </a:ln>
                <a:solidFill>
                  <a:srgbClr val="CC7832"/>
                </a:solidFill>
                <a:effectLst/>
                <a:latin typeface="JetBrains Mono"/>
              </a:rPr>
              <a:t>class</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a:t>
            </a:r>
            <a:r>
              <a:rPr kumimoji="0" lang="en-US" altLang="en-US" sz="1200" b="1" i="0" u="none" strike="noStrike" cap="none" normalizeH="0" baseline="0" dirty="0" err="1">
                <a:ln>
                  <a:noFill/>
                </a:ln>
                <a:solidFill>
                  <a:srgbClr val="A9B7C6"/>
                </a:solidFill>
                <a:effectLst/>
                <a:latin typeface="JetBrains Mono"/>
              </a:rPr>
              <a:t>employee.setKey</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err="1">
                <a:ln>
                  <a:noFill/>
                </a:ln>
                <a:solidFill>
                  <a:srgbClr val="A9B7C6"/>
                </a:solidFill>
                <a:effectLst/>
                <a:latin typeface="JetBrains Mono"/>
              </a:rPr>
              <a:t>ds.getKey</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a:t>
            </a:r>
            <a:r>
              <a:rPr kumimoji="0" lang="en-US" altLang="en-US" sz="1200" b="1" i="0" u="none" strike="noStrike" cap="none" normalizeH="0" baseline="0" dirty="0" err="1">
                <a:ln>
                  <a:noFill/>
                </a:ln>
                <a:solidFill>
                  <a:srgbClr val="A9B7C6"/>
                </a:solidFill>
                <a:effectLst/>
                <a:latin typeface="JetBrains Mono"/>
              </a:rPr>
              <a:t>employeeArrayList.add</a:t>
            </a:r>
            <a:r>
              <a:rPr kumimoji="0" lang="en-US" altLang="en-US" sz="1200" b="1" i="0" u="none" strike="noStrike" cap="none" normalizeH="0" baseline="0" dirty="0">
                <a:ln>
                  <a:noFill/>
                </a:ln>
                <a:solidFill>
                  <a:srgbClr val="A9B7C6"/>
                </a:solidFill>
                <a:effectLst/>
                <a:latin typeface="JetBrains Mono"/>
              </a:rPr>
              <a:t>(employee)</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CC7832"/>
                </a:solidFill>
                <a:effectLst/>
                <a:latin typeface="JetBrains Mono"/>
              </a:rPr>
              <a:t>            </a:t>
            </a:r>
            <a:r>
              <a:rPr kumimoji="0" lang="en-US" altLang="en-US" sz="1200" b="1" i="0" u="none" strike="noStrike" cap="none" normalizeH="0" baseline="0" dirty="0">
                <a:ln>
                  <a:noFill/>
                </a:ln>
                <a:solidFill>
                  <a:srgbClr val="A9B7C6"/>
                </a:solidFill>
                <a:effectLst/>
                <a:latin typeface="JetBrains Mono"/>
              </a:rPr>
              <a:t>}</a:t>
            </a: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br>
              <a:rPr kumimoji="0" lang="en-US" altLang="en-US" sz="1200" b="1" i="0" u="none" strike="noStrike" cap="none" normalizeH="0" baseline="0" dirty="0">
                <a:ln>
                  <a:noFill/>
                </a:ln>
                <a:solidFill>
                  <a:srgbClr val="A9B7C6"/>
                </a:solidFill>
                <a:effectLst/>
                <a:latin typeface="JetBrains Mono"/>
              </a:rPr>
            </a:b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a:ln>
                  <a:noFill/>
                </a:ln>
                <a:solidFill>
                  <a:srgbClr val="BBB529"/>
                </a:solidFill>
                <a:effectLst/>
                <a:latin typeface="JetBrains Mono"/>
              </a:rPr>
              <a:t>@Override</a:t>
            </a:r>
            <a:br>
              <a:rPr kumimoji="0" lang="en-US" altLang="en-US" sz="1200" b="1" i="0" u="none" strike="noStrike" cap="none" normalizeH="0" baseline="0" dirty="0">
                <a:ln>
                  <a:noFill/>
                </a:ln>
                <a:solidFill>
                  <a:srgbClr val="BBB529"/>
                </a:solidFill>
                <a:effectLst/>
                <a:latin typeface="JetBrains Mono"/>
              </a:rPr>
            </a:br>
            <a:r>
              <a:rPr kumimoji="0" lang="en-US" altLang="en-US" sz="1200" b="1" i="0" u="none" strike="noStrike" cap="none" normalizeH="0" baseline="0" dirty="0">
                <a:ln>
                  <a:noFill/>
                </a:ln>
                <a:solidFill>
                  <a:srgbClr val="BBB529"/>
                </a:solidFill>
                <a:effectLst/>
                <a:latin typeface="JetBrains Mono"/>
              </a:rPr>
              <a:t>        </a:t>
            </a:r>
            <a:r>
              <a:rPr kumimoji="0" lang="en-US" altLang="en-US" sz="1200" b="1" i="0" u="none" strike="noStrike" cap="none" normalizeH="0" baseline="0" dirty="0">
                <a:ln>
                  <a:noFill/>
                </a:ln>
                <a:solidFill>
                  <a:srgbClr val="CC7832"/>
                </a:solidFill>
                <a:effectLst/>
                <a:latin typeface="JetBrains Mono"/>
              </a:rPr>
              <a:t>public void </a:t>
            </a:r>
            <a:r>
              <a:rPr kumimoji="0" lang="en-US" altLang="en-US" sz="1200" b="1" i="0" u="none" strike="noStrike" cap="none" normalizeH="0" baseline="0" dirty="0" err="1">
                <a:ln>
                  <a:noFill/>
                </a:ln>
                <a:solidFill>
                  <a:srgbClr val="FFC66D"/>
                </a:solidFill>
                <a:effectLst/>
                <a:latin typeface="JetBrains Mono"/>
              </a:rPr>
              <a:t>onCancelled</a:t>
            </a:r>
            <a:r>
              <a:rPr kumimoji="0" lang="en-US" altLang="en-US" sz="1200" b="1" i="0" u="none" strike="noStrike" cap="none" normalizeH="0" baseline="0" dirty="0">
                <a:ln>
                  <a:noFill/>
                </a:ln>
                <a:solidFill>
                  <a:srgbClr val="A9B7C6"/>
                </a:solidFill>
                <a:effectLst/>
                <a:latin typeface="JetBrains Mono"/>
              </a:rPr>
              <a:t>(</a:t>
            </a:r>
            <a:r>
              <a:rPr kumimoji="0" lang="en-US" altLang="en-US" sz="1200" b="1" i="0" u="none" strike="noStrike" cap="none" normalizeH="0" baseline="0" dirty="0">
                <a:ln>
                  <a:noFill/>
                </a:ln>
                <a:solidFill>
                  <a:srgbClr val="BBB529"/>
                </a:solidFill>
                <a:effectLst/>
                <a:latin typeface="JetBrains Mono"/>
              </a:rPr>
              <a:t>@NonNull </a:t>
            </a:r>
            <a:r>
              <a:rPr kumimoji="0" lang="en-US" altLang="en-US" sz="1200" b="1" i="0" u="none" strike="noStrike" cap="none" normalizeH="0" baseline="0" dirty="0" err="1">
                <a:ln>
                  <a:noFill/>
                </a:ln>
                <a:solidFill>
                  <a:srgbClr val="A9B7C6"/>
                </a:solidFill>
                <a:effectLst/>
                <a:latin typeface="JetBrains Mono"/>
              </a:rPr>
              <a:t>DatabaseError</a:t>
            </a:r>
            <a:r>
              <a:rPr kumimoji="0" lang="en-US" altLang="en-US" sz="1200" b="1" i="0" u="none" strike="noStrike" cap="none" normalizeH="0" baseline="0" dirty="0">
                <a:ln>
                  <a:noFill/>
                </a:ln>
                <a:solidFill>
                  <a:srgbClr val="A9B7C6"/>
                </a:solidFill>
                <a:effectLst/>
                <a:latin typeface="JetBrains Mono"/>
              </a:rPr>
              <a:t> error) {</a:t>
            </a:r>
            <a:br>
              <a:rPr kumimoji="0" lang="en-US" altLang="en-US" sz="1200" b="1" i="0" u="none" strike="noStrike" cap="none" normalizeH="0" baseline="0" dirty="0">
                <a:ln>
                  <a:noFill/>
                </a:ln>
                <a:solidFill>
                  <a:srgbClr val="A9B7C6"/>
                </a:solidFill>
                <a:effectLst/>
                <a:latin typeface="JetBrains Mono"/>
              </a:rPr>
            </a:b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br>
              <a:rPr kumimoji="0" lang="en-US" altLang="en-US" sz="1200" b="1" i="0" u="none" strike="noStrike" cap="none" normalizeH="0" baseline="0" dirty="0">
                <a:ln>
                  <a:noFill/>
                </a:ln>
                <a:solidFill>
                  <a:srgbClr val="A9B7C6"/>
                </a:solidFill>
                <a:effectLst/>
                <a:latin typeface="JetBrains Mono"/>
              </a:rPr>
            </a:br>
            <a:r>
              <a:rPr kumimoji="0" lang="en-US" altLang="en-US" sz="1200" b="1" i="0" u="none" strike="noStrike" cap="none" normalizeH="0" baseline="0" dirty="0">
                <a:ln>
                  <a:noFill/>
                </a:ln>
                <a:solidFill>
                  <a:srgbClr val="A9B7C6"/>
                </a:solidFill>
                <a:effectLst/>
                <a:latin typeface="JetBrains Mono"/>
              </a:rPr>
              <a:t>    })</a:t>
            </a:r>
            <a:r>
              <a:rPr kumimoji="0" lang="en-US" altLang="en-US" sz="1200" b="1" i="0" u="none" strike="noStrike" cap="none" normalizeH="0" baseline="0" dirty="0">
                <a:ln>
                  <a:noFill/>
                </a:ln>
                <a:solidFill>
                  <a:srgbClr val="CC7832"/>
                </a:solidFill>
                <a:effectLst/>
                <a:latin typeface="JetBrains Mono"/>
              </a:rPr>
              <a:t>;</a:t>
            </a:r>
            <a:br>
              <a:rPr kumimoji="0" lang="en-US" altLang="en-US" sz="1200" b="1" i="0" u="none" strike="noStrike" cap="none" normalizeH="0" baseline="0" dirty="0">
                <a:ln>
                  <a:noFill/>
                </a:ln>
                <a:solidFill>
                  <a:srgbClr val="CC7832"/>
                </a:solidFill>
                <a:effectLst/>
                <a:latin typeface="JetBrains Mono"/>
              </a:rPr>
            </a:br>
            <a:r>
              <a:rPr kumimoji="0" lang="en-US" altLang="en-US" sz="1200" b="1" i="0" u="none" strike="noStrike" cap="none" normalizeH="0" baseline="0" dirty="0">
                <a:ln>
                  <a:noFill/>
                </a:ln>
                <a:solidFill>
                  <a:srgbClr val="A9B7C6"/>
                </a:solidFill>
                <a:effectLst/>
                <a:latin typeface="JetBrains Mono"/>
              </a:rPr>
              <a:t>}</a:t>
            </a:r>
            <a:endParaRPr kumimoji="0" lang="en-US" altLang="en-US" sz="2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84485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08E8AE-D9A2-255E-D296-A5A9A3525EF1}"/>
              </a:ext>
            </a:extLst>
          </p:cNvPr>
          <p:cNvSpPr>
            <a:spLocks noGrp="1"/>
          </p:cNvSpPr>
          <p:nvPr>
            <p:ph type="title"/>
          </p:nvPr>
        </p:nvSpPr>
        <p:spPr/>
        <p:txBody>
          <a:bodyPr/>
          <a:lstStyle/>
          <a:p>
            <a:r>
              <a:rPr lang="it-IT" dirty="0"/>
              <a:t>Update &amp; Delete Data</a:t>
            </a:r>
            <a:endParaRPr lang="en-GB" dirty="0"/>
          </a:p>
        </p:txBody>
      </p:sp>
      <p:sp>
        <p:nvSpPr>
          <p:cNvPr id="3" name="Segnaposto contenuto 2">
            <a:extLst>
              <a:ext uri="{FF2B5EF4-FFF2-40B4-BE49-F238E27FC236}">
                <a16:creationId xmlns:a16="http://schemas.microsoft.com/office/drawing/2014/main" id="{4FF670A3-C9F7-A5F2-FD61-E72B48BEB46A}"/>
              </a:ext>
            </a:extLst>
          </p:cNvPr>
          <p:cNvSpPr>
            <a:spLocks noGrp="1"/>
          </p:cNvSpPr>
          <p:nvPr>
            <p:ph idx="1"/>
          </p:nvPr>
        </p:nvSpPr>
        <p:spPr/>
        <p:txBody>
          <a:bodyPr>
            <a:normAutofit fontScale="77500" lnSpcReduction="20000"/>
          </a:bodyPr>
          <a:lstStyle/>
          <a:p>
            <a:r>
              <a:rPr lang="en-GB" dirty="0"/>
              <a:t>To write node-specific children simultaneously without overwriting other nodes, use the </a:t>
            </a:r>
            <a:r>
              <a:rPr lang="en-GB" dirty="0" err="1"/>
              <a:t>updateChildren</a:t>
            </a:r>
            <a:r>
              <a:rPr lang="en-GB" dirty="0"/>
              <a:t>() method. When called, it will be possible to update the values of lower-level children by specifying the key. </a:t>
            </a:r>
          </a:p>
          <a:p>
            <a:pPr marL="0" indent="0">
              <a:buNone/>
            </a:pPr>
            <a:endParaRPr lang="en-GB" dirty="0"/>
          </a:p>
          <a:p>
            <a:r>
              <a:rPr lang="en-GB" dirty="0"/>
              <a:t>The easiest way to delete data is to call </a:t>
            </a:r>
            <a:r>
              <a:rPr lang="en-GB" dirty="0" err="1"/>
              <a:t>removeValue</a:t>
            </a:r>
            <a:r>
              <a:rPr lang="en-GB" dirty="0"/>
              <a:t>() on a reference to the location of that </a:t>
            </a:r>
            <a:r>
              <a:rPr lang="en-GB" dirty="0" err="1"/>
              <a:t>data.The</a:t>
            </a:r>
            <a:r>
              <a:rPr lang="en-GB" dirty="0"/>
              <a:t> data can be deleted by specifying null as the value for the </a:t>
            </a:r>
            <a:r>
              <a:rPr lang="en-GB" dirty="0" err="1"/>
              <a:t>setValue</a:t>
            </a:r>
            <a:r>
              <a:rPr lang="en-GB" dirty="0"/>
              <a:t>() or </a:t>
            </a:r>
            <a:r>
              <a:rPr lang="en-GB" dirty="0" err="1"/>
              <a:t>updateChildren</a:t>
            </a:r>
            <a:r>
              <a:rPr lang="en-GB" dirty="0"/>
              <a:t>() methods. This technique is used with </a:t>
            </a:r>
            <a:r>
              <a:rPr lang="en-GB" dirty="0" err="1"/>
              <a:t>updateChildren</a:t>
            </a:r>
            <a:r>
              <a:rPr lang="en-GB" dirty="0"/>
              <a:t>() to delete multiple fields within a single child with a single call. </a:t>
            </a:r>
          </a:p>
          <a:p>
            <a:endParaRPr lang="en-GB" dirty="0"/>
          </a:p>
          <a:p>
            <a:r>
              <a:rPr lang="en-GB" dirty="0"/>
              <a:t>To know the outcome of our operations, you can add a completion listener both </a:t>
            </a:r>
            <a:r>
              <a:rPr lang="en-GB" dirty="0" err="1"/>
              <a:t>setValue</a:t>
            </a:r>
            <a:r>
              <a:rPr lang="en-GB" dirty="0"/>
              <a:t>() and </a:t>
            </a:r>
            <a:r>
              <a:rPr lang="en-GB" dirty="0" err="1"/>
              <a:t>updateChildren</a:t>
            </a:r>
            <a:r>
              <a:rPr lang="en-GB" dirty="0"/>
              <a:t>()(optional) and is called when the write has been successfully saved in the database. If the call was unsuccessful, the listener is passed an error object indicating why the error occurred.</a:t>
            </a:r>
          </a:p>
        </p:txBody>
      </p:sp>
    </p:spTree>
    <p:extLst>
      <p:ext uri="{BB962C8B-B14F-4D97-AF65-F5344CB8AC3E}">
        <p14:creationId xmlns:p14="http://schemas.microsoft.com/office/powerpoint/2010/main" val="1221784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B27DF3-8637-D634-35BD-9192F78E6124}"/>
              </a:ext>
            </a:extLst>
          </p:cNvPr>
          <p:cNvSpPr>
            <a:spLocks noGrp="1"/>
          </p:cNvSpPr>
          <p:nvPr>
            <p:ph type="title"/>
          </p:nvPr>
        </p:nvSpPr>
        <p:spPr/>
        <p:txBody>
          <a:bodyPr/>
          <a:lstStyle/>
          <a:p>
            <a:r>
              <a:rPr lang="en-US" dirty="0"/>
              <a:t>Accessing  to data</a:t>
            </a:r>
          </a:p>
        </p:txBody>
      </p:sp>
      <p:sp>
        <p:nvSpPr>
          <p:cNvPr id="3" name="Segnaposto contenuto 2">
            <a:extLst>
              <a:ext uri="{FF2B5EF4-FFF2-40B4-BE49-F238E27FC236}">
                <a16:creationId xmlns:a16="http://schemas.microsoft.com/office/drawing/2014/main" id="{27FEBFE2-B479-96C5-7FBA-B6A121D88CC3}"/>
              </a:ext>
            </a:extLst>
          </p:cNvPr>
          <p:cNvSpPr>
            <a:spLocks noGrp="1"/>
          </p:cNvSpPr>
          <p:nvPr>
            <p:ph idx="1"/>
          </p:nvPr>
        </p:nvSpPr>
        <p:spPr>
          <a:xfrm>
            <a:off x="609600" y="2045285"/>
            <a:ext cx="5486400" cy="1505855"/>
          </a:xfrm>
        </p:spPr>
        <p:txBody>
          <a:bodyPr>
            <a:normAutofit/>
          </a:bodyPr>
          <a:lstStyle/>
          <a:p>
            <a:r>
              <a:rPr lang="en-US" sz="2400" dirty="0"/>
              <a:t>Each shared preferences will have its own instance based on the preference name.</a:t>
            </a:r>
          </a:p>
          <a:p>
            <a:endParaRPr lang="en-US" sz="2200" b="0" i="0" dirty="0">
              <a:solidFill>
                <a:srgbClr val="292929"/>
              </a:solidFill>
              <a:effectLst/>
              <a:latin typeface="+mj-lt"/>
            </a:endParaRPr>
          </a:p>
          <a:p>
            <a:endParaRPr lang="en-US" sz="2200" dirty="0">
              <a:latin typeface="+mj-lt"/>
            </a:endParaRPr>
          </a:p>
        </p:txBody>
      </p:sp>
      <p:pic>
        <p:nvPicPr>
          <p:cNvPr id="4" name="Immagine 3" descr="Immagine che contiene tavolo">
            <a:extLst>
              <a:ext uri="{FF2B5EF4-FFF2-40B4-BE49-F238E27FC236}">
                <a16:creationId xmlns:a16="http://schemas.microsoft.com/office/drawing/2014/main" id="{523F7889-78BD-5616-AD2F-A9467B64C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5348" y="1600201"/>
            <a:ext cx="6106023" cy="2133502"/>
          </a:xfrm>
          <a:prstGeom prst="rect">
            <a:avLst/>
          </a:prstGeom>
        </p:spPr>
      </p:pic>
      <p:pic>
        <p:nvPicPr>
          <p:cNvPr id="5" name="Immagine 4">
            <a:extLst>
              <a:ext uri="{FF2B5EF4-FFF2-40B4-BE49-F238E27FC236}">
                <a16:creationId xmlns:a16="http://schemas.microsoft.com/office/drawing/2014/main" id="{289FEFC5-0756-659E-AE39-54125811E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5348" y="3733703"/>
            <a:ext cx="6049016" cy="2216532"/>
          </a:xfrm>
          <a:prstGeom prst="rect">
            <a:avLst/>
          </a:prstGeom>
        </p:spPr>
      </p:pic>
      <p:sp>
        <p:nvSpPr>
          <p:cNvPr id="7" name="CasellaDiTesto 6">
            <a:extLst>
              <a:ext uri="{FF2B5EF4-FFF2-40B4-BE49-F238E27FC236}">
                <a16:creationId xmlns:a16="http://schemas.microsoft.com/office/drawing/2014/main" id="{E445EB40-B3AC-4DAC-55D5-F8C19E0CBD46}"/>
              </a:ext>
            </a:extLst>
          </p:cNvPr>
          <p:cNvSpPr txBox="1"/>
          <p:nvPr/>
        </p:nvSpPr>
        <p:spPr>
          <a:xfrm>
            <a:off x="609600" y="4043298"/>
            <a:ext cx="5229634" cy="1785104"/>
          </a:xfrm>
          <a:prstGeom prst="rect">
            <a:avLst/>
          </a:prstGeom>
          <a:noFill/>
        </p:spPr>
        <p:txBody>
          <a:bodyPr wrap="square">
            <a:spAutoFit/>
          </a:bodyPr>
          <a:lstStyle/>
          <a:p>
            <a:pPr marL="342900" indent="-342900">
              <a:buFont typeface="Arial" panose="020B0604020202020204" pitchFamily="34" charset="0"/>
              <a:buChar char="•"/>
            </a:pPr>
            <a:r>
              <a:rPr lang="en-US" sz="2200" b="0" i="0" dirty="0">
                <a:effectLst/>
                <a:latin typeface="+mj-lt"/>
              </a:rPr>
              <a:t>No matter in which context (Activity, fragment, application) it’s called, it will always return the same instance for the same name. This guarantees that you will always see the latest changes</a:t>
            </a:r>
            <a:r>
              <a:rPr lang="en-US" sz="2200" b="0" i="0" dirty="0">
                <a:solidFill>
                  <a:srgbClr val="292929"/>
                </a:solidFill>
                <a:effectLst/>
                <a:latin typeface="+mj-lt"/>
              </a:rPr>
              <a:t>.</a:t>
            </a:r>
          </a:p>
        </p:txBody>
      </p:sp>
    </p:spTree>
    <p:extLst>
      <p:ext uri="{BB962C8B-B14F-4D97-AF65-F5344CB8AC3E}">
        <p14:creationId xmlns:p14="http://schemas.microsoft.com/office/powerpoint/2010/main" val="3714895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CD5593-F4C0-8C54-E632-7E799D53E2B0}"/>
              </a:ext>
            </a:extLst>
          </p:cNvPr>
          <p:cNvSpPr>
            <a:spLocks noGrp="1"/>
          </p:cNvSpPr>
          <p:nvPr>
            <p:ph type="title"/>
          </p:nvPr>
        </p:nvSpPr>
        <p:spPr/>
        <p:txBody>
          <a:bodyPr/>
          <a:lstStyle/>
          <a:p>
            <a:r>
              <a:rPr lang="en-US" dirty="0"/>
              <a:t>Save data</a:t>
            </a:r>
          </a:p>
        </p:txBody>
      </p:sp>
      <p:sp>
        <p:nvSpPr>
          <p:cNvPr id="3" name="Segnaposto contenuto 2">
            <a:extLst>
              <a:ext uri="{FF2B5EF4-FFF2-40B4-BE49-F238E27FC236}">
                <a16:creationId xmlns:a16="http://schemas.microsoft.com/office/drawing/2014/main" id="{2B540602-4492-BD88-6FE6-5A1BE4D1456D}"/>
              </a:ext>
            </a:extLst>
          </p:cNvPr>
          <p:cNvSpPr>
            <a:spLocks noGrp="1"/>
          </p:cNvSpPr>
          <p:nvPr>
            <p:ph idx="1"/>
          </p:nvPr>
        </p:nvSpPr>
        <p:spPr/>
        <p:txBody>
          <a:bodyPr>
            <a:normAutofit fontScale="62500" lnSpcReduction="20000"/>
          </a:bodyPr>
          <a:lstStyle/>
          <a:p>
            <a:pPr marL="0" indent="0">
              <a:buNone/>
            </a:pPr>
            <a:r>
              <a:rPr lang="en-US" sz="4800" dirty="0"/>
              <a:t>After obtaining a </a:t>
            </a:r>
            <a:r>
              <a:rPr lang="en-US" sz="4800" dirty="0" err="1"/>
              <a:t>SharePreference</a:t>
            </a:r>
            <a:r>
              <a:rPr lang="en-US" sz="4800" dirty="0"/>
              <a:t> reference with the appropriate parameters, to save the data we need to have a reference to the </a:t>
            </a:r>
            <a:r>
              <a:rPr lang="en-US" sz="4800" dirty="0" err="1"/>
              <a:t>SharePreferences</a:t>
            </a:r>
            <a:r>
              <a:rPr lang="en-US" sz="4800" dirty="0"/>
              <a:t> editor that allows us to edit the file.</a:t>
            </a:r>
          </a:p>
          <a:p>
            <a:pPr marL="0" indent="0">
              <a:buNone/>
            </a:pPr>
            <a:endParaRPr lang="en-US" sz="4800" dirty="0"/>
          </a:p>
          <a:p>
            <a:pPr marL="0" indent="0" defTabSz="914400" eaLnBrk="0" fontAlgn="base" hangingPunct="0">
              <a:spcBef>
                <a:spcPct val="0"/>
              </a:spcBef>
              <a:spcAft>
                <a:spcPct val="0"/>
              </a:spcAft>
              <a:buNone/>
            </a:pPr>
            <a:r>
              <a:rPr kumimoji="0" lang="en-US" altLang="en-US" sz="4800" b="0" i="1" u="none" strike="noStrike" cap="none" normalizeH="0" baseline="0" dirty="0" err="1">
                <a:ln>
                  <a:noFill/>
                </a:ln>
                <a:solidFill>
                  <a:srgbClr val="A9B7C6"/>
                </a:solidFill>
                <a:effectLst/>
                <a:latin typeface="JetBrains Mono"/>
              </a:rPr>
              <a:t>SharedPreferences.Editor</a:t>
            </a:r>
            <a:r>
              <a:rPr kumimoji="0" lang="en-US" altLang="en-US" sz="4800" b="0" i="1" u="none" strike="noStrike" cap="none" normalizeH="0" baseline="0" dirty="0">
                <a:ln>
                  <a:noFill/>
                </a:ln>
                <a:solidFill>
                  <a:srgbClr val="A9B7C6"/>
                </a:solidFill>
                <a:effectLst/>
                <a:latin typeface="JetBrains Mono"/>
              </a:rPr>
              <a:t> editor = </a:t>
            </a:r>
            <a:r>
              <a:rPr kumimoji="0" lang="en-US" altLang="en-US" sz="4800" b="0" i="1" u="none" strike="noStrike" cap="none" normalizeH="0" baseline="0" dirty="0" err="1">
                <a:ln>
                  <a:noFill/>
                </a:ln>
                <a:solidFill>
                  <a:srgbClr val="A9B7C6"/>
                </a:solidFill>
                <a:effectLst/>
                <a:latin typeface="JetBrains Mono"/>
              </a:rPr>
              <a:t>sharedPreferences.edit</a:t>
            </a:r>
            <a:r>
              <a:rPr kumimoji="0" lang="en-US" altLang="en-US" sz="4800" b="0" i="1" u="none" strike="noStrike" cap="none" normalizeH="0" baseline="0" dirty="0">
                <a:ln>
                  <a:noFill/>
                </a:ln>
                <a:solidFill>
                  <a:srgbClr val="A9B7C6"/>
                </a:solidFill>
                <a:effectLst/>
                <a:latin typeface="JetBrains Mono"/>
              </a:rPr>
              <a:t>()</a:t>
            </a:r>
            <a:r>
              <a:rPr kumimoji="0" lang="en-US" altLang="en-US" sz="4800" b="0" i="1" u="none" strike="noStrike" cap="none" normalizeH="0" baseline="0" dirty="0">
                <a:ln>
                  <a:noFill/>
                </a:ln>
                <a:solidFill>
                  <a:srgbClr val="CC7832"/>
                </a:solidFill>
                <a:effectLst/>
                <a:latin typeface="JetBrains Mono"/>
              </a:rPr>
              <a:t>;</a:t>
            </a:r>
          </a:p>
          <a:p>
            <a:pPr marL="0" indent="0" defTabSz="914400" eaLnBrk="0" fontAlgn="base" hangingPunct="0">
              <a:spcBef>
                <a:spcPct val="0"/>
              </a:spcBef>
              <a:spcAft>
                <a:spcPct val="0"/>
              </a:spcAft>
              <a:buNone/>
            </a:pPr>
            <a:r>
              <a:rPr kumimoji="0" lang="en-US" altLang="en-US" sz="4800" b="0" u="none" strike="noStrike" cap="none" normalizeH="0" baseline="0" dirty="0">
                <a:ln>
                  <a:noFill/>
                </a:ln>
                <a:effectLst/>
                <a:latin typeface="JetBrains Mono"/>
              </a:rPr>
              <a:t>At this point we can write to the file one of the possible types </a:t>
            </a:r>
          </a:p>
          <a:p>
            <a:pPr marL="0" indent="0" defTabSz="914400" eaLnBrk="0" fontAlgn="base" hangingPunct="0">
              <a:spcBef>
                <a:spcPct val="0"/>
              </a:spcBef>
              <a:spcAft>
                <a:spcPct val="0"/>
              </a:spcAft>
              <a:buNone/>
            </a:pPr>
            <a:r>
              <a:rPr kumimoji="0" lang="en-US" altLang="en-US" sz="4800" b="0" i="0" u="none" strike="noStrike" cap="none" normalizeH="0" baseline="0" dirty="0" err="1">
                <a:ln>
                  <a:noFill/>
                </a:ln>
                <a:solidFill>
                  <a:srgbClr val="A9B7C6"/>
                </a:solidFill>
                <a:effectLst/>
                <a:latin typeface="JetBrains Mono"/>
              </a:rPr>
              <a:t>editor.putString</a:t>
            </a:r>
            <a:r>
              <a:rPr kumimoji="0" lang="en-US" altLang="en-US" sz="4800" b="0" i="0" u="none" strike="noStrike" cap="none" normalizeH="0" baseline="0" dirty="0">
                <a:ln>
                  <a:noFill/>
                </a:ln>
                <a:solidFill>
                  <a:srgbClr val="A9B7C6"/>
                </a:solidFill>
                <a:effectLst/>
                <a:latin typeface="JetBrains Mono"/>
              </a:rPr>
              <a:t>(</a:t>
            </a:r>
            <a:r>
              <a:rPr kumimoji="0" lang="en-US" altLang="en-US" sz="4800" b="0" i="0" u="none" strike="noStrike" cap="none" normalizeH="0" baseline="0" dirty="0">
                <a:ln>
                  <a:noFill/>
                </a:ln>
                <a:solidFill>
                  <a:srgbClr val="6A8759"/>
                </a:solidFill>
                <a:effectLst/>
                <a:latin typeface="JetBrains Mono"/>
              </a:rPr>
              <a:t>"username"</a:t>
            </a:r>
            <a:r>
              <a:rPr kumimoji="0" lang="en-US" altLang="en-US" sz="4800" b="0" i="0" u="none" strike="noStrike" cap="none" normalizeH="0" baseline="0" dirty="0">
                <a:ln>
                  <a:noFill/>
                </a:ln>
                <a:solidFill>
                  <a:srgbClr val="CC7832"/>
                </a:solidFill>
                <a:effectLst/>
                <a:latin typeface="JetBrains Mono"/>
              </a:rPr>
              <a:t>, </a:t>
            </a:r>
            <a:r>
              <a:rPr kumimoji="0" lang="en-US" altLang="en-US" sz="4800" b="0" i="0" u="none" strike="noStrike" cap="none" normalizeH="0" baseline="0" dirty="0">
                <a:ln>
                  <a:noFill/>
                </a:ln>
                <a:solidFill>
                  <a:schemeClr val="accent3">
                    <a:lumMod val="75000"/>
                  </a:schemeClr>
                </a:solidFill>
                <a:effectLst/>
                <a:latin typeface="JetBrains Mono"/>
              </a:rPr>
              <a:t>“David</a:t>
            </a:r>
            <a:r>
              <a:rPr kumimoji="0" lang="en-US" altLang="en-US" sz="4800" b="0" u="none" strike="noStrike" cap="none" normalizeH="0" baseline="0" dirty="0">
                <a:ln>
                  <a:noFill/>
                </a:ln>
                <a:solidFill>
                  <a:schemeClr val="accent3">
                    <a:lumMod val="75000"/>
                  </a:schemeClr>
                </a:solidFill>
                <a:effectLst/>
                <a:latin typeface="JetBrains Mono"/>
              </a:rPr>
              <a:t>”</a:t>
            </a:r>
            <a:r>
              <a:rPr kumimoji="0" lang="en-US" altLang="en-US" sz="4800" b="0" i="0" u="none" strike="noStrike" cap="none" normalizeH="0" baseline="0" dirty="0">
                <a:ln>
                  <a:noFill/>
                </a:ln>
                <a:solidFill>
                  <a:srgbClr val="A9B7C6"/>
                </a:solidFill>
                <a:effectLst/>
                <a:latin typeface="JetBrains Mono"/>
              </a:rPr>
              <a:t>)</a:t>
            </a:r>
            <a:r>
              <a:rPr kumimoji="0" lang="en-US" altLang="en-US" sz="4800" b="0" i="0" u="none" strike="noStrike" cap="none" normalizeH="0" baseline="0" dirty="0">
                <a:ln>
                  <a:noFill/>
                </a:ln>
                <a:solidFill>
                  <a:srgbClr val="CC7832"/>
                </a:solidFill>
                <a:effectLst/>
                <a:latin typeface="JetBrains Mono"/>
              </a:rPr>
              <a:t>;</a:t>
            </a:r>
          </a:p>
          <a:p>
            <a:pPr marL="0" indent="0" defTabSz="914400" eaLnBrk="0" fontAlgn="base" hangingPunct="0">
              <a:spcBef>
                <a:spcPct val="0"/>
              </a:spcBef>
              <a:spcAft>
                <a:spcPct val="0"/>
              </a:spcAft>
              <a:buNone/>
            </a:pPr>
            <a:endParaRPr kumimoji="0" lang="en-US" altLang="en-US" sz="4800" b="0" i="0" u="none" strike="noStrike" cap="none" normalizeH="0" baseline="0" dirty="0">
              <a:ln>
                <a:noFill/>
              </a:ln>
              <a:solidFill>
                <a:srgbClr val="CC7832"/>
              </a:solidFill>
              <a:effectLst/>
              <a:latin typeface="JetBrains Mono"/>
            </a:endParaRPr>
          </a:p>
          <a:p>
            <a:pPr marL="0" indent="0" defTabSz="914400" eaLnBrk="0" fontAlgn="base" hangingPunct="0">
              <a:spcBef>
                <a:spcPct val="0"/>
              </a:spcBef>
              <a:spcAft>
                <a:spcPct val="0"/>
              </a:spcAft>
              <a:buNone/>
            </a:pPr>
            <a:r>
              <a:rPr kumimoji="0" lang="en-US" altLang="en-US" sz="4800" b="0" i="0" u="none" strike="noStrike" cap="none" normalizeH="0" baseline="0" dirty="0">
                <a:ln>
                  <a:noFill/>
                </a:ln>
                <a:solidFill>
                  <a:schemeClr val="tx1"/>
                </a:solidFill>
                <a:effectLst/>
                <a:latin typeface="+mj-lt"/>
              </a:rPr>
              <a:t>However, only writing is not enough to make the changes effective. The most common mistake is forgetting to make the changes effective; we have two methods available</a:t>
            </a:r>
          </a:p>
          <a:p>
            <a:pPr marL="0" indent="0" defTabSz="914400" eaLnBrk="0" fontAlgn="base" hangingPunct="0">
              <a:spcBef>
                <a:spcPct val="0"/>
              </a:spcBef>
              <a:spcAft>
                <a:spcPct val="0"/>
              </a:spcAft>
              <a:buNone/>
            </a:pPr>
            <a:endParaRPr kumimoji="0" lang="en-US" altLang="en-US" sz="2800" b="0" u="none" strike="noStrike" cap="none" normalizeH="0" baseline="0" dirty="0">
              <a:ln>
                <a:noFill/>
              </a:ln>
              <a:effectLst/>
              <a:latin typeface="JetBrains Mono"/>
            </a:endParaRPr>
          </a:p>
          <a:p>
            <a:pPr marL="0" indent="0" defTabSz="914400" eaLnBrk="0" fontAlgn="base" hangingPunct="0">
              <a:spcBef>
                <a:spcPct val="0"/>
              </a:spcBef>
              <a:spcAft>
                <a:spcPct val="0"/>
              </a:spcAft>
              <a:buNone/>
            </a:pPr>
            <a:endParaRPr kumimoji="0" lang="en-US" altLang="en-US" sz="2800" b="0" i="1" u="none" strike="noStrike" cap="none" normalizeH="0" baseline="0" dirty="0">
              <a:ln>
                <a:noFill/>
              </a:ln>
              <a:solidFill>
                <a:srgbClr val="CC7832"/>
              </a:solidFill>
              <a:effectLst/>
              <a:latin typeface="JetBrains Mono"/>
            </a:endParaRPr>
          </a:p>
          <a:p>
            <a:pPr marL="0" indent="0" defTabSz="914400" eaLnBrk="0" fontAlgn="base" hangingPunct="0">
              <a:spcBef>
                <a:spcPct val="0"/>
              </a:spcBef>
              <a:spcAft>
                <a:spcPct val="0"/>
              </a:spcAft>
              <a:buNone/>
            </a:pPr>
            <a:endParaRPr kumimoji="0" lang="en-US" altLang="en-US" sz="2400" b="0" i="1" u="none" strike="noStrike" cap="none" normalizeH="0" baseline="0" dirty="0">
              <a:ln>
                <a:noFill/>
              </a:ln>
              <a:solidFill>
                <a:schemeClr val="tx1"/>
              </a:solidFill>
              <a:effectLst/>
              <a:latin typeface="JetBrains Mono"/>
            </a:endParaRPr>
          </a:p>
        </p:txBody>
      </p:sp>
      <p:sp>
        <p:nvSpPr>
          <p:cNvPr id="4" name="Rectangle 1">
            <a:extLst>
              <a:ext uri="{FF2B5EF4-FFF2-40B4-BE49-F238E27FC236}">
                <a16:creationId xmlns:a16="http://schemas.microsoft.com/office/drawing/2014/main" id="{12FC9D39-D701-61DC-4A6F-4E952B921C1F}"/>
              </a:ext>
            </a:extLst>
          </p:cNvPr>
          <p:cNvSpPr>
            <a:spLocks noChangeArrowheads="1"/>
          </p:cNvSpPr>
          <p:nvPr/>
        </p:nvSpPr>
        <p:spPr bwMode="auto">
          <a:xfrm>
            <a:off x="0" y="-89379"/>
            <a:ext cx="65" cy="635958"/>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55488"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57201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C62CD2F-31FC-2D49-EDB3-DF6897ED3699}"/>
              </a:ext>
            </a:extLst>
          </p:cNvPr>
          <p:cNvSpPr>
            <a:spLocks noGrp="1"/>
          </p:cNvSpPr>
          <p:nvPr>
            <p:ph type="title"/>
          </p:nvPr>
        </p:nvSpPr>
        <p:spPr/>
        <p:txBody>
          <a:bodyPr/>
          <a:lstStyle/>
          <a:p>
            <a:r>
              <a:rPr lang="en-US" dirty="0"/>
              <a:t>Save data with .commit()</a:t>
            </a:r>
          </a:p>
        </p:txBody>
      </p:sp>
      <p:sp>
        <p:nvSpPr>
          <p:cNvPr id="3" name="Segnaposto contenuto 2">
            <a:extLst>
              <a:ext uri="{FF2B5EF4-FFF2-40B4-BE49-F238E27FC236}">
                <a16:creationId xmlns:a16="http://schemas.microsoft.com/office/drawing/2014/main" id="{0F636010-F43B-31D6-CA20-9DF3738764BC}"/>
              </a:ext>
            </a:extLst>
          </p:cNvPr>
          <p:cNvSpPr>
            <a:spLocks noGrp="1"/>
          </p:cNvSpPr>
          <p:nvPr>
            <p:ph idx="1"/>
          </p:nvPr>
        </p:nvSpPr>
        <p:spPr/>
        <p:txBody>
          <a:bodyPr>
            <a:normAutofit/>
          </a:bodyPr>
          <a:lstStyle/>
          <a:p>
            <a:r>
              <a:rPr lang="en-US" sz="2200" dirty="0"/>
              <a:t>Saves the data to in-memory storage first and then synchronously writes it to disk. Since IO operation is involved, main thread is blocked until the data is written to the disk. This is an expensive operation.</a:t>
            </a:r>
          </a:p>
          <a:p>
            <a:endParaRPr lang="en-US" sz="2200" dirty="0"/>
          </a:p>
          <a:p>
            <a:r>
              <a:rPr lang="en-US" sz="2200" dirty="0"/>
              <a:t>Since the disk write operation is synchronous, success status is returned as a </a:t>
            </a:r>
            <a:r>
              <a:rPr lang="en-US" sz="2200" dirty="0" err="1"/>
              <a:t>boolean</a:t>
            </a:r>
            <a:r>
              <a:rPr lang="en-US" sz="2200" dirty="0"/>
              <a:t>. Therefore, you can verify that whether the operation is successful or not by checking the return value.		 </a:t>
            </a:r>
          </a:p>
          <a:p>
            <a:pPr marL="0" indent="0">
              <a:buNone/>
            </a:pPr>
            <a:r>
              <a:rPr lang="en-US" sz="2200" b="0" i="0" dirty="0">
                <a:solidFill>
                  <a:srgbClr val="292929"/>
                </a:solidFill>
                <a:effectLst/>
                <a:latin typeface="+mj-lt"/>
              </a:rPr>
              <a:t>	</a:t>
            </a:r>
            <a:r>
              <a:rPr lang="en-US" sz="2200" b="0" i="0" dirty="0" err="1">
                <a:solidFill>
                  <a:srgbClr val="292929"/>
                </a:solidFill>
                <a:effectLst/>
                <a:latin typeface="+mj-lt"/>
              </a:rPr>
              <a:t>val</a:t>
            </a:r>
            <a:r>
              <a:rPr lang="en-US" sz="2200" b="0" i="0" dirty="0">
                <a:solidFill>
                  <a:srgbClr val="292929"/>
                </a:solidFill>
                <a:effectLst/>
                <a:latin typeface="+mj-lt"/>
              </a:rPr>
              <a:t> result = </a:t>
            </a:r>
            <a:r>
              <a:rPr lang="en-US" sz="2200" b="0" i="0" dirty="0" err="1">
                <a:solidFill>
                  <a:srgbClr val="292929"/>
                </a:solidFill>
                <a:effectLst/>
                <a:latin typeface="+mj-lt"/>
              </a:rPr>
              <a:t>pref.edit</a:t>
            </a:r>
            <a:r>
              <a:rPr lang="en-US" sz="2200" b="0" i="0" dirty="0">
                <a:solidFill>
                  <a:srgbClr val="292929"/>
                </a:solidFill>
                <a:effectLst/>
                <a:latin typeface="+mj-lt"/>
              </a:rPr>
              <a:t>().</a:t>
            </a:r>
            <a:r>
              <a:rPr lang="en-US" sz="2200" b="0" i="0" dirty="0" err="1">
                <a:solidFill>
                  <a:srgbClr val="292929"/>
                </a:solidFill>
                <a:effectLst/>
                <a:latin typeface="+mj-lt"/>
              </a:rPr>
              <a:t>putString</a:t>
            </a:r>
            <a:r>
              <a:rPr lang="en-US" sz="2200" b="0" i="0" dirty="0">
                <a:solidFill>
                  <a:srgbClr val="292929"/>
                </a:solidFill>
                <a:effectLst/>
                <a:latin typeface="+mj-lt"/>
              </a:rPr>
              <a:t>(key, "value").commit()</a:t>
            </a:r>
            <a:endParaRPr lang="en-US" sz="2200" dirty="0">
              <a:latin typeface="+mj-lt"/>
            </a:endParaRPr>
          </a:p>
        </p:txBody>
      </p:sp>
      <p:pic>
        <p:nvPicPr>
          <p:cNvPr id="5" name="Immagine 4">
            <a:extLst>
              <a:ext uri="{FF2B5EF4-FFF2-40B4-BE49-F238E27FC236}">
                <a16:creationId xmlns:a16="http://schemas.microsoft.com/office/drawing/2014/main" id="{F64E3C1E-8ED6-14A5-04B8-D44EC65954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692" y="4808536"/>
            <a:ext cx="8232615" cy="1927228"/>
          </a:xfrm>
          <a:prstGeom prst="rect">
            <a:avLst/>
          </a:prstGeom>
        </p:spPr>
      </p:pic>
    </p:spTree>
    <p:extLst>
      <p:ext uri="{BB962C8B-B14F-4D97-AF65-F5344CB8AC3E}">
        <p14:creationId xmlns:p14="http://schemas.microsoft.com/office/powerpoint/2010/main" val="2593384257"/>
      </p:ext>
    </p:extLst>
  </p:cSld>
  <p:clrMapOvr>
    <a:masterClrMapping/>
  </p:clrMapOvr>
</p:sld>
</file>

<file path=ppt/theme/theme1.xml><?xml version="1.0" encoding="utf-8"?>
<a:theme xmlns:a="http://schemas.openxmlformats.org/drawingml/2006/main" name="Tema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a2" id="{F8517AE8-ED92-4497-8A64-700A8C394E9B}" vid="{BC8164F1-3577-4AE8-8A18-059B75887F48}"/>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Tema2</Template>
  <TotalTime>6226</TotalTime>
  <Words>9107</Words>
  <Application>Microsoft Office PowerPoint</Application>
  <PresentationFormat>Widescreen</PresentationFormat>
  <Paragraphs>636</Paragraphs>
  <Slides>67</Slides>
  <Notes>5</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67</vt:i4>
      </vt:variant>
    </vt:vector>
  </HeadingPairs>
  <TitlesOfParts>
    <vt:vector size="75" baseType="lpstr">
      <vt:lpstr>Arial</vt:lpstr>
      <vt:lpstr>Calibri</vt:lpstr>
      <vt:lpstr>Courier New</vt:lpstr>
      <vt:lpstr>JetBrains Mono</vt:lpstr>
      <vt:lpstr>Menlo</vt:lpstr>
      <vt:lpstr>var(--devsite-code-font-family)</vt:lpstr>
      <vt:lpstr>Wingdings</vt:lpstr>
      <vt:lpstr>Tema2</vt:lpstr>
      <vt:lpstr>Managing Data</vt:lpstr>
      <vt:lpstr>Storing Data</vt:lpstr>
      <vt:lpstr>Shared Preferences</vt:lpstr>
      <vt:lpstr>Shared Preferences</vt:lpstr>
      <vt:lpstr>Internal Structure</vt:lpstr>
      <vt:lpstr>Accessing  to data</vt:lpstr>
      <vt:lpstr>Accessing  to data</vt:lpstr>
      <vt:lpstr>Save data</vt:lpstr>
      <vt:lpstr>Save data with .commit()</vt:lpstr>
      <vt:lpstr>Save data with .apply()</vt:lpstr>
      <vt:lpstr>Get data</vt:lpstr>
      <vt:lpstr>Example</vt:lpstr>
      <vt:lpstr>Implementation</vt:lpstr>
      <vt:lpstr>At runtime</vt:lpstr>
      <vt:lpstr>What happens if?</vt:lpstr>
      <vt:lpstr>Pros and cons</vt:lpstr>
      <vt:lpstr>Internal &amp; External Storage</vt:lpstr>
      <vt:lpstr>InputFileStream &amp; OutputFileStream</vt:lpstr>
      <vt:lpstr>Read &amp; Write</vt:lpstr>
      <vt:lpstr>Type of Storage</vt:lpstr>
      <vt:lpstr>Deeping on External Storage</vt:lpstr>
      <vt:lpstr>Get Directory Reference </vt:lpstr>
      <vt:lpstr>Methods</vt:lpstr>
      <vt:lpstr>Example</vt:lpstr>
      <vt:lpstr>Implementation: WriteActivity</vt:lpstr>
      <vt:lpstr>Implementation: ReadActivity</vt:lpstr>
      <vt:lpstr>Cache Storage</vt:lpstr>
      <vt:lpstr>Cache Storage</vt:lpstr>
      <vt:lpstr>Store and Retrieve data</vt:lpstr>
      <vt:lpstr>Internal Vs External storage</vt:lpstr>
      <vt:lpstr>Internal Vs Shared Preferences</vt:lpstr>
      <vt:lpstr>Presentazione standard di PowerPoint</vt:lpstr>
      <vt:lpstr>SQLite </vt:lpstr>
      <vt:lpstr>Issue</vt:lpstr>
      <vt:lpstr>Introducing Pattern Adapter</vt:lpstr>
      <vt:lpstr>3 Level Design</vt:lpstr>
      <vt:lpstr>3 Level Design</vt:lpstr>
      <vt:lpstr>3 Level Design</vt:lpstr>
      <vt:lpstr>3 Level Design</vt:lpstr>
      <vt:lpstr>Example</vt:lpstr>
      <vt:lpstr>Create Database</vt:lpstr>
      <vt:lpstr>Implementation</vt:lpstr>
      <vt:lpstr>Insert Data</vt:lpstr>
      <vt:lpstr>Insert Data</vt:lpstr>
      <vt:lpstr>Get Data</vt:lpstr>
      <vt:lpstr>Get Data</vt:lpstr>
      <vt:lpstr>Cursor Object</vt:lpstr>
      <vt:lpstr>Implementation</vt:lpstr>
      <vt:lpstr>Delete Data</vt:lpstr>
      <vt:lpstr>Delete Data</vt:lpstr>
      <vt:lpstr>Update Data</vt:lpstr>
      <vt:lpstr>Presentazione standard di PowerPoint</vt:lpstr>
      <vt:lpstr>What is Firebase?</vt:lpstr>
      <vt:lpstr>Create your first project</vt:lpstr>
      <vt:lpstr>Overview</vt:lpstr>
      <vt:lpstr> Project &amp; Dependencies</vt:lpstr>
      <vt:lpstr>Warning</vt:lpstr>
      <vt:lpstr>Connect Project by Android Studio</vt:lpstr>
      <vt:lpstr>Connect Project by Android Studio</vt:lpstr>
      <vt:lpstr>Real-Time Database</vt:lpstr>
      <vt:lpstr>Structure</vt:lpstr>
      <vt:lpstr>Write Data</vt:lpstr>
      <vt:lpstr>Model Class</vt:lpstr>
      <vt:lpstr>Add Record</vt:lpstr>
      <vt:lpstr>Get Data</vt:lpstr>
      <vt:lpstr>Get Data</vt:lpstr>
      <vt:lpstr>Update &amp; Delete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Android Studio</dc:title>
  <dc:creator>STEFANO POLITANÒ</dc:creator>
  <cp:lastModifiedBy>Stefano Politanò</cp:lastModifiedBy>
  <cp:revision>131</cp:revision>
  <dcterms:created xsi:type="dcterms:W3CDTF">2022-03-03T15:59:55Z</dcterms:created>
  <dcterms:modified xsi:type="dcterms:W3CDTF">2022-12-24T17:03:17Z</dcterms:modified>
</cp:coreProperties>
</file>